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notesMasterIdLst>
    <p:notesMasterId r:id="rId6"/>
  </p:notesMasterIdLst>
  <p:sldIdLst>
    <p:sldId id="325" r:id="rId5"/>
  </p:sldIdLst>
  <p:sldSz cx="7775575" cy="10907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6" userDrawn="1">
          <p15:clr>
            <a:srgbClr val="A4A3A4"/>
          </p15:clr>
        </p15:guide>
        <p15:guide id="2" pos="2449" userDrawn="1">
          <p15:clr>
            <a:srgbClr val="A4A3A4"/>
          </p15:clr>
        </p15:guide>
        <p15:guide id="3" orient="horz" pos="247" userDrawn="1">
          <p15:clr>
            <a:srgbClr val="A4A3A4"/>
          </p15:clr>
        </p15:guide>
        <p15:guide id="4" pos="232" userDrawn="1">
          <p15:clr>
            <a:srgbClr val="A4A3A4"/>
          </p15:clr>
        </p15:guide>
        <p15:guide id="5" orient="horz" pos="6604" userDrawn="1">
          <p15:clr>
            <a:srgbClr val="A4A3A4"/>
          </p15:clr>
        </p15:guide>
        <p15:guide id="6" pos="4666" userDrawn="1">
          <p15:clr>
            <a:srgbClr val="A4A3A4"/>
          </p15:clr>
        </p15:guide>
        <p15:guide id="7" orient="horz" pos="2470" userDrawn="1">
          <p15:clr>
            <a:srgbClr val="A4A3A4"/>
          </p15:clr>
        </p15:guide>
        <p15:guide id="8" orient="horz" pos="4583" userDrawn="1">
          <p15:clr>
            <a:srgbClr val="A4A3A4"/>
          </p15:clr>
        </p15:guide>
        <p15:guide id="9" orient="horz" pos="61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stin Hodgett" initials="JLH" lastIdx="1" clrIdx="0">
    <p:extLst>
      <p:ext uri="{19B8F6BF-5375-455C-9EA6-DF929625EA0E}">
        <p15:presenceInfo xmlns:p15="http://schemas.microsoft.com/office/powerpoint/2012/main" userId="Justin Hodget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D2B9"/>
    <a:srgbClr val="78E1AF"/>
    <a:srgbClr val="9655FF"/>
    <a:srgbClr val="FF5A87"/>
    <a:srgbClr val="EBEB05"/>
    <a:srgbClr val="EBEB78"/>
    <a:srgbClr val="FFACC3"/>
    <a:srgbClr val="65CAFF"/>
    <a:srgbClr val="BE8C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D845F5-80E3-6906-1787-2FB8FDE131D1}" v="4" dt="2026-02-24T11:03:08.8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6" autoAdjust="0"/>
    <p:restoredTop sz="97459" autoAdjust="0"/>
  </p:normalViewPr>
  <p:slideViewPr>
    <p:cSldViewPr showGuides="1">
      <p:cViewPr varScale="1">
        <p:scale>
          <a:sx n="78" d="100"/>
          <a:sy n="78" d="100"/>
        </p:scale>
        <p:origin x="2892" y="108"/>
      </p:cViewPr>
      <p:guideLst>
        <p:guide orient="horz" pos="3436"/>
        <p:guide pos="2449"/>
        <p:guide orient="horz" pos="247"/>
        <p:guide pos="232"/>
        <p:guide orient="horz" pos="6604"/>
        <p:guide pos="4666"/>
        <p:guide orient="horz" pos="2470"/>
        <p:guide orient="horz" pos="4583"/>
        <p:guide orient="horz" pos="61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121" d="100"/>
          <a:sy n="121" d="100"/>
        </p:scale>
        <p:origin x="4206" y="108"/>
      </p:cViewPr>
      <p:guideLst>
        <p:guide orient="horz" pos="2880"/>
        <p:guide pos="2160"/>
      </p:guideLst>
    </p:cSldViewPr>
  </p:notes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ira Gandolfi" userId="S::heg38@cam.ac.uk::c127561b-ff23-499c-b653-2911c2e6293d" providerId="AD" clId="Web-{37D845F5-80E3-6906-1787-2FB8FDE131D1}"/>
    <pc:docChg chg="modSld">
      <pc:chgData name="Haira Gandolfi" userId="S::heg38@cam.ac.uk::c127561b-ff23-499c-b653-2911c2e6293d" providerId="AD" clId="Web-{37D845F5-80E3-6906-1787-2FB8FDE131D1}" dt="2026-02-24T11:03:08.891" v="3" actId="20577"/>
      <pc:docMkLst>
        <pc:docMk/>
      </pc:docMkLst>
      <pc:sldChg chg="modSp">
        <pc:chgData name="Haira Gandolfi" userId="S::heg38@cam.ac.uk::c127561b-ff23-499c-b653-2911c2e6293d" providerId="AD" clId="Web-{37D845F5-80E3-6906-1787-2FB8FDE131D1}" dt="2026-02-24T11:03:08.891" v="3" actId="20577"/>
        <pc:sldMkLst>
          <pc:docMk/>
          <pc:sldMk cId="70432900" sldId="325"/>
        </pc:sldMkLst>
        <pc:spChg chg="mod">
          <ac:chgData name="Haira Gandolfi" userId="S::heg38@cam.ac.uk::c127561b-ff23-499c-b653-2911c2e6293d" providerId="AD" clId="Web-{37D845F5-80E3-6906-1787-2FB8FDE131D1}" dt="2026-02-24T11:03:08.891" v="3" actId="20577"/>
          <ac:spMkLst>
            <pc:docMk/>
            <pc:sldMk cId="70432900" sldId="325"/>
            <ac:spMk id="2" creationId="{51768A57-C692-0E47-6A66-43567E8A8A12}"/>
          </ac:spMkLst>
        </pc:spChg>
      </pc:sldChg>
    </pc:docChg>
  </pc:docChgLst>
  <pc:docChgLst>
    <pc:chgData name="Haira Gandolfi" userId="c127561b-ff23-499c-b653-2911c2e6293d" providerId="ADAL" clId="{B6C9591E-81C7-4A27-9A55-E12EF7B8612E}"/>
    <pc:docChg chg="custSel modSld">
      <pc:chgData name="Haira Gandolfi" userId="c127561b-ff23-499c-b653-2911c2e6293d" providerId="ADAL" clId="{B6C9591E-81C7-4A27-9A55-E12EF7B8612E}" dt="2026-02-11T17:43:35.142" v="8" actId="1035"/>
      <pc:docMkLst>
        <pc:docMk/>
      </pc:docMkLst>
      <pc:sldChg chg="addSp delSp modSp mod">
        <pc:chgData name="Haira Gandolfi" userId="c127561b-ff23-499c-b653-2911c2e6293d" providerId="ADAL" clId="{B6C9591E-81C7-4A27-9A55-E12EF7B8612E}" dt="2026-02-11T17:43:35.142" v="8" actId="1035"/>
        <pc:sldMkLst>
          <pc:docMk/>
          <pc:sldMk cId="70432900" sldId="325"/>
        </pc:sldMkLst>
        <pc:spChg chg="mod">
          <ac:chgData name="Haira Gandolfi" userId="c127561b-ff23-499c-b653-2911c2e6293d" providerId="ADAL" clId="{B6C9591E-81C7-4A27-9A55-E12EF7B8612E}" dt="2026-02-11T17:43:30.053" v="6" actId="164"/>
          <ac:spMkLst>
            <pc:docMk/>
            <pc:sldMk cId="70432900" sldId="325"/>
            <ac:spMk id="25" creationId="{00000000-0000-0000-0000-000000000000}"/>
          </ac:spMkLst>
        </pc:spChg>
        <pc:spChg chg="mod">
          <ac:chgData name="Haira Gandolfi" userId="c127561b-ff23-499c-b653-2911c2e6293d" providerId="ADAL" clId="{B6C9591E-81C7-4A27-9A55-E12EF7B8612E}" dt="2026-02-11T17:43:30.053" v="6" actId="164"/>
          <ac:spMkLst>
            <pc:docMk/>
            <pc:sldMk cId="70432900" sldId="325"/>
            <ac:spMk id="26" creationId="{00000000-0000-0000-0000-000000000000}"/>
          </ac:spMkLst>
        </pc:spChg>
        <pc:grpChg chg="add mod">
          <ac:chgData name="Haira Gandolfi" userId="c127561b-ff23-499c-b653-2911c2e6293d" providerId="ADAL" clId="{B6C9591E-81C7-4A27-9A55-E12EF7B8612E}" dt="2026-02-11T17:43:35.142" v="8" actId="1035"/>
          <ac:grpSpMkLst>
            <pc:docMk/>
            <pc:sldMk cId="70432900" sldId="325"/>
            <ac:grpSpMk id="4" creationId="{595079D3-53C5-2AB9-46CC-D6F65A7FFED6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B2052-897E-40B8-9924-40125CC387CA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0450" y="1143000"/>
            <a:ext cx="2197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FE4E3-0214-4345-B75F-E5E7108C5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378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30605" rtl="0" eaLnBrk="1" latinLnBrk="0" hangingPunct="1">
      <a:defRPr sz="434" kern="1200">
        <a:solidFill>
          <a:schemeClr val="tx1"/>
        </a:solidFill>
        <a:latin typeface="+mn-lt"/>
        <a:ea typeface="+mn-ea"/>
        <a:cs typeface="+mn-cs"/>
      </a:defRPr>
    </a:lvl1pPr>
    <a:lvl2pPr marL="165303" algn="l" defTabSz="330605" rtl="0" eaLnBrk="1" latinLnBrk="0" hangingPunct="1">
      <a:defRPr sz="434" kern="1200">
        <a:solidFill>
          <a:schemeClr val="tx1"/>
        </a:solidFill>
        <a:latin typeface="+mn-lt"/>
        <a:ea typeface="+mn-ea"/>
        <a:cs typeface="+mn-cs"/>
      </a:defRPr>
    </a:lvl2pPr>
    <a:lvl3pPr marL="330605" algn="l" defTabSz="330605" rtl="0" eaLnBrk="1" latinLnBrk="0" hangingPunct="1">
      <a:defRPr sz="434" kern="1200">
        <a:solidFill>
          <a:schemeClr val="tx1"/>
        </a:solidFill>
        <a:latin typeface="+mn-lt"/>
        <a:ea typeface="+mn-ea"/>
        <a:cs typeface="+mn-cs"/>
      </a:defRPr>
    </a:lvl3pPr>
    <a:lvl4pPr marL="495908" algn="l" defTabSz="330605" rtl="0" eaLnBrk="1" latinLnBrk="0" hangingPunct="1">
      <a:defRPr sz="434" kern="1200">
        <a:solidFill>
          <a:schemeClr val="tx1"/>
        </a:solidFill>
        <a:latin typeface="+mn-lt"/>
        <a:ea typeface="+mn-ea"/>
        <a:cs typeface="+mn-cs"/>
      </a:defRPr>
    </a:lvl4pPr>
    <a:lvl5pPr marL="661210" algn="l" defTabSz="330605" rtl="0" eaLnBrk="1" latinLnBrk="0" hangingPunct="1">
      <a:defRPr sz="434" kern="1200">
        <a:solidFill>
          <a:schemeClr val="tx1"/>
        </a:solidFill>
        <a:latin typeface="+mn-lt"/>
        <a:ea typeface="+mn-ea"/>
        <a:cs typeface="+mn-cs"/>
      </a:defRPr>
    </a:lvl5pPr>
    <a:lvl6pPr marL="826513" algn="l" defTabSz="330605" rtl="0" eaLnBrk="1" latinLnBrk="0" hangingPunct="1">
      <a:defRPr sz="434" kern="1200">
        <a:solidFill>
          <a:schemeClr val="tx1"/>
        </a:solidFill>
        <a:latin typeface="+mn-lt"/>
        <a:ea typeface="+mn-ea"/>
        <a:cs typeface="+mn-cs"/>
      </a:defRPr>
    </a:lvl6pPr>
    <a:lvl7pPr marL="991816" algn="l" defTabSz="330605" rtl="0" eaLnBrk="1" latinLnBrk="0" hangingPunct="1">
      <a:defRPr sz="434" kern="1200">
        <a:solidFill>
          <a:schemeClr val="tx1"/>
        </a:solidFill>
        <a:latin typeface="+mn-lt"/>
        <a:ea typeface="+mn-ea"/>
        <a:cs typeface="+mn-cs"/>
      </a:defRPr>
    </a:lvl7pPr>
    <a:lvl8pPr marL="1157118" algn="l" defTabSz="330605" rtl="0" eaLnBrk="1" latinLnBrk="0" hangingPunct="1">
      <a:defRPr sz="434" kern="1200">
        <a:solidFill>
          <a:schemeClr val="tx1"/>
        </a:solidFill>
        <a:latin typeface="+mn-lt"/>
        <a:ea typeface="+mn-ea"/>
        <a:cs typeface="+mn-cs"/>
      </a:defRPr>
    </a:lvl8pPr>
    <a:lvl9pPr marL="1322420" algn="l" defTabSz="330605" rtl="0" eaLnBrk="1" latinLnBrk="0" hangingPunct="1">
      <a:defRPr sz="4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0450" y="1143000"/>
            <a:ext cx="21971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Using the rule of fifths</a:t>
            </a:r>
            <a:r>
              <a:rPr lang="en-GB" baseline="0" dirty="0"/>
              <a:t>, we divide the page up in to five columns.  We use one column width for concise details about the research.</a:t>
            </a:r>
          </a:p>
          <a:p>
            <a:endParaRPr lang="en-GB" baseline="0" dirty="0"/>
          </a:p>
          <a:p>
            <a:r>
              <a:rPr lang="en-GB" baseline="0" dirty="0"/>
              <a:t>TITLE</a:t>
            </a:r>
          </a:p>
          <a:p>
            <a:r>
              <a:rPr lang="en-GB" baseline="0" dirty="0"/>
              <a:t>AUTHOR</a:t>
            </a:r>
          </a:p>
          <a:p>
            <a:r>
              <a:rPr lang="en-GB" baseline="0" dirty="0"/>
              <a:t>METHOD</a:t>
            </a:r>
          </a:p>
          <a:p>
            <a:r>
              <a:rPr lang="en-GB" baseline="0" dirty="0"/>
              <a:t>FINDINGS</a:t>
            </a:r>
          </a:p>
          <a:p>
            <a:r>
              <a:rPr lang="en-GB" baseline="0" dirty="0"/>
              <a:t>CONCLUSION</a:t>
            </a:r>
          </a:p>
          <a:p>
            <a:endParaRPr lang="en-GB" baseline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FE4E3-0214-4345-B75F-E5E7108C531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055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62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403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24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386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535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237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74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55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87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914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515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DAD00-01A2-40DB-9EFE-6D6BAA47DF50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5A902-0D8F-49E3-A10B-3ECCE0C716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2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heg38@cam.ac.uk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12" y="444779"/>
            <a:ext cx="1946663" cy="57538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95079D3-53C5-2AB9-46CC-D6F65A7FFED6}"/>
              </a:ext>
            </a:extLst>
          </p:cNvPr>
          <p:cNvGrpSpPr/>
          <p:nvPr/>
        </p:nvGrpSpPr>
        <p:grpSpPr>
          <a:xfrm>
            <a:off x="624934" y="2527808"/>
            <a:ext cx="6382736" cy="2500499"/>
            <a:chOff x="472789" y="2556203"/>
            <a:chExt cx="6382736" cy="2500499"/>
          </a:xfrm>
        </p:grpSpPr>
        <p:sp>
          <p:nvSpPr>
            <p:cNvPr id="25" name="Rectangle 24"/>
            <p:cNvSpPr/>
            <p:nvPr/>
          </p:nvSpPr>
          <p:spPr>
            <a:xfrm flipV="1">
              <a:off x="472789" y="2641040"/>
              <a:ext cx="6382736" cy="2415662"/>
            </a:xfrm>
            <a:prstGeom prst="rect">
              <a:avLst/>
            </a:prstGeom>
            <a:solidFill>
              <a:srgbClr val="00D2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16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2953" y="2556203"/>
              <a:ext cx="6230275" cy="2415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6259"/>
                </a:lnSpc>
              </a:pPr>
              <a:r>
                <a:rPr lang="en-GB" sz="3000" b="1" dirty="0">
                  <a:latin typeface="Spectral" panose="02020502060000000000" pitchFamily="18" charset="0"/>
                </a:rPr>
                <a:t>Decolonising STEM and geography education in secondary schools in England and Scotland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39293" y="1510865"/>
            <a:ext cx="6154019" cy="63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3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Call for Research Participants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39E59D57-E76D-588A-289C-17949EC96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666" y="282375"/>
            <a:ext cx="2176297" cy="7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768A57-C692-0E47-6A66-43567E8A8A12}"/>
              </a:ext>
            </a:extLst>
          </p:cNvPr>
          <p:cNvSpPr txBox="1"/>
          <p:nvPr/>
        </p:nvSpPr>
        <p:spPr>
          <a:xfrm>
            <a:off x="190124" y="5545295"/>
            <a:ext cx="7252356" cy="50674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8862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78E1AF"/>
              </a:buClr>
              <a:buFont typeface="Wingdings" panose="05000000000000000000" pitchFamily="2" charset="2"/>
              <a:buChar char="v"/>
            </a:pPr>
            <a:r>
              <a:rPr lang="en-US" sz="1600" b="1" u="sng" dirty="0">
                <a:latin typeface="Lato"/>
                <a:ea typeface="Lato"/>
                <a:cs typeface="Lato"/>
              </a:rPr>
              <a:t>Context</a:t>
            </a:r>
            <a:r>
              <a:rPr lang="en-US" sz="1600" b="1" dirty="0">
                <a:latin typeface="Lato"/>
                <a:ea typeface="Lato"/>
                <a:cs typeface="Lato"/>
              </a:rPr>
              <a:t>:</a:t>
            </a:r>
            <a:r>
              <a:rPr lang="en-US" sz="1600" dirty="0">
                <a:latin typeface="Lato"/>
                <a:ea typeface="Lato"/>
                <a:cs typeface="Lato"/>
              </a:rPr>
              <a:t> decolonial and anti-racist STEM and Geography education in England and Scotland</a:t>
            </a:r>
          </a:p>
          <a:p>
            <a:pPr marL="38862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78E1AF"/>
              </a:buClr>
              <a:buFont typeface="Wingdings" panose="05000000000000000000" pitchFamily="2" charset="2"/>
              <a:buChar char="v"/>
            </a:pPr>
            <a:r>
              <a:rPr lang="en-US" sz="1600" b="1" u="sng" dirty="0">
                <a:latin typeface="Lato"/>
                <a:ea typeface="Lato"/>
                <a:cs typeface="Lato"/>
              </a:rPr>
              <a:t>Funded by</a:t>
            </a:r>
            <a:r>
              <a:rPr lang="en-US" sz="1600" b="1" dirty="0">
                <a:latin typeface="Lato"/>
                <a:ea typeface="Lato"/>
                <a:cs typeface="Lato"/>
              </a:rPr>
              <a:t>:</a:t>
            </a:r>
            <a:r>
              <a:rPr lang="en-US" sz="1600" dirty="0">
                <a:latin typeface="Lato"/>
                <a:ea typeface="Lato"/>
                <a:cs typeface="Lato"/>
              </a:rPr>
              <a:t> </a:t>
            </a:r>
            <a:r>
              <a:rPr lang="en-GB" sz="1600" dirty="0">
                <a:latin typeface="Lato"/>
                <a:ea typeface="Lato"/>
                <a:cs typeface="Lato"/>
              </a:rPr>
              <a:t>UK Economic and Social Research Council (ESRC)</a:t>
            </a:r>
            <a:endParaRPr lang="en-US" sz="1600" dirty="0">
              <a:latin typeface="Lato"/>
              <a:ea typeface="Lato"/>
              <a:cs typeface="Lato"/>
            </a:endParaRPr>
          </a:p>
          <a:p>
            <a:pPr marL="38862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78E1AF"/>
              </a:buClr>
              <a:buFont typeface="Wingdings" panose="05000000000000000000" pitchFamily="2" charset="2"/>
              <a:buChar char="v"/>
            </a:pPr>
            <a:r>
              <a:rPr lang="en-US" sz="1600" b="1" u="sng" dirty="0">
                <a:latin typeface="Lato"/>
                <a:ea typeface="Lato"/>
                <a:cs typeface="Lato"/>
              </a:rPr>
              <a:t>Focus</a:t>
            </a:r>
            <a:r>
              <a:rPr lang="en-US" sz="1600" b="1" dirty="0">
                <a:latin typeface="Lato"/>
                <a:ea typeface="Lato"/>
                <a:cs typeface="Lato"/>
              </a:rPr>
              <a:t>: </a:t>
            </a:r>
            <a:r>
              <a:rPr lang="en-GB" sz="1600" dirty="0">
                <a:latin typeface="Lato"/>
                <a:ea typeface="Lato"/>
                <a:cs typeface="Lato"/>
              </a:rPr>
              <a:t>views and experiences of STEM and geography secondary/post-16 </a:t>
            </a:r>
            <a:r>
              <a:rPr lang="en-GB" sz="1600" b="1" dirty="0">
                <a:latin typeface="Lato"/>
                <a:ea typeface="Lato"/>
                <a:cs typeface="Lato"/>
              </a:rPr>
              <a:t>schoolteachers</a:t>
            </a:r>
            <a:r>
              <a:rPr lang="en-GB" sz="1600" dirty="0">
                <a:latin typeface="Lato"/>
                <a:ea typeface="Lato"/>
                <a:cs typeface="Lato"/>
              </a:rPr>
              <a:t> and </a:t>
            </a:r>
            <a:r>
              <a:rPr lang="en-GB" sz="1600" b="1" dirty="0">
                <a:latin typeface="Lato"/>
                <a:ea typeface="Lato"/>
                <a:cs typeface="Lato"/>
              </a:rPr>
              <a:t>ITE educators </a:t>
            </a:r>
            <a:r>
              <a:rPr lang="en-GB" sz="1600" dirty="0">
                <a:latin typeface="Lato"/>
                <a:ea typeface="Lato"/>
                <a:cs typeface="Lato"/>
              </a:rPr>
              <a:t>around subject-specific decolonial and anti-racist work</a:t>
            </a:r>
          </a:p>
          <a:p>
            <a:pPr marL="38862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78E1AF"/>
              </a:buClr>
              <a:buFont typeface="Wingdings" panose="05000000000000000000" pitchFamily="2" charset="2"/>
              <a:buChar char="v"/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862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78E1AF"/>
              </a:buClr>
              <a:buFont typeface="Wingdings" panose="05000000000000000000" pitchFamily="2" charset="2"/>
              <a:buChar char="v"/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8620" indent="-285750" algn="just">
              <a:lnSpc>
                <a:spcPct val="110000"/>
              </a:lnSpc>
              <a:spcBef>
                <a:spcPts val="600"/>
              </a:spcBef>
              <a:spcAft>
                <a:spcPts val="1800"/>
              </a:spcAft>
              <a:buClr>
                <a:srgbClr val="78E1AF"/>
              </a:buClr>
              <a:buFont typeface="Wingdings" panose="05000000000000000000" pitchFamily="2" charset="2"/>
              <a:buChar char="v"/>
            </a:pPr>
            <a:r>
              <a:rPr lang="en-US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does it entail?</a:t>
            </a:r>
          </a:p>
          <a:p>
            <a:pPr marL="35877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78E1AF"/>
              </a:buClr>
            </a:pPr>
            <a:r>
              <a:rPr lang="en-GB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Initially interview (online)</a:t>
            </a:r>
          </a:p>
          <a:p>
            <a:pPr marL="35877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78E1AF"/>
              </a:buClr>
            </a:pPr>
            <a:r>
              <a:rPr lang="en-GB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Subsequently, invitation to take part in a series of knowledge-and-practice exchange workshops (online)</a:t>
            </a:r>
          </a:p>
          <a:p>
            <a:pPr marL="358775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78E1AF"/>
              </a:buClr>
            </a:pPr>
            <a:r>
              <a:rPr lang="en-GB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3. The project might also involve (on a voluntary basis) in-person observations of some participants’ lessons. </a:t>
            </a: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6302CE-0532-5387-E47B-BC8415D88D73}"/>
              </a:ext>
            </a:extLst>
          </p:cNvPr>
          <p:cNvSpPr txBox="1"/>
          <p:nvPr/>
        </p:nvSpPr>
        <p:spPr>
          <a:xfrm>
            <a:off x="3698091" y="7728429"/>
            <a:ext cx="3635974" cy="1112695"/>
          </a:xfrm>
          <a:prstGeom prst="rect">
            <a:avLst/>
          </a:prstGeom>
          <a:noFill/>
          <a:ln w="38100">
            <a:solidFill>
              <a:srgbClr val="00D2B9"/>
            </a:solidFill>
          </a:ln>
        </p:spPr>
        <p:txBody>
          <a:bodyPr wrap="square" lIns="180000" tIns="180000" rIns="180000" bIns="18000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400" dirty="0">
                <a:solidFill>
                  <a:srgbClr val="00D2B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you are interested and/or want to know more about the project, </a:t>
            </a:r>
            <a:r>
              <a:rPr lang="en-GB" sz="1400" b="1" dirty="0">
                <a:solidFill>
                  <a:srgbClr val="00D2B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message Dr Haira Gandolfi at </a:t>
            </a:r>
            <a:r>
              <a:rPr lang="en-GB" sz="1400" b="1" dirty="0">
                <a:solidFill>
                  <a:srgbClr val="00D2B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heg38@cam.ac.uk</a:t>
            </a:r>
            <a:r>
              <a:rPr lang="en-GB" sz="1400" b="1" dirty="0">
                <a:solidFill>
                  <a:srgbClr val="00D2B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43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3D52AC5EFC34CA92E8D6091DF89C8" ma:contentTypeVersion="19" ma:contentTypeDescription="Create a new document." ma:contentTypeScope="" ma:versionID="58a5e091509a4de34cc0b67464b7ec7c">
  <xsd:schema xmlns:xsd="http://www.w3.org/2001/XMLSchema" xmlns:xs="http://www.w3.org/2001/XMLSchema" xmlns:p="http://schemas.microsoft.com/office/2006/metadata/properties" xmlns:ns2="3995883a-d786-4b4f-a5c8-93a53e2574e9" xmlns:ns3="3c323e8f-b349-459e-99de-466e326f23a6" targetNamespace="http://schemas.microsoft.com/office/2006/metadata/properties" ma:root="true" ma:fieldsID="0c96e098febbb8f2c90036d70c6270fc" ns2:_="" ns3:_="">
    <xsd:import namespace="3995883a-d786-4b4f-a5c8-93a53e2574e9"/>
    <xsd:import namespace="3c323e8f-b349-459e-99de-466e326f23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5883a-d786-4b4f-a5c8-93a53e257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2e29533-ce21-4a72-8119-d08375b93a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23e8f-b349-459e-99de-466e326f23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2454f3-7b2c-42cd-8942-0b44d0a08ad4}" ma:internalName="TaxCatchAll" ma:showField="CatchAllData" ma:web="3c323e8f-b349-459e-99de-466e326f23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95883a-d786-4b4f-a5c8-93a53e2574e9">
      <Terms xmlns="http://schemas.microsoft.com/office/infopath/2007/PartnerControls"/>
    </lcf76f155ced4ddcb4097134ff3c332f>
    <TaxCatchAll xmlns="3c323e8f-b349-459e-99de-466e326f23a6" xsi:nil="true"/>
  </documentManagement>
</p:properties>
</file>

<file path=customXml/itemProps1.xml><?xml version="1.0" encoding="utf-8"?>
<ds:datastoreItem xmlns:ds="http://schemas.openxmlformats.org/officeDocument/2006/customXml" ds:itemID="{375679D9-D779-4974-8314-D0C672D893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6C5CF9-D4C7-4BD9-87E3-E9FDEB99D424}"/>
</file>

<file path=customXml/itemProps3.xml><?xml version="1.0" encoding="utf-8"?>
<ds:datastoreItem xmlns:ds="http://schemas.openxmlformats.org/officeDocument/2006/customXml" ds:itemID="{AF8DFB2F-5F6F-44C7-9A00-A2F088BCB06A}">
  <ds:schemaRefs>
    <ds:schemaRef ds:uri="http://schemas.microsoft.com/office/2006/metadata/properties"/>
    <ds:schemaRef ds:uri="http://schemas.microsoft.com/office/infopath/2007/PartnerControls"/>
    <ds:schemaRef ds:uri="53242d4d-1ab2-477e-850f-b8ac0dcb8cc1"/>
    <ds:schemaRef ds:uri="03aad83d-263e-4e49-b200-9717df157a0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89591</TotalTime>
  <Words>175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Faculty Of Education Cambridge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Hodgett</dc:creator>
  <cp:lastModifiedBy>Haira Gandolfi</cp:lastModifiedBy>
  <cp:revision>196</cp:revision>
  <dcterms:created xsi:type="dcterms:W3CDTF">2020-12-08T16:16:29Z</dcterms:created>
  <dcterms:modified xsi:type="dcterms:W3CDTF">2026-02-24T11:03:11Z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0x0101008953D52AC5EFC34CA92E8D6091DF89C8</vt:lpwstr>
  </property>
  <property fmtid="{D5CDD505-2E9C-101B-9397-08002B2CF9AE}" pid="3" name="MediaServiceImageTags">
    <vt:lpwstr/>
  </property>
</Properties>
</file>