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4"/>
  </p:sldMasterIdLst>
  <p:notesMasterIdLst>
    <p:notesMasterId r:id="rId16"/>
  </p:notesMasterIdLst>
  <p:handoutMasterIdLst>
    <p:handoutMasterId r:id="rId17"/>
  </p:handoutMasterIdLst>
  <p:sldIdLst>
    <p:sldId id="256" r:id="rId5"/>
    <p:sldId id="300" r:id="rId6"/>
    <p:sldId id="291" r:id="rId7"/>
    <p:sldId id="292" r:id="rId8"/>
    <p:sldId id="295" r:id="rId9"/>
    <p:sldId id="293" r:id="rId10"/>
    <p:sldId id="301" r:id="rId11"/>
    <p:sldId id="296" r:id="rId12"/>
    <p:sldId id="299" r:id="rId13"/>
    <p:sldId id="297" r:id="rId14"/>
    <p:sldId id="2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75B912-B672-F413-2124-15AD2C3354B2}" name="SKIPWORTH, Zoe" initials="ZS" userId="S::Zoe.SKIPWORTH@education.gov.uk::4c8df746-65a1-4ed5-8395-c94ea00cdd52" providerId="AD"/>
  <p188:author id="{4D3F0028-DD62-50C4-04C2-E66C7CED0588}" name="GOODCHILD, Karen" initials="GK" userId="S::Karen.GOODCHILD@EDUCATION.GOV.UK::8e6d53b0-8afc-43f2-919d-d4ac48ca84e9" providerId="AD"/>
  <p188:author id="{66A66E38-7094-1CAA-531C-325B5B7BB376}" name="STARHEART, Ruby" initials="SR" userId="S::Ruby.STARHEART@EDUCATION.GOV.UK::375eeb02-b5b7-4573-877c-f34773a97568" providerId="AD"/>
  <p188:author id="{286E5FBD-5107-B6BA-8C30-310D8DC43635}" name="GOODCHILD, Karen" initials="GK" userId="S::karen.goodchild@education.gov.uk::8e6d53b0-8afc-43f2-919d-d4ac48ca84e9" providerId="AD"/>
  <p188:author id="{C80BB8D8-15D5-8191-8386-54843D8BB56F}" name="WALKER, Nola" initials="WN" userId="S::nola.walker@education.gov.uk::353c1b7b-b446-4551-a956-3f4c2fb6326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1D7DF"/>
    <a:srgbClr val="A3AFBF"/>
    <a:srgbClr val="7488A0"/>
    <a:srgbClr val="E4DBEB"/>
    <a:srgbClr val="C9B7D6"/>
    <a:srgbClr val="AD93C2"/>
    <a:srgbClr val="926FAD"/>
    <a:srgbClr val="F9E5EF"/>
    <a:srgbClr val="F2CBDF"/>
    <a:srgbClr val="ECB0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87A0A1-3A3A-4067-809A-1C5C57723EA6}" v="5" dt="2025-03-23T18:54:35.9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6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Sian" userId="9b4603b5-6328-4374-a9aa-0cfc48bce8bb" providerId="ADAL" clId="{0787A0A1-3A3A-4067-809A-1C5C57723EA6}"/>
    <pc:docChg chg="modSld">
      <pc:chgData name="WILLIAMS, Sian" userId="9b4603b5-6328-4374-a9aa-0cfc48bce8bb" providerId="ADAL" clId="{0787A0A1-3A3A-4067-809A-1C5C57723EA6}" dt="2025-03-23T18:54:18.361" v="36" actId="20577"/>
      <pc:docMkLst>
        <pc:docMk/>
      </pc:docMkLst>
      <pc:sldChg chg="modSp mod">
        <pc:chgData name="WILLIAMS, Sian" userId="9b4603b5-6328-4374-a9aa-0cfc48bce8bb" providerId="ADAL" clId="{0787A0A1-3A3A-4067-809A-1C5C57723EA6}" dt="2025-03-23T18:51:59.918" v="1" actId="115"/>
        <pc:sldMkLst>
          <pc:docMk/>
          <pc:sldMk cId="579466554" sldId="297"/>
        </pc:sldMkLst>
        <pc:spChg chg="mod">
          <ac:chgData name="WILLIAMS, Sian" userId="9b4603b5-6328-4374-a9aa-0cfc48bce8bb" providerId="ADAL" clId="{0787A0A1-3A3A-4067-809A-1C5C57723EA6}" dt="2025-03-23T18:51:59.918" v="1" actId="115"/>
          <ac:spMkLst>
            <pc:docMk/>
            <pc:sldMk cId="579466554" sldId="297"/>
            <ac:spMk id="10" creationId="{8E5B9FEC-6A74-0415-19AF-300DA895ACD0}"/>
          </ac:spMkLst>
        </pc:spChg>
      </pc:sldChg>
      <pc:sldChg chg="modSp mod modCm">
        <pc:chgData name="WILLIAMS, Sian" userId="9b4603b5-6328-4374-a9aa-0cfc48bce8bb" providerId="ADAL" clId="{0787A0A1-3A3A-4067-809A-1C5C57723EA6}" dt="2025-03-23T18:54:18.361" v="36" actId="20577"/>
        <pc:sldMkLst>
          <pc:docMk/>
          <pc:sldMk cId="3592353679" sldId="301"/>
        </pc:sldMkLst>
        <pc:spChg chg="mod">
          <ac:chgData name="WILLIAMS, Sian" userId="9b4603b5-6328-4374-a9aa-0cfc48bce8bb" providerId="ADAL" clId="{0787A0A1-3A3A-4067-809A-1C5C57723EA6}" dt="2025-03-23T18:54:18.361" v="36" actId="20577"/>
          <ac:spMkLst>
            <pc:docMk/>
            <pc:sldMk cId="3592353679" sldId="301"/>
            <ac:spMk id="8" creationId="{534B1DEB-7214-31ED-9E50-768BA463932A}"/>
          </ac:spMkLst>
        </pc:spChg>
        <pc:extLst>
          <p:ext xmlns:p="http://schemas.openxmlformats.org/presentationml/2006/main" uri="{D6D511B9-2390-475A-947B-AFAB55BFBCF1}">
            <pc226:cmChg xmlns:pc226="http://schemas.microsoft.com/office/powerpoint/2022/06/main/command" chg="mod">
              <pc226:chgData name="WILLIAMS, Sian" userId="9b4603b5-6328-4374-a9aa-0cfc48bce8bb" providerId="ADAL" clId="{0787A0A1-3A3A-4067-809A-1C5C57723EA6}" dt="2025-03-23T18:54:18.361" v="36" actId="20577"/>
              <pc2:cmMkLst xmlns:pc2="http://schemas.microsoft.com/office/powerpoint/2019/9/main/command">
                <pc:docMk/>
                <pc:sldMk cId="3592353679" sldId="301"/>
                <pc2:cmMk id="{2228A008-FD17-4585-9C41-341B4CD1054D}"/>
              </pc2:cmMkLst>
            </pc226:cmChg>
          </p:ext>
        </pc:extLst>
      </pc:sldChg>
    </pc:docChg>
  </pc:docChgLst>
  <pc:docChgLst>
    <pc:chgData name="WILLIAMS, Sian" userId="S::sian.williams@education.gov.uk::9b4603b5-6328-4374-a9aa-0cfc48bce8bb" providerId="AD" clId="Web-{63DEDD16-A3DE-A0CE-4BA2-601F5F74D701}"/>
    <pc:docChg chg="modSld">
      <pc:chgData name="WILLIAMS, Sian" userId="S::sian.williams@education.gov.uk::9b4603b5-6328-4374-a9aa-0cfc48bce8bb" providerId="AD" clId="Web-{63DEDD16-A3DE-A0CE-4BA2-601F5F74D701}" dt="2025-03-20T10:48:24.103" v="10" actId="20577"/>
      <pc:docMkLst>
        <pc:docMk/>
      </pc:docMkLst>
      <pc:sldChg chg="modSp modCm">
        <pc:chgData name="WILLIAMS, Sian" userId="S::sian.williams@education.gov.uk::9b4603b5-6328-4374-a9aa-0cfc48bce8bb" providerId="AD" clId="Web-{63DEDD16-A3DE-A0CE-4BA2-601F5F74D701}" dt="2025-03-20T10:48:24.103" v="10" actId="20577"/>
        <pc:sldMkLst>
          <pc:docMk/>
          <pc:sldMk cId="3592353679" sldId="301"/>
        </pc:sldMkLst>
        <pc:spChg chg="mod">
          <ac:chgData name="WILLIAMS, Sian" userId="S::sian.williams@education.gov.uk::9b4603b5-6328-4374-a9aa-0cfc48bce8bb" providerId="AD" clId="Web-{63DEDD16-A3DE-A0CE-4BA2-601F5F74D701}" dt="2025-03-20T10:48:24.103" v="10" actId="20577"/>
          <ac:spMkLst>
            <pc:docMk/>
            <pc:sldMk cId="3592353679" sldId="301"/>
            <ac:spMk id="8" creationId="{534B1DEB-7214-31ED-9E50-768BA463932A}"/>
          </ac:spMkLst>
        </pc:spChg>
        <pc:extLst>
          <p:ext xmlns:p="http://schemas.openxmlformats.org/presentationml/2006/main" uri="{D6D511B9-2390-475A-947B-AFAB55BFBCF1}">
            <pc226:cmChg xmlns:pc226="http://schemas.microsoft.com/office/powerpoint/2022/06/main/command" chg="mod">
              <pc226:chgData name="WILLIAMS, Sian" userId="S::sian.williams@education.gov.uk::9b4603b5-6328-4374-a9aa-0cfc48bce8bb" providerId="AD" clId="Web-{63DEDD16-A3DE-A0CE-4BA2-601F5F74D701}" dt="2025-03-20T10:48:18.556" v="9" actId="20577"/>
              <pc2:cmMkLst xmlns:pc2="http://schemas.microsoft.com/office/powerpoint/2019/9/main/command">
                <pc:docMk/>
                <pc:sldMk cId="3592353679" sldId="301"/>
                <pc2:cmMk id="{2228A008-FD17-4585-9C41-341B4CD1054D}"/>
              </pc2:cmMkLst>
            </pc226:cmChg>
          </p:ext>
        </pc:extLst>
      </pc:sldChg>
    </pc:docChg>
  </pc:docChgLst>
  <pc:docChgLst>
    <pc:chgData name="STARHEART, Ruby" userId="375eeb02-b5b7-4573-877c-f34773a97568" providerId="ADAL" clId="{800748C8-B871-4704-9E6F-ADFD3E07D71C}"/>
    <pc:docChg chg="modSld">
      <pc:chgData name="STARHEART, Ruby" userId="375eeb02-b5b7-4573-877c-f34773a97568" providerId="ADAL" clId="{800748C8-B871-4704-9E6F-ADFD3E07D71C}" dt="2025-03-24T09:27:37.445" v="41" actId="20577"/>
      <pc:docMkLst>
        <pc:docMk/>
      </pc:docMkLst>
      <pc:sldChg chg="modSp mod">
        <pc:chgData name="STARHEART, Ruby" userId="375eeb02-b5b7-4573-877c-f34773a97568" providerId="ADAL" clId="{800748C8-B871-4704-9E6F-ADFD3E07D71C}" dt="2025-03-24T09:27:37.445" v="41" actId="20577"/>
        <pc:sldMkLst>
          <pc:docMk/>
          <pc:sldMk cId="579466554" sldId="297"/>
        </pc:sldMkLst>
        <pc:spChg chg="mod">
          <ac:chgData name="STARHEART, Ruby" userId="375eeb02-b5b7-4573-877c-f34773a97568" providerId="ADAL" clId="{800748C8-B871-4704-9E6F-ADFD3E07D71C}" dt="2025-03-24T09:27:37.445" v="41" actId="20577"/>
          <ac:spMkLst>
            <pc:docMk/>
            <pc:sldMk cId="579466554" sldId="297"/>
            <ac:spMk id="10" creationId="{8E5B9FEC-6A74-0415-19AF-300DA895ACD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13E714-247F-4B79-A0B9-303105DF2E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D1855A6-5379-4AD6-9C1E-E0F0577C8A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E95B18-3758-4A08-B1E0-2BDF597F68EE}" type="datetimeFigureOut">
              <a:rPr lang="en-GB" smtClean="0"/>
              <a:t>24/03/2025</a:t>
            </a:fld>
            <a:endParaRPr lang="en-GB"/>
          </a:p>
        </p:txBody>
      </p:sp>
      <p:sp>
        <p:nvSpPr>
          <p:cNvPr id="4" name="Footer Placeholder 3">
            <a:extLst>
              <a:ext uri="{FF2B5EF4-FFF2-40B4-BE49-F238E27FC236}">
                <a16:creationId xmlns:a16="http://schemas.microsoft.com/office/drawing/2014/main" id="{14D79C85-598E-4B50-81DC-D43D46BF6D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2BDF637-D9A5-4ED0-9536-F455302795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5E8E74-36A6-4661-B74F-0174A9FA42A9}" type="slidenum">
              <a:rPr lang="en-GB" smtClean="0"/>
              <a:t>‹#›</a:t>
            </a:fld>
            <a:endParaRPr lang="en-GB"/>
          </a:p>
        </p:txBody>
      </p:sp>
    </p:spTree>
    <p:extLst>
      <p:ext uri="{BB962C8B-B14F-4D97-AF65-F5344CB8AC3E}">
        <p14:creationId xmlns:p14="http://schemas.microsoft.com/office/powerpoint/2010/main" val="4204015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48635F-D528-4DFF-AB18-FE631C4F77A0}" type="datetimeFigureOut">
              <a:rPr lang="en-GB" smtClean="0"/>
              <a:t>24/03/2025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84835-F7F3-43EF-AF88-7BF1A5F85027}" type="slidenum">
              <a:rPr lang="en-GB" smtClean="0"/>
              <a:t>‹#›</a:t>
            </a:fld>
            <a:endParaRPr lang="en-GB"/>
          </a:p>
        </p:txBody>
      </p:sp>
    </p:spTree>
    <p:extLst>
      <p:ext uri="{BB962C8B-B14F-4D97-AF65-F5344CB8AC3E}">
        <p14:creationId xmlns:p14="http://schemas.microsoft.com/office/powerpoint/2010/main" val="601186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884835-F7F3-43EF-AF88-7BF1A5F85027}" type="slidenum">
              <a:rPr lang="en-GB" smtClean="0"/>
              <a:t>8</a:t>
            </a:fld>
            <a:endParaRPr lang="en-GB"/>
          </a:p>
        </p:txBody>
      </p:sp>
    </p:spTree>
    <p:extLst>
      <p:ext uri="{BB962C8B-B14F-4D97-AF65-F5344CB8AC3E}">
        <p14:creationId xmlns:p14="http://schemas.microsoft.com/office/powerpoint/2010/main" val="3425381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Department for Education">
            <a:extLst>
              <a:ext uri="{FF2B5EF4-FFF2-40B4-BE49-F238E27FC236}">
                <a16:creationId xmlns:a16="http://schemas.microsoft.com/office/drawing/2014/main" id="{5F290C33-4E3D-48B5-9792-BE113CB1BE3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676867" y="1754910"/>
            <a:ext cx="7296081" cy="1357746"/>
          </a:xfrm>
        </p:spPr>
        <p:txBody>
          <a:bodyPr lIns="0" tIns="0" rIns="0" bIns="0" anchor="b" anchorCtr="0">
            <a:noAutofit/>
          </a:bodyPr>
          <a:lstStyle>
            <a:lvl1pPr algn="l">
              <a:lnSpc>
                <a:spcPct val="85000"/>
              </a:lnSpc>
              <a:defRPr sz="4000" b="1" cap="none" baseline="0">
                <a:solidFill>
                  <a:schemeClr val="tx1"/>
                </a:solidFill>
                <a:latin typeface="+mj-lt"/>
              </a:defRPr>
            </a:lvl1pPr>
          </a:lstStyle>
          <a:p>
            <a:r>
              <a:rPr lang="en-US" noProof="0"/>
              <a:t>Click to edit Master title style</a:t>
            </a:r>
            <a:endParaRPr lang="en-GB" noProof="0"/>
          </a:p>
        </p:txBody>
      </p:sp>
      <p:sp>
        <p:nvSpPr>
          <p:cNvPr id="6" name="Text Placeholder 5">
            <a:extLst>
              <a:ext uri="{FF2B5EF4-FFF2-40B4-BE49-F238E27FC236}">
                <a16:creationId xmlns:a16="http://schemas.microsoft.com/office/drawing/2014/main" id="{9CD4B75E-DBEF-4869-8866-2D0CD8203D7F}"/>
              </a:ext>
            </a:extLst>
          </p:cNvPr>
          <p:cNvSpPr>
            <a:spLocks noGrp="1"/>
          </p:cNvSpPr>
          <p:nvPr>
            <p:ph type="body" sz="quarter" idx="10" hasCustomPrompt="1"/>
          </p:nvPr>
        </p:nvSpPr>
        <p:spPr>
          <a:xfrm>
            <a:off x="676867" y="6253382"/>
            <a:ext cx="3229663" cy="374650"/>
          </a:xfrm>
        </p:spPr>
        <p:txBody>
          <a:bodyPr lIns="0" tIns="0" rIns="0" bIns="0">
            <a:noAutofit/>
          </a:bodyPr>
          <a:lstStyle>
            <a:lvl1pPr marL="0" indent="0" algn="l">
              <a:buNone/>
              <a:defRPr sz="1200">
                <a:solidFill>
                  <a:schemeClr val="tx1"/>
                </a:solidFill>
              </a:defRPr>
            </a:lvl1pPr>
            <a:lvl5pPr marL="744101" indent="0" algn="l">
              <a:buNone/>
              <a:defRPr/>
            </a:lvl5pPr>
          </a:lstStyle>
          <a:p>
            <a:pPr lvl="0"/>
            <a:r>
              <a:rPr lang="en-GB"/>
              <a:t>Month </a:t>
            </a:r>
            <a:r>
              <a:rPr lang="en-GB" noProof="0"/>
              <a:t>YYYY</a:t>
            </a:r>
          </a:p>
        </p:txBody>
      </p:sp>
      <p:sp>
        <p:nvSpPr>
          <p:cNvPr id="4" name="Text Placeholder 3">
            <a:extLst>
              <a:ext uri="{FF2B5EF4-FFF2-40B4-BE49-F238E27FC236}">
                <a16:creationId xmlns:a16="http://schemas.microsoft.com/office/drawing/2014/main" id="{310D9DD1-0B8F-492B-872E-711A3C7027DC}"/>
              </a:ext>
            </a:extLst>
          </p:cNvPr>
          <p:cNvSpPr>
            <a:spLocks noGrp="1"/>
          </p:cNvSpPr>
          <p:nvPr>
            <p:ph type="body" sz="quarter" idx="11"/>
          </p:nvPr>
        </p:nvSpPr>
        <p:spPr>
          <a:xfrm>
            <a:off x="676867" y="3191521"/>
            <a:ext cx="7296081" cy="857250"/>
          </a:xfrm>
        </p:spPr>
        <p:txBody>
          <a:bodyPr lIns="0" tIns="0" rIns="0" bIns="0">
            <a:noAutofit/>
          </a:bodyPr>
          <a:lstStyle>
            <a:lvl1pPr>
              <a:defRPr sz="3200" b="0">
                <a:solidFill>
                  <a:schemeClr val="tx1"/>
                </a:solidFill>
              </a:defRPr>
            </a:lvl1pPr>
          </a:lstStyle>
          <a:p>
            <a:pPr lvl="0"/>
            <a:r>
              <a:rPr lang="en-US" noProof="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BA4E23-FCBE-46E9-AF92-F481572D77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838586" y="2836677"/>
            <a:ext cx="7492777" cy="1630088"/>
          </a:xfrm>
        </p:spPr>
        <p:txBody>
          <a:bodyPr anchor="t" anchorCtr="0">
            <a:normAutofit/>
          </a:bodyPr>
          <a:lstStyle>
            <a:lvl1pPr algn="l">
              <a:lnSpc>
                <a:spcPct val="85000"/>
              </a:lnSpc>
              <a:defRPr sz="3600" b="1" cap="none" baseline="0">
                <a:solidFill>
                  <a:schemeClr val="tx1"/>
                </a:solidFill>
              </a:defRPr>
            </a:lvl1pPr>
          </a:lstStyle>
          <a:p>
            <a:r>
              <a:rPr lang="en-US"/>
              <a:t>Section title</a:t>
            </a:r>
          </a:p>
        </p:txBody>
      </p:sp>
    </p:spTree>
    <p:extLst>
      <p:ext uri="{BB962C8B-B14F-4D97-AF65-F5344CB8AC3E}">
        <p14:creationId xmlns:p14="http://schemas.microsoft.com/office/powerpoint/2010/main" val="1675373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546" y="1361856"/>
            <a:ext cx="10956797" cy="469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6D6E40B-1386-4F79-92BB-AF61607C3236}"/>
              </a:ext>
            </a:extLst>
          </p:cNvPr>
          <p:cNvSpPr>
            <a:spLocks noGrp="1"/>
          </p:cNvSpPr>
          <p:nvPr>
            <p:ph type="title" hasCustomPrompt="1"/>
          </p:nvPr>
        </p:nvSpPr>
        <p:spPr/>
        <p:txBody>
          <a:bodyPr/>
          <a:lstStyle/>
          <a:p>
            <a:r>
              <a:rPr lang="en-US"/>
              <a:t>Click to edit title</a:t>
            </a:r>
            <a:endParaRPr lang="en-GB"/>
          </a:p>
        </p:txBody>
      </p:sp>
      <p:sp>
        <p:nvSpPr>
          <p:cNvPr id="4" name="Footer Placeholder 3">
            <a:extLst>
              <a:ext uri="{FF2B5EF4-FFF2-40B4-BE49-F238E27FC236}">
                <a16:creationId xmlns:a16="http://schemas.microsoft.com/office/drawing/2014/main" id="{E763F045-6FE1-4010-B19A-965F3782071A}"/>
              </a:ext>
            </a:extLst>
          </p:cNvPr>
          <p:cNvSpPr>
            <a:spLocks noGrp="1"/>
          </p:cNvSpPr>
          <p:nvPr>
            <p:ph type="ftr" sz="quarter" idx="10"/>
          </p:nvPr>
        </p:nvSpPr>
        <p:spPr/>
        <p:txBody>
          <a:bodyPr/>
          <a:lstStyle/>
          <a:p>
            <a:r>
              <a:rPr lang="en-GB"/>
              <a:t>On the Insert ribbon select Header and Footer to edit this holding text</a:t>
            </a:r>
            <a:endParaRPr lang="en-US"/>
          </a:p>
        </p:txBody>
      </p:sp>
      <p:sp>
        <p:nvSpPr>
          <p:cNvPr id="5" name="Slide Number Placeholder 4">
            <a:extLst>
              <a:ext uri="{FF2B5EF4-FFF2-40B4-BE49-F238E27FC236}">
                <a16:creationId xmlns:a16="http://schemas.microsoft.com/office/drawing/2014/main" id="{9980D8CA-E46C-483D-8651-178424FBAAFC}"/>
              </a:ext>
            </a:extLst>
          </p:cNvPr>
          <p:cNvSpPr>
            <a:spLocks noGrp="1"/>
          </p:cNvSpPr>
          <p:nvPr>
            <p:ph type="sldNum" sz="quarter" idx="11"/>
          </p:nvPr>
        </p:nvSpPr>
        <p:spPr/>
        <p:txBody>
          <a:bodyPr/>
          <a:lstStyle/>
          <a:p>
            <a:fld id="{4FAB73BC-B049-4115-A692-8D63A059BFB8}" type="slidenum">
              <a:rPr lang="en-GB" smtClean="0"/>
              <a:pPr/>
              <a:t>‹#›</a:t>
            </a:fld>
            <a:endParaRPr lang="en-GB"/>
          </a:p>
        </p:txBody>
      </p:sp>
    </p:spTree>
    <p:extLst>
      <p:ext uri="{BB962C8B-B14F-4D97-AF65-F5344CB8AC3E}">
        <p14:creationId xmlns:p14="http://schemas.microsoft.com/office/powerpoint/2010/main" val="2286467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16DB07B-09C9-453F-B765-54897D475D93}"/>
              </a:ext>
            </a:extLst>
          </p:cNvPr>
          <p:cNvSpPr>
            <a:spLocks noGrp="1"/>
          </p:cNvSpPr>
          <p:nvPr>
            <p:ph sz="quarter" idx="14"/>
          </p:nvPr>
        </p:nvSpPr>
        <p:spPr>
          <a:xfrm>
            <a:off x="6096000" y="1361856"/>
            <a:ext cx="5508625" cy="46611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p:cNvSpPr>
            <a:spLocks noGrp="1"/>
          </p:cNvSpPr>
          <p:nvPr>
            <p:ph idx="1"/>
          </p:nvPr>
        </p:nvSpPr>
        <p:spPr>
          <a:xfrm>
            <a:off x="647546" y="1361856"/>
            <a:ext cx="5288033" cy="4660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80B686D1-1E2E-4A9B-B3E8-6E81C44D7048}"/>
              </a:ext>
            </a:extLst>
          </p:cNvPr>
          <p:cNvSpPr txBox="1">
            <a:spLocks/>
          </p:cNvSpPr>
          <p:nvPr userDrawn="1"/>
        </p:nvSpPr>
        <p:spPr>
          <a:xfrm>
            <a:off x="453442" y="6348400"/>
            <a:ext cx="10154233" cy="365125"/>
          </a:xfrm>
          <a:prstGeom prst="rect">
            <a:avLst/>
          </a:prstGeom>
        </p:spPr>
        <p:txBody>
          <a:bodyPr vert="horz" lIns="91440" tIns="45720" rIns="91440" bIns="45720" rtlCol="0" anchor="t" anchorCtr="0"/>
          <a:lstStyle>
            <a:defPPr>
              <a:defRPr lang="en-US"/>
            </a:defPPr>
            <a:lvl1pPr marL="0" algn="l" defTabSz="457200" rtl="0" eaLnBrk="1" latinLnBrk="0" hangingPunct="1">
              <a:defRPr sz="1300" kern="1200">
                <a:solidFill>
                  <a:srgbClr val="0A548B"/>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900" b="0">
              <a:solidFill>
                <a:srgbClr val="000000"/>
              </a:solidFill>
            </a:endParaRPr>
          </a:p>
        </p:txBody>
      </p:sp>
      <p:sp>
        <p:nvSpPr>
          <p:cNvPr id="2" name="Title 1">
            <a:extLst>
              <a:ext uri="{FF2B5EF4-FFF2-40B4-BE49-F238E27FC236}">
                <a16:creationId xmlns:a16="http://schemas.microsoft.com/office/drawing/2014/main" id="{36D6E40B-1386-4F79-92BB-AF61607C3236}"/>
              </a:ext>
            </a:extLst>
          </p:cNvPr>
          <p:cNvSpPr>
            <a:spLocks noGrp="1"/>
          </p:cNvSpPr>
          <p:nvPr>
            <p:ph type="title" hasCustomPrompt="1"/>
          </p:nvPr>
        </p:nvSpPr>
        <p:spPr/>
        <p:txBody>
          <a:bodyPr/>
          <a:lstStyle/>
          <a:p>
            <a:r>
              <a:rPr lang="en-US"/>
              <a:t>Click to edit title</a:t>
            </a:r>
            <a:endParaRPr lang="en-GB"/>
          </a:p>
        </p:txBody>
      </p:sp>
      <p:sp>
        <p:nvSpPr>
          <p:cNvPr id="15" name="Footer Placeholder 14">
            <a:extLst>
              <a:ext uri="{FF2B5EF4-FFF2-40B4-BE49-F238E27FC236}">
                <a16:creationId xmlns:a16="http://schemas.microsoft.com/office/drawing/2014/main" id="{25D7DA47-9A89-48CB-829C-3D9A4879EB16}"/>
              </a:ext>
            </a:extLst>
          </p:cNvPr>
          <p:cNvSpPr>
            <a:spLocks noGrp="1"/>
          </p:cNvSpPr>
          <p:nvPr>
            <p:ph type="ftr" sz="quarter" idx="10"/>
          </p:nvPr>
        </p:nvSpPr>
        <p:spPr/>
        <p:txBody>
          <a:bodyPr/>
          <a:lstStyle/>
          <a:p>
            <a:r>
              <a:rPr lang="en-GB"/>
              <a:t>On the Insert ribbon select Header and Footer to edit this holding text</a:t>
            </a:r>
            <a:endParaRPr lang="en-US"/>
          </a:p>
        </p:txBody>
      </p:sp>
      <p:sp>
        <p:nvSpPr>
          <p:cNvPr id="16" name="Slide Number Placeholder 15">
            <a:extLst>
              <a:ext uri="{FF2B5EF4-FFF2-40B4-BE49-F238E27FC236}">
                <a16:creationId xmlns:a16="http://schemas.microsoft.com/office/drawing/2014/main" id="{E0539D99-764F-4E3A-A750-F4EE808509D6}"/>
              </a:ext>
            </a:extLst>
          </p:cNvPr>
          <p:cNvSpPr>
            <a:spLocks noGrp="1"/>
          </p:cNvSpPr>
          <p:nvPr>
            <p:ph type="sldNum" sz="quarter" idx="11"/>
          </p:nvPr>
        </p:nvSpPr>
        <p:spPr/>
        <p:txBody>
          <a:bodyPr/>
          <a:lstStyle/>
          <a:p>
            <a:fld id="{4FAB73BC-B049-4115-A692-8D63A059BFB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4BF72B-E63F-4D7A-9EDC-FE7CB2CEA6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Footer Placeholder 4">
            <a:extLst>
              <a:ext uri="{FF2B5EF4-FFF2-40B4-BE49-F238E27FC236}">
                <a16:creationId xmlns:a16="http://schemas.microsoft.com/office/drawing/2014/main" id="{80B686D1-1E2E-4A9B-B3E8-6E81C44D7048}"/>
              </a:ext>
            </a:extLst>
          </p:cNvPr>
          <p:cNvSpPr txBox="1">
            <a:spLocks/>
          </p:cNvSpPr>
          <p:nvPr userDrawn="1"/>
        </p:nvSpPr>
        <p:spPr>
          <a:xfrm>
            <a:off x="453442" y="6348400"/>
            <a:ext cx="10154233" cy="365125"/>
          </a:xfrm>
          <a:prstGeom prst="rect">
            <a:avLst/>
          </a:prstGeom>
        </p:spPr>
        <p:txBody>
          <a:bodyPr vert="horz" lIns="91440" tIns="45720" rIns="91440" bIns="45720" rtlCol="0" anchor="t" anchorCtr="0"/>
          <a:lstStyle>
            <a:defPPr>
              <a:defRPr lang="en-US"/>
            </a:defPPr>
            <a:lvl1pPr marL="0" algn="l" defTabSz="457200" rtl="0" eaLnBrk="1" latinLnBrk="0" hangingPunct="1">
              <a:defRPr sz="1300" kern="1200">
                <a:solidFill>
                  <a:srgbClr val="0A548B"/>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900" b="0">
              <a:solidFill>
                <a:srgbClr val="000000"/>
              </a:solidFill>
            </a:endParaRPr>
          </a:p>
        </p:txBody>
      </p:sp>
      <p:sp>
        <p:nvSpPr>
          <p:cNvPr id="5" name="Slide Number Placeholder 4">
            <a:extLst>
              <a:ext uri="{FF2B5EF4-FFF2-40B4-BE49-F238E27FC236}">
                <a16:creationId xmlns:a16="http://schemas.microsoft.com/office/drawing/2014/main" id="{376E03D2-9C7C-4AF2-BDB8-6D1A8E0800B8}"/>
              </a:ext>
            </a:extLst>
          </p:cNvPr>
          <p:cNvSpPr>
            <a:spLocks noGrp="1"/>
          </p:cNvSpPr>
          <p:nvPr>
            <p:ph type="sldNum" sz="quarter" idx="16"/>
          </p:nvPr>
        </p:nvSpPr>
        <p:spPr/>
        <p:txBody>
          <a:bodyPr/>
          <a:lstStyle/>
          <a:p>
            <a:fld id="{4FAB73BC-B049-4115-A692-8D63A059BFB8}" type="slidenum">
              <a:rPr lang="en-US" smtClean="0"/>
              <a:pPr/>
              <a:t>‹#›</a:t>
            </a:fld>
            <a:endParaRPr lang="en-US"/>
          </a:p>
        </p:txBody>
      </p:sp>
      <p:sp>
        <p:nvSpPr>
          <p:cNvPr id="2" name="Title 1">
            <a:extLst>
              <a:ext uri="{FF2B5EF4-FFF2-40B4-BE49-F238E27FC236}">
                <a16:creationId xmlns:a16="http://schemas.microsoft.com/office/drawing/2014/main" id="{3EAE47C9-FA90-491B-A398-CE785F59473E}"/>
              </a:ext>
            </a:extLst>
          </p:cNvPr>
          <p:cNvSpPr>
            <a:spLocks noGrp="1"/>
          </p:cNvSpPr>
          <p:nvPr>
            <p:ph type="title"/>
          </p:nvPr>
        </p:nvSpPr>
        <p:spPr>
          <a:xfrm>
            <a:off x="5283199" y="1145808"/>
            <a:ext cx="6321143" cy="4626341"/>
          </a:xfrm>
        </p:spPr>
        <p:txBody>
          <a:bodyPr/>
          <a:lstStyle>
            <a:lvl1pPr>
              <a:defRPr sz="28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381909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ar Cover slid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39FA2-65DE-4E96-9C1B-DA718C41665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A1183695-5B41-4020-8AEA-8FE559E32813}"/>
              </a:ext>
            </a:extLst>
          </p:cNvPr>
          <p:cNvSpPr>
            <a:spLocks noGrp="1"/>
          </p:cNvSpPr>
          <p:nvPr>
            <p:ph type="title" hasCustomPrompt="1"/>
          </p:nvPr>
        </p:nvSpPr>
        <p:spPr>
          <a:xfrm>
            <a:off x="1260000" y="5775074"/>
            <a:ext cx="2973917" cy="946149"/>
          </a:xfrm>
        </p:spPr>
        <p:txBody>
          <a:bodyPr/>
          <a:lstStyle>
            <a:lvl1pPr marL="0" marR="0" indent="0" algn="l" defTabSz="685783" rtl="0" eaLnBrk="1" fontAlgn="auto" latinLnBrk="0" hangingPunct="1">
              <a:lnSpc>
                <a:spcPct val="90000"/>
              </a:lnSpc>
              <a:spcBef>
                <a:spcPct val="0"/>
              </a:spcBef>
              <a:spcAft>
                <a:spcPts val="0"/>
              </a:spcAft>
              <a:buClrTx/>
              <a:buSzTx/>
              <a:buFontTx/>
              <a:buNone/>
              <a:tabLst/>
              <a:defRPr sz="1100">
                <a:solidFill>
                  <a:schemeClr val="tx1"/>
                </a:solidFill>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lang="en-GB" noProof="0"/>
              <a:t>Department for Education</a:t>
            </a:r>
          </a:p>
        </p:txBody>
      </p:sp>
    </p:spTree>
    <p:extLst>
      <p:ext uri="{BB962C8B-B14F-4D97-AF65-F5344CB8AC3E}">
        <p14:creationId xmlns:p14="http://schemas.microsoft.com/office/powerpoint/2010/main" val="3122791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6334" y="501048"/>
            <a:ext cx="10956620" cy="512514"/>
          </a:xfrm>
          <a:prstGeom prst="rect">
            <a:avLst/>
          </a:prstGeom>
        </p:spPr>
        <p:txBody>
          <a:bodyPr vert="horz" lIns="0" tIns="0" rIns="0" bIns="0" rtlCol="0" anchor="t" anchorCtr="0">
            <a:noAutofit/>
          </a:bodyPr>
          <a:lstStyle/>
          <a:p>
            <a:r>
              <a:rPr lang="en-US" noProof="0"/>
              <a:t>Click to edit Master title style</a:t>
            </a:r>
            <a:endParaRPr lang="en-GB" noProof="0"/>
          </a:p>
        </p:txBody>
      </p:sp>
      <p:sp>
        <p:nvSpPr>
          <p:cNvPr id="3" name="Text Placeholder 2"/>
          <p:cNvSpPr>
            <a:spLocks noGrp="1"/>
          </p:cNvSpPr>
          <p:nvPr>
            <p:ph type="body" idx="1"/>
          </p:nvPr>
        </p:nvSpPr>
        <p:spPr>
          <a:xfrm>
            <a:off x="647723" y="1368979"/>
            <a:ext cx="10956620" cy="467087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47724" y="6201808"/>
            <a:ext cx="10154233" cy="365125"/>
          </a:xfrm>
          <a:prstGeom prst="rect">
            <a:avLst/>
          </a:prstGeom>
        </p:spPr>
        <p:txBody>
          <a:bodyPr vert="horz" lIns="0" tIns="0" rIns="0" bIns="0" rtlCol="0" anchor="t" anchorCtr="0"/>
          <a:lstStyle>
            <a:lvl1pPr algn="l">
              <a:defRPr sz="1050" b="0">
                <a:solidFill>
                  <a:srgbClr val="4D4D4D"/>
                </a:solidFill>
              </a:defRPr>
            </a:lvl1pPr>
          </a:lstStyle>
          <a:p>
            <a:r>
              <a:rPr lang="en-GB"/>
              <a:t>On the Insert ribbon select Header and Footer to edit this holding text</a:t>
            </a:r>
            <a:endParaRPr lang="en-US"/>
          </a:p>
        </p:txBody>
      </p:sp>
      <p:sp>
        <p:nvSpPr>
          <p:cNvPr id="6" name="Slide Number Placeholder 5"/>
          <p:cNvSpPr>
            <a:spLocks noGrp="1"/>
          </p:cNvSpPr>
          <p:nvPr>
            <p:ph type="sldNum" sz="quarter" idx="4"/>
          </p:nvPr>
        </p:nvSpPr>
        <p:spPr>
          <a:xfrm>
            <a:off x="10853642" y="6201808"/>
            <a:ext cx="750701" cy="365125"/>
          </a:xfrm>
          <a:prstGeom prst="rect">
            <a:avLst/>
          </a:prstGeom>
        </p:spPr>
        <p:txBody>
          <a:bodyPr vert="horz" lIns="91440" tIns="45720" rIns="91440" bIns="45720" rtlCol="0" anchor="t" anchorCtr="0"/>
          <a:lstStyle>
            <a:lvl1pPr algn="r">
              <a:defRPr lang="en-US" sz="1050" b="0" kern="1200" smtClean="0">
                <a:solidFill>
                  <a:srgbClr val="4D4D4D"/>
                </a:solidFill>
                <a:latin typeface="+mn-lt"/>
                <a:ea typeface="+mn-ea"/>
                <a:cs typeface="+mn-cs"/>
              </a:defRPr>
            </a:lvl1pPr>
          </a:lstStyle>
          <a:p>
            <a:fld id="{4FAB73BC-B049-4115-A692-8D63A059BFB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99" r:id="rId2"/>
    <p:sldLayoutId id="2147483733" r:id="rId3"/>
    <p:sldLayoutId id="2147483686" r:id="rId4"/>
    <p:sldLayoutId id="2147483722" r:id="rId5"/>
    <p:sldLayoutId id="2147483717" r:id="rId6"/>
  </p:sldLayoutIdLst>
  <p:hf hdr="0" dt="0"/>
  <p:txStyles>
    <p:titleStyle>
      <a:lvl1pPr algn="l" defTabSz="685783" rtl="0" eaLnBrk="1" latinLnBrk="0" hangingPunct="1">
        <a:lnSpc>
          <a:spcPct val="90000"/>
        </a:lnSpc>
        <a:spcBef>
          <a:spcPct val="0"/>
        </a:spcBef>
        <a:buNone/>
        <a:defRPr sz="2400" b="1" kern="1200">
          <a:solidFill>
            <a:srgbClr val="003764"/>
          </a:solidFill>
          <a:latin typeface="Arial" panose="020B0604020202020204" pitchFamily="34" charset="0"/>
          <a:ea typeface="+mj-ea"/>
          <a:cs typeface="Arial" panose="020B0604020202020204" pitchFamily="34" charset="0"/>
        </a:defRPr>
      </a:lvl1pPr>
    </p:titleStyle>
    <p:bodyStyle>
      <a:lvl1pPr marL="0" indent="0" algn="l" defTabSz="685783" rtl="0" eaLnBrk="1" latinLnBrk="0" hangingPunct="1">
        <a:lnSpc>
          <a:spcPct val="100000"/>
        </a:lnSpc>
        <a:spcBef>
          <a:spcPts val="0"/>
        </a:spcBef>
        <a:spcAft>
          <a:spcPts val="900"/>
        </a:spcAft>
        <a:buClr>
          <a:srgbClr val="0A548B"/>
        </a:buClr>
        <a:buSzPct val="100000"/>
        <a:buFont typeface="Corbel"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0" indent="0" algn="l" defTabSz="685783" rtl="0" eaLnBrk="1" latinLnBrk="0" hangingPunct="1">
        <a:lnSpc>
          <a:spcPct val="100000"/>
        </a:lnSpc>
        <a:spcBef>
          <a:spcPts val="0"/>
        </a:spcBef>
        <a:spcAft>
          <a:spcPts val="900"/>
        </a:spcAft>
        <a:buClr>
          <a:srgbClr val="0A548B"/>
        </a:buClr>
        <a:buSzPct val="100000"/>
        <a:buFont typeface="Corbel" pitchFamily="34" charset="0"/>
        <a:buNone/>
        <a:defRPr sz="1800" b="1" kern="1200">
          <a:solidFill>
            <a:schemeClr val="tx1"/>
          </a:solidFill>
          <a:latin typeface="Arial" panose="020B0604020202020204" pitchFamily="34" charset="0"/>
          <a:ea typeface="+mn-ea"/>
          <a:cs typeface="Arial" panose="020B0604020202020204" pitchFamily="34" charset="0"/>
        </a:defRPr>
      </a:lvl2pPr>
      <a:lvl3pPr marL="216000" indent="-215995" algn="l" defTabSz="685783" rtl="0" eaLnBrk="1" latinLnBrk="0" hangingPunct="1">
        <a:lnSpc>
          <a:spcPct val="100000"/>
        </a:lnSpc>
        <a:spcBef>
          <a:spcPts val="0"/>
        </a:spcBef>
        <a:spcAft>
          <a:spcPts val="900"/>
        </a:spcAft>
        <a:buClr>
          <a:schemeClr val="tx2"/>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431989" indent="-215995" algn="l" defTabSz="685783" rtl="0" eaLnBrk="1" latinLnBrk="0" hangingPunct="1">
        <a:lnSpc>
          <a:spcPct val="100000"/>
        </a:lnSpc>
        <a:spcBef>
          <a:spcPts val="0"/>
        </a:spcBef>
        <a:spcAft>
          <a:spcPts val="900"/>
        </a:spcAft>
        <a:buClr>
          <a:schemeClr val="tx1"/>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647984" indent="-215995" algn="l" defTabSz="685783" rtl="0" eaLnBrk="1" latinLnBrk="0" hangingPunct="1">
        <a:lnSpc>
          <a:spcPct val="100000"/>
        </a:lnSpc>
        <a:spcBef>
          <a:spcPts val="0"/>
        </a:spcBef>
        <a:spcAft>
          <a:spcPts val="900"/>
        </a:spcAft>
        <a:buClr>
          <a:schemeClr val="tx1"/>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1199970"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4964"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49959"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4953"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10.xml"/><Relationship Id="rId2" Type="http://schemas.openxmlformats.org/officeDocument/2006/relationships/slide" Target="slide4.xml"/><Relationship Id="rId1" Type="http://schemas.openxmlformats.org/officeDocument/2006/relationships/slideLayout" Target="../slideLayouts/slideLayout3.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instituteforapprenticeships.org/apprenticeship-standards/st1077-v1-0" TargetMode="External"/><Relationship Id="rId2" Type="http://schemas.openxmlformats.org/officeDocument/2006/relationships/hyperlink" Target="https://getintoteaching.education.gov.uk/life-as-a-teacher/age-groups-and-specialisms/early-years-teachers" TargetMode="External"/><Relationship Id="rId1" Type="http://schemas.openxmlformats.org/officeDocument/2006/relationships/slideLayout" Target="../slideLayouts/slideLayout3.xml"/><Relationship Id="rId4" Type="http://schemas.openxmlformats.org/officeDocument/2006/relationships/hyperlink" Target="mailto:EYTDA.ENQUIRIES@education.gov.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3.xml"/><Relationship Id="rId4" Type="http://schemas.openxmlformats.org/officeDocument/2006/relationships/slide" Target="slide10.xml"/></Relationships>
</file>

<file path=ppt/slides/_rels/slide7.xml.rels><?xml version="1.0" encoding="UTF-8" standalone="yes"?>
<Relationships xmlns="http://schemas.openxmlformats.org/package/2006/relationships"><Relationship Id="rId3" Type="http://schemas.openxmlformats.org/officeDocument/2006/relationships/hyperlink" Target="https://form.education.gov.uk/service/Contact_the_Department_for_Education" TargetMode="External"/><Relationship Id="rId2" Type="http://schemas.openxmlformats.org/officeDocument/2006/relationships/hyperlink" Target="https://www.gov.uk/government/publications/early-years-teacher-degree-apprenticeship-guidance-for-training-provider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early-years-teacher-degree-apprenticeship-guidance-for-training-providers" TargetMode="External"/><Relationship Id="rId2" Type="http://schemas.openxmlformats.org/officeDocument/2006/relationships/hyperlink" Target="mailto:EYTDA.ENQUIRIES@education.gov.uk"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EYTDA.ENQUIRIES@education.gov.uk" TargetMode="External"/><Relationship Id="rId2" Type="http://schemas.openxmlformats.org/officeDocument/2006/relationships/hyperlink" Target="https://www.gov.uk/government/publications/early-years-teacher-degree-apprenticeship-guidance-for-training-providers" TargetMode="External"/><Relationship Id="rId1" Type="http://schemas.openxmlformats.org/officeDocument/2006/relationships/slideLayout" Target="../slideLayouts/slideLayout3.xml"/><Relationship Id="rId5" Type="http://schemas.openxmlformats.org/officeDocument/2006/relationships/hyperlink" Target="https://www.instituteforapprenticeships.org/apprenticeship-standards/st1077-v1-0" TargetMode="External"/><Relationship Id="rId4" Type="http://schemas.openxmlformats.org/officeDocument/2006/relationships/hyperlink" Target="https://getintoteaching.education.gov.uk/life-as-a-teacher/age-groups-and-specialisms/early-years-teacher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8CF40-0DA2-4B95-9327-247FB8D51D99}"/>
              </a:ext>
            </a:extLst>
          </p:cNvPr>
          <p:cNvSpPr>
            <a:spLocks noGrp="1"/>
          </p:cNvSpPr>
          <p:nvPr>
            <p:ph type="ctrTitle"/>
          </p:nvPr>
        </p:nvSpPr>
        <p:spPr>
          <a:xfrm>
            <a:off x="676867" y="1754910"/>
            <a:ext cx="7296081" cy="2217822"/>
          </a:xfrm>
        </p:spPr>
        <p:txBody>
          <a:bodyPr/>
          <a:lstStyle/>
          <a:p>
            <a:r>
              <a:rPr lang="en-GB">
                <a:solidFill>
                  <a:schemeClr val="accent1"/>
                </a:solidFill>
              </a:rPr>
              <a:t>Early Years Teacher Degree Apprenticeship</a:t>
            </a:r>
          </a:p>
        </p:txBody>
      </p:sp>
      <p:sp>
        <p:nvSpPr>
          <p:cNvPr id="3" name="Text Placeholder 2">
            <a:extLst>
              <a:ext uri="{FF2B5EF4-FFF2-40B4-BE49-F238E27FC236}">
                <a16:creationId xmlns:a16="http://schemas.microsoft.com/office/drawing/2014/main" id="{CA3C7CA6-4EE4-4481-9A1C-199900949FCD}"/>
              </a:ext>
            </a:extLst>
          </p:cNvPr>
          <p:cNvSpPr>
            <a:spLocks noGrp="1"/>
          </p:cNvSpPr>
          <p:nvPr>
            <p:ph type="body" sz="quarter" idx="10"/>
          </p:nvPr>
        </p:nvSpPr>
        <p:spPr/>
        <p:txBody>
          <a:bodyPr/>
          <a:lstStyle/>
          <a:p>
            <a:r>
              <a:rPr lang="en-GB"/>
              <a:t>24 March 2025</a:t>
            </a:r>
          </a:p>
        </p:txBody>
      </p:sp>
      <p:sp>
        <p:nvSpPr>
          <p:cNvPr id="4" name="Text Placeholder 3">
            <a:extLst>
              <a:ext uri="{FF2B5EF4-FFF2-40B4-BE49-F238E27FC236}">
                <a16:creationId xmlns:a16="http://schemas.microsoft.com/office/drawing/2014/main" id="{3A129B8F-530C-4868-BED2-D95EF9AA7711}"/>
              </a:ext>
            </a:extLst>
          </p:cNvPr>
          <p:cNvSpPr>
            <a:spLocks noGrp="1"/>
          </p:cNvSpPr>
          <p:nvPr>
            <p:ph type="body" sz="quarter" idx="11"/>
          </p:nvPr>
        </p:nvSpPr>
        <p:spPr>
          <a:xfrm>
            <a:off x="676867" y="4266071"/>
            <a:ext cx="7296081" cy="857250"/>
          </a:xfrm>
        </p:spPr>
        <p:txBody>
          <a:bodyPr/>
          <a:lstStyle/>
          <a:p>
            <a:r>
              <a:rPr lang="en-GB"/>
              <a:t>Training Provider Guidance Publication Communications Toolkit </a:t>
            </a:r>
          </a:p>
        </p:txBody>
      </p:sp>
    </p:spTree>
    <p:extLst>
      <p:ext uri="{BB962C8B-B14F-4D97-AF65-F5344CB8AC3E}">
        <p14:creationId xmlns:p14="http://schemas.microsoft.com/office/powerpoint/2010/main" val="1527871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1CAC08-F282-6515-90FC-CECEFC60B864}"/>
              </a:ext>
            </a:extLst>
          </p:cNvPr>
          <p:cNvSpPr>
            <a:spLocks noGrp="1"/>
          </p:cNvSpPr>
          <p:nvPr>
            <p:ph type="sldNum" sz="quarter" idx="16"/>
          </p:nvPr>
        </p:nvSpPr>
        <p:spPr/>
        <p:txBody>
          <a:bodyPr/>
          <a:lstStyle/>
          <a:p>
            <a:fld id="{4FAB73BC-B049-4115-A692-8D63A059BFB8}" type="slidenum">
              <a:rPr lang="en-US" smtClean="0"/>
              <a:pPr/>
              <a:t>2</a:t>
            </a:fld>
            <a:endParaRPr lang="en-US"/>
          </a:p>
        </p:txBody>
      </p:sp>
      <p:sp>
        <p:nvSpPr>
          <p:cNvPr id="3" name="Title 2">
            <a:extLst>
              <a:ext uri="{FF2B5EF4-FFF2-40B4-BE49-F238E27FC236}">
                <a16:creationId xmlns:a16="http://schemas.microsoft.com/office/drawing/2014/main" id="{A9ECBCF1-BD40-6C9F-0D1B-E19E397AB8BD}"/>
              </a:ext>
            </a:extLst>
          </p:cNvPr>
          <p:cNvSpPr>
            <a:spLocks noGrp="1"/>
          </p:cNvSpPr>
          <p:nvPr>
            <p:ph type="title"/>
          </p:nvPr>
        </p:nvSpPr>
        <p:spPr>
          <a:xfrm>
            <a:off x="5223933" y="881269"/>
            <a:ext cx="6609009" cy="5034813"/>
          </a:xfrm>
        </p:spPr>
        <p:txBody>
          <a:bodyPr/>
          <a:lstStyle/>
          <a:p>
            <a:r>
              <a:rPr lang="en-GB" sz="1800" b="0">
                <a:solidFill>
                  <a:schemeClr val="accent1"/>
                </a:solidFill>
                <a:latin typeface="+mj-lt"/>
              </a:rPr>
              <a:t>This toolkit has been produced to support early years stakeholders to publicise the publication of the new Early Years Teacher Degree Apprenticeship (EYTDA) training provider guidance. </a:t>
            </a:r>
            <a:br>
              <a:rPr lang="en-GB" sz="1800" b="0">
                <a:solidFill>
                  <a:schemeClr val="accent1"/>
                </a:solidFill>
                <a:latin typeface="+mj-lt"/>
              </a:rPr>
            </a:br>
            <a:br>
              <a:rPr lang="en-GB" sz="1800" b="0">
                <a:solidFill>
                  <a:schemeClr val="accent1"/>
                </a:solidFill>
                <a:latin typeface="+mj-lt"/>
              </a:rPr>
            </a:br>
            <a:r>
              <a:rPr lang="en-GB" sz="1800" b="0">
                <a:solidFill>
                  <a:schemeClr val="accent1"/>
                </a:solidFill>
                <a:latin typeface="+mj-lt"/>
              </a:rPr>
              <a:t>Please use the information that follows to ensure that accredited ITT providers who may be interested in delivering the EYTDA are fully aware of the new course and that they and sector employers are aware of the forthcoming virtual information sessions DfE are providing.</a:t>
            </a:r>
            <a:br>
              <a:rPr lang="en-GB" sz="1800" b="0">
                <a:solidFill>
                  <a:schemeClr val="accent1"/>
                </a:solidFill>
                <a:latin typeface="+mj-lt"/>
              </a:rPr>
            </a:br>
            <a:br>
              <a:rPr lang="en-GB" sz="1800" b="0">
                <a:solidFill>
                  <a:schemeClr val="accent1"/>
                </a:solidFill>
                <a:latin typeface="+mj-lt"/>
              </a:rPr>
            </a:br>
            <a:r>
              <a:rPr lang="en-GB" sz="1800" b="0">
                <a:solidFill>
                  <a:schemeClr val="accent1"/>
                </a:solidFill>
              </a:rPr>
              <a:t>Thank you.</a:t>
            </a:r>
            <a:br>
              <a:rPr lang="en-GB" sz="2800" b="0">
                <a:cs typeface="Arial"/>
              </a:rPr>
            </a:br>
            <a:br>
              <a:rPr lang="en-GB" sz="2800" b="0">
                <a:latin typeface="+mj-lt"/>
              </a:rPr>
            </a:br>
            <a:endParaRPr lang="en-GB"/>
          </a:p>
        </p:txBody>
      </p:sp>
    </p:spTree>
    <p:extLst>
      <p:ext uri="{BB962C8B-B14F-4D97-AF65-F5344CB8AC3E}">
        <p14:creationId xmlns:p14="http://schemas.microsoft.com/office/powerpoint/2010/main" val="254632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660638-90E8-1A67-41B1-974BA5972B75}"/>
              </a:ext>
            </a:extLst>
          </p:cNvPr>
          <p:cNvSpPr>
            <a:spLocks noGrp="1"/>
          </p:cNvSpPr>
          <p:nvPr>
            <p:ph idx="1"/>
          </p:nvPr>
        </p:nvSpPr>
        <p:spPr>
          <a:xfrm>
            <a:off x="1281194" y="1361856"/>
            <a:ext cx="10323150" cy="4693359"/>
          </a:xfrm>
        </p:spPr>
        <p:txBody>
          <a:bodyPr/>
          <a:lstStyle/>
          <a:p>
            <a:r>
              <a:rPr lang="en-GB" b="1">
                <a:hlinkClick r:id="rId2" action="ppaction://hlinksldjump"/>
              </a:rPr>
              <a:t>What is the Early Years Teacher Degree Apprenticeship?</a:t>
            </a:r>
            <a:endParaRPr lang="en-GB" b="1"/>
          </a:p>
          <a:p>
            <a:endParaRPr lang="en-GB" b="1"/>
          </a:p>
          <a:p>
            <a:r>
              <a:rPr lang="en-GB" b="1">
                <a:hlinkClick r:id="rId3" action="ppaction://hlinksldjump"/>
              </a:rPr>
              <a:t>What benefits will the EYTDA bring to early years leaders and the children in their care?</a:t>
            </a:r>
            <a:endParaRPr lang="en-GB" b="1"/>
          </a:p>
          <a:p>
            <a:endParaRPr lang="en-GB" b="1"/>
          </a:p>
          <a:p>
            <a:r>
              <a:rPr lang="en-GB" b="1">
                <a:hlinkClick r:id="rId4" action="ppaction://hlinksldjump"/>
              </a:rPr>
              <a:t>Communication tools</a:t>
            </a:r>
            <a:endParaRPr lang="en-GB" b="1"/>
          </a:p>
          <a:p>
            <a:pPr marL="285750" lvl="1" indent="-285750">
              <a:buFont typeface="Arial" panose="020B0604020202020204" pitchFamily="34" charset="0"/>
              <a:buChar char="•"/>
            </a:pPr>
            <a:r>
              <a:rPr lang="en-GB" b="0">
                <a:hlinkClick r:id="rId5" action="ppaction://hlinksldjump"/>
              </a:rPr>
              <a:t>Tool 1: Image</a:t>
            </a:r>
            <a:endParaRPr lang="en-GB" b="0"/>
          </a:p>
          <a:p>
            <a:pPr marL="285750" lvl="1" indent="-285750">
              <a:buFont typeface="Arial" panose="020B0604020202020204" pitchFamily="34" charset="0"/>
              <a:buChar char="•"/>
            </a:pPr>
            <a:r>
              <a:rPr lang="en-GB" b="0">
                <a:hlinkClick r:id="rId6" action="ppaction://hlinksldjump"/>
              </a:rPr>
              <a:t>Tool 2: Social Media Posts</a:t>
            </a:r>
            <a:endParaRPr lang="en-GB" b="0"/>
          </a:p>
          <a:p>
            <a:pPr marL="285750" lvl="1" indent="-285750">
              <a:buFont typeface="Arial" panose="020B0604020202020204" pitchFamily="34" charset="0"/>
              <a:buChar char="•"/>
            </a:pPr>
            <a:r>
              <a:rPr lang="en-GB" b="0">
                <a:hlinkClick r:id="rId2" action="ppaction://hlinksldjump"/>
              </a:rPr>
              <a:t>Tool 3: Email/Promotional Text</a:t>
            </a:r>
            <a:endParaRPr lang="en-GB" b="0"/>
          </a:p>
          <a:p>
            <a:pPr marL="285750" lvl="1" indent="-285750">
              <a:buFont typeface="Arial" panose="020B0604020202020204" pitchFamily="34" charset="0"/>
              <a:buChar char="•"/>
            </a:pPr>
            <a:r>
              <a:rPr lang="en-GB" b="0">
                <a:hlinkClick r:id="rId7" action="ppaction://hlinksldjump"/>
              </a:rPr>
              <a:t>Tool 4: Quotes</a:t>
            </a:r>
            <a:endParaRPr lang="en-GB" b="0"/>
          </a:p>
          <a:p>
            <a:endParaRPr lang="en-GB"/>
          </a:p>
          <a:p>
            <a:endParaRPr lang="en-GB"/>
          </a:p>
        </p:txBody>
      </p:sp>
      <p:sp>
        <p:nvSpPr>
          <p:cNvPr id="3" name="Title 2">
            <a:extLst>
              <a:ext uri="{FF2B5EF4-FFF2-40B4-BE49-F238E27FC236}">
                <a16:creationId xmlns:a16="http://schemas.microsoft.com/office/drawing/2014/main" id="{E1BBD2BF-7306-B068-F68A-2C325A825EB6}"/>
              </a:ext>
            </a:extLst>
          </p:cNvPr>
          <p:cNvSpPr>
            <a:spLocks noGrp="1"/>
          </p:cNvSpPr>
          <p:nvPr>
            <p:ph type="title"/>
          </p:nvPr>
        </p:nvSpPr>
        <p:spPr/>
        <p:txBody>
          <a:bodyPr/>
          <a:lstStyle/>
          <a:p>
            <a:r>
              <a:rPr lang="en-GB">
                <a:solidFill>
                  <a:schemeClr val="accent5"/>
                </a:solidFill>
              </a:rPr>
              <a:t>Content</a:t>
            </a:r>
          </a:p>
        </p:txBody>
      </p:sp>
      <p:sp>
        <p:nvSpPr>
          <p:cNvPr id="5" name="Slide Number Placeholder 4">
            <a:extLst>
              <a:ext uri="{FF2B5EF4-FFF2-40B4-BE49-F238E27FC236}">
                <a16:creationId xmlns:a16="http://schemas.microsoft.com/office/drawing/2014/main" id="{1D750846-1575-4B65-C952-3EF2B43A12E5}"/>
              </a:ext>
            </a:extLst>
          </p:cNvPr>
          <p:cNvSpPr>
            <a:spLocks noGrp="1"/>
          </p:cNvSpPr>
          <p:nvPr>
            <p:ph type="sldNum" sz="quarter" idx="11"/>
          </p:nvPr>
        </p:nvSpPr>
        <p:spPr/>
        <p:txBody>
          <a:bodyPr/>
          <a:lstStyle/>
          <a:p>
            <a:fld id="{4FAB73BC-B049-4115-A692-8D63A059BFB8}" type="slidenum">
              <a:rPr lang="en-GB" smtClean="0"/>
              <a:pPr/>
              <a:t>3</a:t>
            </a:fld>
            <a:endParaRPr lang="en-GB"/>
          </a:p>
        </p:txBody>
      </p:sp>
    </p:spTree>
    <p:extLst>
      <p:ext uri="{BB962C8B-B14F-4D97-AF65-F5344CB8AC3E}">
        <p14:creationId xmlns:p14="http://schemas.microsoft.com/office/powerpoint/2010/main" val="803780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660638-90E8-1A67-41B1-974BA5972B75}"/>
              </a:ext>
            </a:extLst>
          </p:cNvPr>
          <p:cNvSpPr>
            <a:spLocks noGrp="1"/>
          </p:cNvSpPr>
          <p:nvPr>
            <p:ph idx="1"/>
          </p:nvPr>
        </p:nvSpPr>
        <p:spPr/>
        <p:txBody>
          <a:bodyPr/>
          <a:lstStyle/>
          <a:p>
            <a:r>
              <a:rPr lang="en-GB"/>
              <a:t>The Early Years Teacher Degree Apprenticeship (EYTDA) is a new undergraduate route to Early Years Teacher Status that gives trainees the opportunity to earn while they learn.</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p>
            <a:pPr lvl="0" hangingPunct="0">
              <a:spcAft>
                <a:spcPts val="1200"/>
              </a:spcAft>
              <a:tabLst>
                <a:tab pos="457200" algn="l"/>
                <a:tab pos="457200" algn="l"/>
              </a:tabLst>
            </a:pPr>
            <a:r>
              <a:rPr lang="en-GB" sz="1800">
                <a:effectLst/>
                <a:latin typeface="Arial" panose="020B0604020202020204" pitchFamily="34" charset="0"/>
                <a:ea typeface="Times New Roman" panose="02020603050405020304" pitchFamily="18" charset="0"/>
              </a:rPr>
              <a:t>A sector-led trailblazer group worked with the Institute for Apprenticeships and Technical Education to develop the EYTDA, a full and relevant level 6 early years qualification with Early Years Teacher Status</a:t>
            </a:r>
            <a:r>
              <a:rPr lang="en-GB" sz="1800">
                <a:effectLst/>
                <a:latin typeface="Arial" panose="020B0604020202020204" pitchFamily="34" charset="0"/>
                <a:ea typeface="Times New Roman" panose="02020603050405020304" pitchFamily="18" charset="0"/>
                <a:cs typeface="Times New Roman" panose="02020603050405020304" pitchFamily="18" charset="0"/>
              </a:rPr>
              <a:t>. </a:t>
            </a:r>
          </a:p>
          <a:p>
            <a:pPr lvl="0" hangingPunct="0">
              <a:spcAft>
                <a:spcPts val="1200"/>
              </a:spcAft>
              <a:tabLst>
                <a:tab pos="457200" algn="l"/>
                <a:tab pos="457200" algn="l"/>
              </a:tabLst>
            </a:pPr>
            <a:r>
              <a:rPr lang="en-GB" sz="1800">
                <a:effectLst/>
                <a:latin typeface="Arial" panose="020B0604020202020204" pitchFamily="34" charset="0"/>
                <a:ea typeface="Times New Roman" panose="02020603050405020304" pitchFamily="18" charset="0"/>
                <a:cs typeface="Times New Roman" panose="02020603050405020304" pitchFamily="18" charset="0"/>
              </a:rPr>
              <a:t>The EYTDA is aimed at school leavers and existing early years staff qualified to Level 3 qualification and holding GCSE English, Maths and Science, who aspire to become an Early Years Teacher.</a:t>
            </a:r>
          </a:p>
          <a:p>
            <a:pPr lvl="0" hangingPunct="0"/>
            <a:r>
              <a:rPr lang="en-GB" sz="1800">
                <a:solidFill>
                  <a:srgbClr val="0B0C0C"/>
                </a:solidFill>
                <a:effectLst/>
                <a:latin typeface="Arial" panose="020B0604020202020204" pitchFamily="34" charset="0"/>
                <a:ea typeface="Times New Roman" panose="02020603050405020304" pitchFamily="18" charset="0"/>
              </a:rPr>
              <a:t>The EYTDA is a three-year apprenticeship which is designed to fit alongside the vital work trainees carry out day-to-day in early years settings. Employers who pay the apprenticeship levy will be eligible to use their levy payments for the Early Years Teacher Degree Apprenticeship.  Employers who are not eligible to make apprenticeship levy payments can co-fund the cost of the apprenticeship training, with Government contributing 95% of course costs. </a:t>
            </a: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a:p>
            <a:pPr lvl="0" hangingPunct="0"/>
            <a:r>
              <a:rPr lang="en-GB" sz="1800" b="1">
                <a:effectLst/>
                <a:latin typeface="Arial" panose="020B0604020202020204" pitchFamily="34" charset="0"/>
                <a:ea typeface="Times New Roman" panose="02020603050405020304" pitchFamily="18" charset="0"/>
                <a:cs typeface="Times New Roman" panose="02020603050405020304" pitchFamily="18" charset="0"/>
              </a:rPr>
              <a:t>Further information about the EYTDA is available on </a:t>
            </a:r>
            <a:r>
              <a:rPr lang="en-GB" sz="1800" b="1">
                <a:effectLst/>
                <a:latin typeface="Arial" panose="020B0604020202020204" pitchFamily="34" charset="0"/>
                <a:ea typeface="Times New Roman" panose="02020603050405020304" pitchFamily="18" charset="0"/>
                <a:cs typeface="Times New Roman" panose="02020603050405020304" pitchFamily="18" charset="0"/>
                <a:hlinkClick r:id="rId2"/>
              </a:rPr>
              <a:t>GOV.UK</a:t>
            </a:r>
            <a:r>
              <a:rPr lang="en-GB" sz="1800" b="1">
                <a:effectLst/>
                <a:latin typeface="Arial" panose="020B0604020202020204" pitchFamily="34" charset="0"/>
                <a:ea typeface="Times New Roman" panose="02020603050405020304" pitchFamily="18" charset="0"/>
                <a:cs typeface="Times New Roman" panose="02020603050405020304" pitchFamily="18" charset="0"/>
              </a:rPr>
              <a:t> and </a:t>
            </a:r>
            <a:r>
              <a:rPr lang="en-GB" b="1">
                <a:hlinkClick r:id="rId3"/>
              </a:rPr>
              <a:t>Early years teacher (EYTS) / Institute for Apprenticeships and Technical Education</a:t>
            </a:r>
            <a:endParaRPr lang="en-GB" sz="1800" b="1">
              <a:effectLst/>
              <a:latin typeface="Arial" panose="020B0604020202020204" pitchFamily="34" charset="0"/>
              <a:ea typeface="Times New Roman" panose="02020603050405020304" pitchFamily="18" charset="0"/>
              <a:cs typeface="Times New Roman" panose="02020603050405020304" pitchFamily="18" charset="0"/>
            </a:endParaRPr>
          </a:p>
          <a:p>
            <a:pPr lvl="0" hangingPunct="0"/>
            <a:r>
              <a:rPr lang="en-GB" b="1"/>
              <a:t>Interested accredited ITT providers can register their interest at </a:t>
            </a:r>
            <a:r>
              <a:rPr lang="pt-BR" sz="1800">
                <a:effectLst/>
                <a:latin typeface="Arial" panose="020B0604020202020204" pitchFamily="34" charset="0"/>
                <a:ea typeface="Times New Roman" panose="02020603050405020304" pitchFamily="18" charset="0"/>
                <a:cs typeface="Times New Roman" panose="02020603050405020304" pitchFamily="18" charset="0"/>
                <a:hlinkClick r:id="rId4"/>
              </a:rPr>
              <a:t>EYTDA.ENQUIRIES@education.gov.uk</a:t>
            </a:r>
            <a:endParaRPr lang="en-GB"/>
          </a:p>
          <a:p>
            <a:endParaRPr lang="en-GB"/>
          </a:p>
          <a:p>
            <a:endParaRPr lang="en-GB"/>
          </a:p>
        </p:txBody>
      </p:sp>
      <p:sp>
        <p:nvSpPr>
          <p:cNvPr id="3" name="Title 2">
            <a:extLst>
              <a:ext uri="{FF2B5EF4-FFF2-40B4-BE49-F238E27FC236}">
                <a16:creationId xmlns:a16="http://schemas.microsoft.com/office/drawing/2014/main" id="{E1BBD2BF-7306-B068-F68A-2C325A825EB6}"/>
              </a:ext>
            </a:extLst>
          </p:cNvPr>
          <p:cNvSpPr>
            <a:spLocks noGrp="1"/>
          </p:cNvSpPr>
          <p:nvPr>
            <p:ph type="title"/>
          </p:nvPr>
        </p:nvSpPr>
        <p:spPr/>
        <p:txBody>
          <a:bodyPr/>
          <a:lstStyle/>
          <a:p>
            <a:r>
              <a:rPr lang="en-GB">
                <a:solidFill>
                  <a:schemeClr val="accent5"/>
                </a:solidFill>
              </a:rPr>
              <a:t>What is the Early Years Teacher Degree Apprenticeship (EYTDA)</a:t>
            </a:r>
          </a:p>
        </p:txBody>
      </p:sp>
      <p:sp>
        <p:nvSpPr>
          <p:cNvPr id="5" name="Slide Number Placeholder 4">
            <a:extLst>
              <a:ext uri="{FF2B5EF4-FFF2-40B4-BE49-F238E27FC236}">
                <a16:creationId xmlns:a16="http://schemas.microsoft.com/office/drawing/2014/main" id="{1D750846-1575-4B65-C952-3EF2B43A12E5}"/>
              </a:ext>
            </a:extLst>
          </p:cNvPr>
          <p:cNvSpPr>
            <a:spLocks noGrp="1"/>
          </p:cNvSpPr>
          <p:nvPr>
            <p:ph type="sldNum" sz="quarter" idx="11"/>
          </p:nvPr>
        </p:nvSpPr>
        <p:spPr/>
        <p:txBody>
          <a:bodyPr/>
          <a:lstStyle/>
          <a:p>
            <a:fld id="{4FAB73BC-B049-4115-A692-8D63A059BFB8}" type="slidenum">
              <a:rPr lang="en-GB" smtClean="0"/>
              <a:pPr/>
              <a:t>4</a:t>
            </a:fld>
            <a:endParaRPr lang="en-GB"/>
          </a:p>
        </p:txBody>
      </p:sp>
    </p:spTree>
    <p:extLst>
      <p:ext uri="{BB962C8B-B14F-4D97-AF65-F5344CB8AC3E}">
        <p14:creationId xmlns:p14="http://schemas.microsoft.com/office/powerpoint/2010/main" val="225909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D49DF0-196A-97C7-C529-739BFA30835D}"/>
              </a:ext>
            </a:extLst>
          </p:cNvPr>
          <p:cNvSpPr>
            <a:spLocks noGrp="1"/>
          </p:cNvSpPr>
          <p:nvPr>
            <p:ph idx="1"/>
          </p:nvPr>
        </p:nvSpPr>
        <p:spPr>
          <a:xfrm>
            <a:off x="647546" y="1170663"/>
            <a:ext cx="10956797" cy="5280013"/>
          </a:xfrm>
        </p:spPr>
        <p:txBody>
          <a:bodyPr/>
          <a:lstStyle/>
          <a:p>
            <a:pPr hangingPunct="0">
              <a:spcAft>
                <a:spcPts val="1500"/>
              </a:spcAft>
            </a:pPr>
            <a:r>
              <a:rPr lang="en-GB" sz="1600">
                <a:solidFill>
                  <a:srgbClr val="0B0C0C"/>
                </a:solidFill>
                <a:effectLst/>
                <a:latin typeface="Arial" panose="020B0604020202020204" pitchFamily="34" charset="0"/>
                <a:ea typeface="Times New Roman" panose="02020603050405020304" pitchFamily="18" charset="0"/>
                <a:cs typeface="Arial" panose="020B0604020202020204" pitchFamily="34" charset="0"/>
              </a:rPr>
              <a:t>The </a:t>
            </a:r>
            <a:r>
              <a:rPr lang="en-GB" sz="1600">
                <a:solidFill>
                  <a:srgbClr val="0B0C0C"/>
                </a:solidFill>
                <a:ea typeface="Times New Roman" panose="02020603050405020304" pitchFamily="18" charset="0"/>
              </a:rPr>
              <a:t>EYTDA will be delivered through Accredited Initial Teacher Training Providers who are registered on the Apprenticeship Provider and Assessment Register (APAR).  Courses will deliver high-quality ITT training as training providers will have to teach to:</a:t>
            </a: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the Early Years Teacher apprenticeship standard </a:t>
            </a: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the Teacher Standards (Early Years)</a:t>
            </a: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the QAA early childhood studies benchmark statements</a:t>
            </a:r>
          </a:p>
          <a:p>
            <a:pPr hangingPunct="0">
              <a:spcAft>
                <a:spcPts val="1500"/>
              </a:spcAft>
            </a:pPr>
            <a:r>
              <a:rPr lang="en-GB" sz="1600">
                <a:solidFill>
                  <a:srgbClr val="0B0C0C"/>
                </a:solidFill>
                <a:ea typeface="Times New Roman" panose="02020603050405020304" pitchFamily="18" charset="0"/>
              </a:rPr>
              <a:t>to deliver a high-quality ITT course leading to Early Years Teacher Status.</a:t>
            </a:r>
          </a:p>
          <a:p>
            <a:pPr hangingPunct="0">
              <a:spcAft>
                <a:spcPts val="1500"/>
              </a:spcAft>
            </a:pPr>
            <a:r>
              <a:rPr lang="en-GB" sz="1600">
                <a:solidFill>
                  <a:srgbClr val="0B0C0C"/>
                </a:solidFill>
                <a:ea typeface="Times New Roman" panose="02020603050405020304" pitchFamily="18" charset="0"/>
              </a:rPr>
              <a:t>Trainees can be new to early years or already in an early years role, enabling employers to expand and/or upskill their team according to their need.  Trainees will earn as they learn, which means:</a:t>
            </a: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employers can be involved in planning and delivering their trainee’s training</a:t>
            </a: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trainees will gain valuable practical experience whilst training</a:t>
            </a: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trainees will bring their learning into their work</a:t>
            </a:r>
            <a:endParaRPr lang="en-GB" sz="1600">
              <a:ea typeface="Times New Roman" panose="02020603050405020304" pitchFamily="18" charset="0"/>
              <a:cs typeface="Times New Roman" panose="02020603050405020304" pitchFamily="18" charset="0"/>
            </a:endParaRPr>
          </a:p>
          <a:p>
            <a:pPr marL="285750" indent="-285750" hangingPunct="0">
              <a:spcAft>
                <a:spcPts val="1500"/>
              </a:spcAft>
              <a:buFont typeface="Wingdings" panose="05000000000000000000" pitchFamily="2" charset="2"/>
              <a:buChar char="ü"/>
            </a:pPr>
            <a:r>
              <a:rPr lang="en-GB" sz="1600">
                <a:solidFill>
                  <a:srgbClr val="0B0C0C"/>
                </a:solidFill>
                <a:ea typeface="Times New Roman" panose="02020603050405020304" pitchFamily="18" charset="0"/>
              </a:rPr>
              <a:t>at their employer’s discretion, trainees can be counted in level 3 staff:child ratios during their training</a:t>
            </a:r>
          </a:p>
        </p:txBody>
      </p:sp>
      <p:sp>
        <p:nvSpPr>
          <p:cNvPr id="3" name="Title 2">
            <a:extLst>
              <a:ext uri="{FF2B5EF4-FFF2-40B4-BE49-F238E27FC236}">
                <a16:creationId xmlns:a16="http://schemas.microsoft.com/office/drawing/2014/main" id="{62E3A157-629C-C1B5-FE88-133F2CD4C635}"/>
              </a:ext>
            </a:extLst>
          </p:cNvPr>
          <p:cNvSpPr>
            <a:spLocks noGrp="1"/>
          </p:cNvSpPr>
          <p:nvPr>
            <p:ph type="title"/>
          </p:nvPr>
        </p:nvSpPr>
        <p:spPr/>
        <p:txBody>
          <a:bodyPr/>
          <a:lstStyle/>
          <a:p>
            <a:r>
              <a:rPr lang="en-GB">
                <a:solidFill>
                  <a:schemeClr val="accent5"/>
                </a:solidFill>
              </a:rPr>
              <a:t>What benefits will the EYTDA bring to early years settings?</a:t>
            </a:r>
          </a:p>
        </p:txBody>
      </p:sp>
      <p:sp>
        <p:nvSpPr>
          <p:cNvPr id="5" name="Slide Number Placeholder 4">
            <a:extLst>
              <a:ext uri="{FF2B5EF4-FFF2-40B4-BE49-F238E27FC236}">
                <a16:creationId xmlns:a16="http://schemas.microsoft.com/office/drawing/2014/main" id="{665FA9D1-4600-1F3A-1220-CDDDE6A9B1D2}"/>
              </a:ext>
            </a:extLst>
          </p:cNvPr>
          <p:cNvSpPr>
            <a:spLocks noGrp="1"/>
          </p:cNvSpPr>
          <p:nvPr>
            <p:ph type="sldNum" sz="quarter" idx="11"/>
          </p:nvPr>
        </p:nvSpPr>
        <p:spPr/>
        <p:txBody>
          <a:bodyPr/>
          <a:lstStyle/>
          <a:p>
            <a:fld id="{4FAB73BC-B049-4115-A692-8D63A059BFB8}" type="slidenum">
              <a:rPr lang="en-GB" smtClean="0"/>
              <a:pPr/>
              <a:t>5</a:t>
            </a:fld>
            <a:endParaRPr lang="en-GB"/>
          </a:p>
        </p:txBody>
      </p:sp>
    </p:spTree>
    <p:extLst>
      <p:ext uri="{BB962C8B-B14F-4D97-AF65-F5344CB8AC3E}">
        <p14:creationId xmlns:p14="http://schemas.microsoft.com/office/powerpoint/2010/main" val="1166096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660638-90E8-1A67-41B1-974BA5972B75}"/>
              </a:ext>
            </a:extLst>
          </p:cNvPr>
          <p:cNvSpPr>
            <a:spLocks noGrp="1"/>
          </p:cNvSpPr>
          <p:nvPr>
            <p:ph idx="1"/>
          </p:nvPr>
        </p:nvSpPr>
        <p:spPr/>
        <p:txBody>
          <a:bodyPr vert="horz" lIns="0" tIns="0" rIns="0" bIns="0" rtlCol="0" anchor="t">
            <a:noAutofit/>
          </a:bodyPr>
          <a:lstStyle/>
          <a:p>
            <a:r>
              <a:rPr lang="en-GB">
                <a:latin typeface="Arial"/>
                <a:cs typeface="Arial"/>
              </a:rPr>
              <a:t>The Department for Education is promoting the launch of the EYTDA training provider guidance and we’d appreciate your help in sharing it with your early years networks on social media.</a:t>
            </a:r>
          </a:p>
          <a:p>
            <a:endParaRPr lang="en-GB"/>
          </a:p>
          <a:p>
            <a:r>
              <a:rPr lang="en-GB"/>
              <a:t>To support you to publicise the EYTDA to the early years sector, including training providers, PVIs childminders and academies, free and independent schools with nurseries, the following have been developed and are included in this toolkit:</a:t>
            </a:r>
          </a:p>
          <a:p>
            <a:pPr marL="285750" indent="-285750">
              <a:buSzPct val="150000"/>
              <a:buFont typeface="Arial" panose="020B0604020202020204" pitchFamily="34" charset="0"/>
              <a:buChar char="•"/>
            </a:pPr>
            <a:r>
              <a:rPr lang="en-GB">
                <a:hlinkClick r:id="rId2" action="ppaction://hlinksldjump"/>
              </a:rPr>
              <a:t>Announcement of the publication</a:t>
            </a:r>
            <a:endParaRPr lang="en-GB"/>
          </a:p>
          <a:p>
            <a:pPr marL="285750" indent="-285750">
              <a:buSzPct val="150000"/>
              <a:buFont typeface="Arial" panose="020B0604020202020204" pitchFamily="34" charset="0"/>
              <a:buChar char="•"/>
            </a:pPr>
            <a:r>
              <a:rPr lang="en-GB">
                <a:hlinkClick r:id="rId2" action="ppaction://hlinksldjump"/>
              </a:rPr>
              <a:t>Image for social media posts</a:t>
            </a:r>
            <a:endParaRPr lang="en-GB"/>
          </a:p>
          <a:p>
            <a:pPr marL="285750" indent="-285750">
              <a:buSzPct val="150000"/>
              <a:buFont typeface="Arial" panose="020B0604020202020204" pitchFamily="34" charset="0"/>
              <a:buChar char="•"/>
            </a:pPr>
            <a:r>
              <a:rPr lang="en-GB">
                <a:hlinkClick r:id="rId3" action="ppaction://hlinksldjump"/>
              </a:rPr>
              <a:t>Social media posts</a:t>
            </a:r>
            <a:endParaRPr lang="en-GB"/>
          </a:p>
          <a:p>
            <a:pPr marL="285750" indent="-285750">
              <a:buSzPct val="150000"/>
              <a:buFont typeface="Arial" panose="020B0604020202020204" pitchFamily="34" charset="0"/>
              <a:buChar char="•"/>
            </a:pPr>
            <a:r>
              <a:rPr lang="en-GB">
                <a:hlinkClick r:id="rId4" action="ppaction://hlinksldjump"/>
              </a:rPr>
              <a:t>Email text</a:t>
            </a:r>
            <a:endParaRPr lang="en-GB"/>
          </a:p>
          <a:p>
            <a:endParaRPr lang="en-GB"/>
          </a:p>
          <a:p>
            <a:pPr marL="0" marR="0" lvl="0" indent="0" algn="l" defTabSz="914400" rtl="0" eaLnBrk="1" fontAlgn="auto" latinLnBrk="0" hangingPunct="1">
              <a:lnSpc>
                <a:spcPct val="120000"/>
              </a:lnSpc>
              <a:spcBef>
                <a:spcPts val="0"/>
              </a:spcBef>
              <a:spcAft>
                <a:spcPts val="600"/>
              </a:spcAft>
              <a:buClr>
                <a:srgbClr val="1F497D"/>
              </a:buClr>
              <a:buSzTx/>
              <a:buFontTx/>
              <a:buNone/>
              <a:tabLst/>
              <a:defRPr/>
            </a:pPr>
            <a:r>
              <a:rPr kumimoji="0" lang="en-GB" sz="1800" b="1" i="0" u="none" strike="noStrike" kern="1200" cap="none" spc="0" normalizeH="0" baseline="0" noProof="0">
                <a:ln>
                  <a:noFill/>
                </a:ln>
                <a:solidFill>
                  <a:prstClr val="black"/>
                </a:solidFill>
                <a:effectLst/>
                <a:uLnTx/>
                <a:uFillTx/>
                <a:latin typeface="Arial"/>
                <a:ea typeface="+mn-ea"/>
                <a:cs typeface="+mn-cs"/>
              </a:rPr>
              <a:t>Please use and share these through your own networks and channels. </a:t>
            </a:r>
            <a:endParaRPr kumimoji="0" lang="en-GB" sz="1800" b="1" i="0" u="none" strike="noStrike" kern="1200" cap="none" spc="0" normalizeH="0" baseline="0" noProof="0">
              <a:ln>
                <a:noFill/>
              </a:ln>
              <a:solidFill>
                <a:prstClr val="black"/>
              </a:solidFill>
              <a:effectLst/>
              <a:uLnTx/>
              <a:uFillTx/>
              <a:latin typeface="Arial"/>
              <a:ea typeface="+mn-ea"/>
              <a:cs typeface="Arial"/>
            </a:endParaRPr>
          </a:p>
          <a:p>
            <a:endParaRPr lang="en-GB"/>
          </a:p>
        </p:txBody>
      </p:sp>
      <p:sp>
        <p:nvSpPr>
          <p:cNvPr id="3" name="Title 2">
            <a:extLst>
              <a:ext uri="{FF2B5EF4-FFF2-40B4-BE49-F238E27FC236}">
                <a16:creationId xmlns:a16="http://schemas.microsoft.com/office/drawing/2014/main" id="{E1BBD2BF-7306-B068-F68A-2C325A825EB6}"/>
              </a:ext>
            </a:extLst>
          </p:cNvPr>
          <p:cNvSpPr>
            <a:spLocks noGrp="1"/>
          </p:cNvSpPr>
          <p:nvPr>
            <p:ph type="title"/>
          </p:nvPr>
        </p:nvSpPr>
        <p:spPr/>
        <p:txBody>
          <a:bodyPr/>
          <a:lstStyle/>
          <a:p>
            <a:r>
              <a:rPr lang="en-GB">
                <a:solidFill>
                  <a:schemeClr val="accent5"/>
                </a:solidFill>
              </a:rPr>
              <a:t>Communication Tools</a:t>
            </a:r>
          </a:p>
        </p:txBody>
      </p:sp>
      <p:sp>
        <p:nvSpPr>
          <p:cNvPr id="5" name="Slide Number Placeholder 4">
            <a:extLst>
              <a:ext uri="{FF2B5EF4-FFF2-40B4-BE49-F238E27FC236}">
                <a16:creationId xmlns:a16="http://schemas.microsoft.com/office/drawing/2014/main" id="{1D750846-1575-4B65-C952-3EF2B43A12E5}"/>
              </a:ext>
            </a:extLst>
          </p:cNvPr>
          <p:cNvSpPr>
            <a:spLocks noGrp="1"/>
          </p:cNvSpPr>
          <p:nvPr>
            <p:ph type="sldNum" sz="quarter" idx="11"/>
          </p:nvPr>
        </p:nvSpPr>
        <p:spPr/>
        <p:txBody>
          <a:bodyPr/>
          <a:lstStyle/>
          <a:p>
            <a:fld id="{4FAB73BC-B049-4115-A692-8D63A059BFB8}" type="slidenum">
              <a:rPr lang="en-GB" smtClean="0"/>
              <a:pPr/>
              <a:t>6</a:t>
            </a:fld>
            <a:endParaRPr lang="en-GB"/>
          </a:p>
        </p:txBody>
      </p:sp>
    </p:spTree>
    <p:extLst>
      <p:ext uri="{BB962C8B-B14F-4D97-AF65-F5344CB8AC3E}">
        <p14:creationId xmlns:p14="http://schemas.microsoft.com/office/powerpoint/2010/main" val="282833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486E63-72D9-77F5-94A6-552C53004DD3}"/>
              </a:ext>
            </a:extLst>
          </p:cNvPr>
          <p:cNvSpPr>
            <a:spLocks noGrp="1"/>
          </p:cNvSpPr>
          <p:nvPr>
            <p:ph type="title"/>
          </p:nvPr>
        </p:nvSpPr>
        <p:spPr/>
        <p:txBody>
          <a:bodyPr/>
          <a:lstStyle/>
          <a:p>
            <a:r>
              <a:rPr lang="en-GB">
                <a:solidFill>
                  <a:schemeClr val="accent5"/>
                </a:solidFill>
              </a:rPr>
              <a:t>Tool 1: Announcement of the publication</a:t>
            </a:r>
            <a:endParaRPr lang="en-GB"/>
          </a:p>
        </p:txBody>
      </p:sp>
      <p:sp>
        <p:nvSpPr>
          <p:cNvPr id="5" name="Slide Number Placeholder 4">
            <a:extLst>
              <a:ext uri="{FF2B5EF4-FFF2-40B4-BE49-F238E27FC236}">
                <a16:creationId xmlns:a16="http://schemas.microsoft.com/office/drawing/2014/main" id="{DFED1CE9-6119-8F35-02A9-3A61502B6BAC}"/>
              </a:ext>
            </a:extLst>
          </p:cNvPr>
          <p:cNvSpPr>
            <a:spLocks noGrp="1"/>
          </p:cNvSpPr>
          <p:nvPr>
            <p:ph type="sldNum" sz="quarter" idx="11"/>
          </p:nvPr>
        </p:nvSpPr>
        <p:spPr/>
        <p:txBody>
          <a:bodyPr/>
          <a:lstStyle/>
          <a:p>
            <a:fld id="{4FAB73BC-B049-4115-A692-8D63A059BFB8}" type="slidenum">
              <a:rPr lang="en-GB" smtClean="0"/>
              <a:pPr/>
              <a:t>7</a:t>
            </a:fld>
            <a:endParaRPr lang="en-GB"/>
          </a:p>
        </p:txBody>
      </p:sp>
      <p:grpSp>
        <p:nvGrpSpPr>
          <p:cNvPr id="6" name="Group 5">
            <a:extLst>
              <a:ext uri="{FF2B5EF4-FFF2-40B4-BE49-F238E27FC236}">
                <a16:creationId xmlns:a16="http://schemas.microsoft.com/office/drawing/2014/main" id="{77D69B4C-60BB-40F4-F67D-FB62C93A4579}"/>
              </a:ext>
            </a:extLst>
          </p:cNvPr>
          <p:cNvGrpSpPr/>
          <p:nvPr/>
        </p:nvGrpSpPr>
        <p:grpSpPr>
          <a:xfrm>
            <a:off x="307381" y="1073426"/>
            <a:ext cx="11577238" cy="5418813"/>
            <a:chOff x="351008" y="0"/>
            <a:chExt cx="2034256" cy="1130142"/>
          </a:xfrm>
          <a:solidFill>
            <a:schemeClr val="accent5">
              <a:lumMod val="20000"/>
              <a:lumOff val="80000"/>
            </a:schemeClr>
          </a:solidFill>
        </p:grpSpPr>
        <p:sp>
          <p:nvSpPr>
            <p:cNvPr id="7" name="Rectangle: Rounded Corners 6">
              <a:extLst>
                <a:ext uri="{FF2B5EF4-FFF2-40B4-BE49-F238E27FC236}">
                  <a16:creationId xmlns:a16="http://schemas.microsoft.com/office/drawing/2014/main" id="{AB29F84F-3E59-A306-1129-FB3820DF5C83}"/>
                </a:ext>
              </a:extLst>
            </p:cNvPr>
            <p:cNvSpPr/>
            <p:nvPr/>
          </p:nvSpPr>
          <p:spPr>
            <a:xfrm>
              <a:off x="351008" y="0"/>
              <a:ext cx="2034256" cy="1130142"/>
            </a:xfrm>
            <a:prstGeom prst="roundRect">
              <a:avLst>
                <a:gd name="adj" fmla="val 10000"/>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8" name="Rectangle: Rounded Corners 4">
              <a:extLst>
                <a:ext uri="{FF2B5EF4-FFF2-40B4-BE49-F238E27FC236}">
                  <a16:creationId xmlns:a16="http://schemas.microsoft.com/office/drawing/2014/main" id="{534B1DEB-7214-31ED-9E50-768BA463932A}"/>
                </a:ext>
              </a:extLst>
            </p:cNvPr>
            <p:cNvSpPr txBox="1"/>
            <p:nvPr/>
          </p:nvSpPr>
          <p:spPr>
            <a:xfrm>
              <a:off x="384109" y="51966"/>
              <a:ext cx="1966305" cy="102150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a:lnSpc>
                  <a:spcPct val="107000"/>
                </a:lnSpc>
                <a:spcAft>
                  <a:spcPts val="800"/>
                </a:spcAft>
                <a:buNone/>
              </a:pPr>
              <a:r>
                <a:rPr lang="en-GB" sz="1400" kern="100" dirty="0">
                  <a:effectLst/>
                  <a:latin typeface="Aptos"/>
                  <a:ea typeface="Aptos" panose="020B0004020202020204" pitchFamily="34" charset="0"/>
                  <a:cs typeface="Aptos" panose="020B0004020202020204" pitchFamily="34" charset="0"/>
                </a:rPr>
                <a:t>The DfE is pleased to announce the publication of the EYTDA Provider Guidance, developed with a sector-led trailblazer group to support training providers in delivering high-quality apprenticeship programmes for early years professionals.</a:t>
              </a:r>
              <a:endParaRPr lang="en-GB" sz="1400" kern="100" dirty="0">
                <a:effectLst/>
                <a:latin typeface="Aptos"/>
                <a:ea typeface="Aptos" panose="020B0004020202020204" pitchFamily="34" charset="0"/>
                <a:cs typeface="Times New Roman" panose="02020603050405020304" pitchFamily="18" charset="0"/>
              </a:endParaRPr>
            </a:p>
            <a:p>
              <a:pPr>
                <a:lnSpc>
                  <a:spcPct val="107000"/>
                </a:lnSpc>
                <a:spcAft>
                  <a:spcPts val="800"/>
                </a:spcAft>
                <a:buNone/>
              </a:pPr>
              <a:r>
                <a:rPr lang="en-GB" sz="1400" kern="100" dirty="0">
                  <a:effectLst/>
                  <a:latin typeface="Aptos"/>
                  <a:ea typeface="Aptos" panose="020B0004020202020204" pitchFamily="34" charset="0"/>
                  <a:cs typeface="Aptos" panose="020B0004020202020204" pitchFamily="34" charset="0"/>
                </a:rPr>
                <a:t>Recommended for HEIs, training providers and sector stakeholders, the EYTDA Provider Guidance details key requirements for apprenticeship delivery, covering:</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Eligibility,</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Programme structure,</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Mentoring,</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Assessments,</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Quality assurance,</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Compliance, and</a:t>
              </a:r>
              <a:endParaRPr lang="en-GB" sz="1400" kern="100" dirty="0">
                <a:effectLst/>
                <a:latin typeface="Aptos"/>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400" kern="100" dirty="0">
                  <a:effectLst/>
                  <a:latin typeface="Aptos"/>
                  <a:ea typeface="Aptos" panose="020B0004020202020204" pitchFamily="34" charset="0"/>
                  <a:cs typeface="Aptos" panose="020B0004020202020204" pitchFamily="34" charset="0"/>
                </a:rPr>
                <a:t>Roles of providers and employers.</a:t>
              </a:r>
              <a:endParaRPr lang="en-GB" sz="1400" kern="100" dirty="0">
                <a:effectLst/>
                <a:latin typeface="Aptos"/>
                <a:ea typeface="Aptos" panose="020B0004020202020204" pitchFamily="34" charset="0"/>
                <a:cs typeface="Times New Roman" panose="02020603050405020304" pitchFamily="18" charset="0"/>
              </a:endParaRPr>
            </a:p>
            <a:p>
              <a:pPr>
                <a:lnSpc>
                  <a:spcPct val="107000"/>
                </a:lnSpc>
                <a:spcAft>
                  <a:spcPts val="800"/>
                </a:spcAft>
                <a:buNone/>
              </a:pPr>
              <a:r>
                <a:rPr lang="en-GB" sz="1400" kern="100" dirty="0">
                  <a:effectLst/>
                  <a:latin typeface="Aptos"/>
                  <a:ea typeface="Aptos" panose="020B0004020202020204" pitchFamily="34" charset="0"/>
                  <a:cs typeface="Aptos" panose="020B0004020202020204" pitchFamily="34" charset="0"/>
                </a:rPr>
                <a:t> Training providers are expected to be ready to offer EYTDA apprenticeships from September 2026, although some may be ready earlier.</a:t>
              </a:r>
              <a:endParaRPr lang="en-GB" sz="1400" kern="100" dirty="0">
                <a:effectLst/>
                <a:latin typeface="Aptos"/>
                <a:ea typeface="Aptos" panose="020B0004020202020204" pitchFamily="34" charset="0"/>
                <a:cs typeface="Times New Roman" panose="02020603050405020304" pitchFamily="18" charset="0"/>
              </a:endParaRPr>
            </a:p>
            <a:p>
              <a:pPr>
                <a:lnSpc>
                  <a:spcPct val="107000"/>
                </a:lnSpc>
                <a:spcAft>
                  <a:spcPts val="800"/>
                </a:spcAft>
                <a:buNone/>
              </a:pPr>
              <a:r>
                <a:rPr lang="en-GB" sz="1400" kern="100" dirty="0">
                  <a:effectLst/>
                  <a:latin typeface="Aptos"/>
                  <a:ea typeface="Aptos" panose="020B0004020202020204" pitchFamily="34" charset="0"/>
                  <a:cs typeface="Aptos" panose="020B0004020202020204" pitchFamily="34" charset="0"/>
                </a:rPr>
                <a:t>The full guidance is available on the </a:t>
              </a:r>
              <a:r>
                <a:rPr lang="en-GB" sz="1400" kern="100" dirty="0">
                  <a:effectLst/>
                  <a:latin typeface="Aptos"/>
                  <a:ea typeface="Aptos" panose="020B0004020202020204" pitchFamily="34" charset="0"/>
                  <a:cs typeface="Aptos" panose="020B0004020202020204" pitchFamily="34" charset="0"/>
                  <a:hlinkClick r:id="rId2"/>
                </a:rPr>
                <a:t>GOV.UK </a:t>
              </a:r>
              <a:r>
                <a:rPr lang="en-GB" sz="1400" kern="100" dirty="0">
                  <a:effectLst/>
                  <a:latin typeface="Aptos"/>
                  <a:ea typeface="Aptos" panose="020B0004020202020204" pitchFamily="34" charset="0"/>
                  <a:cs typeface="Aptos" panose="020B0004020202020204" pitchFamily="34" charset="0"/>
                </a:rPr>
                <a:t>page. For queries, </a:t>
              </a:r>
              <a:r>
                <a:rPr lang="en-GB" sz="1400" u="sng" kern="100" dirty="0">
                  <a:solidFill>
                    <a:srgbClr val="467886"/>
                  </a:solidFill>
                  <a:effectLst/>
                  <a:latin typeface="Aptos"/>
                  <a:ea typeface="Aptos" panose="020B0004020202020204" pitchFamily="34" charset="0"/>
                  <a:cs typeface="Aptos" panose="020B0004020202020204" pitchFamily="34" charset="0"/>
                  <a:hlinkClick r:id="rId3"/>
                </a:rPr>
                <a:t>Contact the Department for Education - Your question - GOV.UK</a:t>
              </a:r>
              <a:endParaRPr lang="en-GB" sz="1400" kern="100" dirty="0">
                <a:effectLst/>
                <a:latin typeface="Aptos"/>
                <a:ea typeface="Aptos" panose="020B0004020202020204" pitchFamily="34" charset="0"/>
                <a:cs typeface="Times New Roman" panose="02020603050405020304" pitchFamily="18" charset="0"/>
              </a:endParaRPr>
            </a:p>
            <a:p>
              <a:pPr>
                <a:lnSpc>
                  <a:spcPct val="107000"/>
                </a:lnSpc>
                <a:spcAft>
                  <a:spcPts val="800"/>
                </a:spcAft>
                <a:buNone/>
              </a:pPr>
              <a:r>
                <a:rPr lang="en-GB" sz="1400" kern="100" dirty="0">
                  <a:effectLst/>
                  <a:latin typeface="Aptos"/>
                  <a:ea typeface="Aptos" panose="020B0004020202020204" pitchFamily="34" charset="0"/>
                  <a:cs typeface="Aptos" panose="020B0004020202020204" pitchFamily="34" charset="0"/>
                </a:rPr>
                <a:t>Bespoke employer guidance will also be published </a:t>
              </a:r>
              <a:r>
                <a:rPr lang="en-GB" sz="1400" kern="100" dirty="0">
                  <a:latin typeface="Aptos"/>
                  <a:ea typeface="Aptos" panose="020B0004020202020204" pitchFamily="34" charset="0"/>
                  <a:cs typeface="Times New Roman"/>
                </a:rPr>
                <a:t>shortly</a:t>
              </a:r>
              <a:r>
                <a:rPr lang="en-GB" sz="1400" kern="100" dirty="0">
                  <a:effectLst/>
                  <a:latin typeface="Aptos"/>
                  <a:ea typeface="Aptos" panose="020B0004020202020204" pitchFamily="34" charset="0"/>
                  <a:cs typeface="Times New Roman"/>
                </a:rPr>
                <a:t> </a:t>
              </a:r>
              <a:r>
                <a:rPr lang="en-GB" sz="1400" kern="100" dirty="0">
                  <a:effectLst/>
                  <a:latin typeface="Aptos"/>
                  <a:ea typeface="Aptos" panose="020B0004020202020204" pitchFamily="34" charset="0"/>
                  <a:cs typeface="Aptos" panose="020B0004020202020204" pitchFamily="34" charset="0"/>
                </a:rPr>
                <a:t>to support organisations in understanding and implementing the new requirements effectively. </a:t>
              </a:r>
              <a:endParaRPr lang="en-GB" sz="1400" kern="100" dirty="0">
                <a:effectLst/>
                <a:latin typeface="Aptos"/>
                <a:ea typeface="Aptos" panose="020B0004020202020204" pitchFamily="34" charset="0"/>
                <a:cs typeface="Times New Roman" panose="02020603050405020304" pitchFamily="18" charset="0"/>
              </a:endParaRPr>
            </a:p>
            <a:p>
              <a:pPr>
                <a:lnSpc>
                  <a:spcPct val="107000"/>
                </a:lnSpc>
                <a:spcAft>
                  <a:spcPts val="800"/>
                </a:spcAft>
              </a:pPr>
              <a:r>
                <a:rPr lang="en-GB" sz="1400" kern="100" dirty="0">
                  <a:effectLst/>
                  <a:latin typeface="Aptos"/>
                  <a:ea typeface="Aptos" panose="020B0004020202020204" pitchFamily="34" charset="0"/>
                  <a:cs typeface="Aptos" panose="020B0004020202020204" pitchFamily="34" charset="0"/>
                </a:rPr>
                <a:t>The DfE is aiming to host a series of webinars for both providers and employers</a:t>
              </a:r>
              <a:r>
                <a:rPr lang="en-GB" sz="1400" kern="100" dirty="0">
                  <a:latin typeface="Aptos"/>
                  <a:ea typeface="Aptos" panose="020B0004020202020204" pitchFamily="34" charset="0"/>
                  <a:cs typeface="Aptos" panose="020B0004020202020204" pitchFamily="34" charset="0"/>
                </a:rPr>
                <a:t> during the weeks commencing 25th April and 5th May. Please register your interest at: eytda.enquiries@education.gov.uk.</a:t>
              </a:r>
              <a:endParaRPr lang="en-GB" sz="1400" kern="100" dirty="0">
                <a:effectLst/>
                <a:latin typeface="Aptos"/>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359235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EB76B1-66D5-35AF-F211-2894F6F66DE9}"/>
              </a:ext>
            </a:extLst>
          </p:cNvPr>
          <p:cNvSpPr>
            <a:spLocks noGrp="1"/>
          </p:cNvSpPr>
          <p:nvPr>
            <p:ph type="title"/>
          </p:nvPr>
        </p:nvSpPr>
        <p:spPr>
          <a:xfrm>
            <a:off x="647723" y="88852"/>
            <a:ext cx="10956620" cy="512514"/>
          </a:xfrm>
        </p:spPr>
        <p:txBody>
          <a:bodyPr/>
          <a:lstStyle/>
          <a:p>
            <a:r>
              <a:rPr lang="en-GB">
                <a:solidFill>
                  <a:schemeClr val="accent5"/>
                </a:solidFill>
              </a:rPr>
              <a:t>Tool 2: Image </a:t>
            </a:r>
            <a:br>
              <a:rPr lang="en-GB">
                <a:solidFill>
                  <a:schemeClr val="accent5"/>
                </a:solidFill>
              </a:rPr>
            </a:br>
            <a:endParaRPr lang="en-GB">
              <a:solidFill>
                <a:schemeClr val="accent5"/>
              </a:solidFill>
            </a:endParaRPr>
          </a:p>
        </p:txBody>
      </p:sp>
      <p:sp>
        <p:nvSpPr>
          <p:cNvPr id="5" name="Slide Number Placeholder 4">
            <a:extLst>
              <a:ext uri="{FF2B5EF4-FFF2-40B4-BE49-F238E27FC236}">
                <a16:creationId xmlns:a16="http://schemas.microsoft.com/office/drawing/2014/main" id="{C61E50D2-A67B-2263-CAE6-F73ECD6F1F0D}"/>
              </a:ext>
            </a:extLst>
          </p:cNvPr>
          <p:cNvSpPr>
            <a:spLocks noGrp="1"/>
          </p:cNvSpPr>
          <p:nvPr>
            <p:ph type="sldNum" sz="quarter" idx="11"/>
          </p:nvPr>
        </p:nvSpPr>
        <p:spPr/>
        <p:txBody>
          <a:bodyPr/>
          <a:lstStyle/>
          <a:p>
            <a:fld id="{4FAB73BC-B049-4115-A692-8D63A059BFB8}" type="slidenum">
              <a:rPr lang="en-GB" smtClean="0"/>
              <a:pPr/>
              <a:t>8</a:t>
            </a:fld>
            <a:endParaRPr lang="en-GB"/>
          </a:p>
        </p:txBody>
      </p:sp>
      <p:sp>
        <p:nvSpPr>
          <p:cNvPr id="4" name="Content Placeholder 1">
            <a:extLst>
              <a:ext uri="{FF2B5EF4-FFF2-40B4-BE49-F238E27FC236}">
                <a16:creationId xmlns:a16="http://schemas.microsoft.com/office/drawing/2014/main" id="{06EEFF09-EAC4-9DDD-9D8B-450E6F7970A4}"/>
              </a:ext>
            </a:extLst>
          </p:cNvPr>
          <p:cNvSpPr txBox="1">
            <a:spLocks/>
          </p:cNvSpPr>
          <p:nvPr/>
        </p:nvSpPr>
        <p:spPr>
          <a:xfrm>
            <a:off x="3316479" y="5954220"/>
            <a:ext cx="5619108" cy="421262"/>
          </a:xfrm>
          <a:prstGeom prst="rect">
            <a:avLst/>
          </a:prstGeom>
          <a:ln w="19050">
            <a:solidFill>
              <a:schemeClr val="accent5">
                <a:lumMod val="50000"/>
              </a:schemeClr>
            </a:solidFill>
          </a:ln>
        </p:spPr>
        <p:txBody>
          <a:bodyPr vert="horz" lIns="180000" tIns="72000" rIns="180000" bIns="180000" rtlCol="0">
            <a:noAutofit/>
          </a:bodyPr>
          <a:lstStyle>
            <a:lvl1pPr marL="0" indent="0" algn="l" defTabSz="685783" rtl="0" eaLnBrk="1" latinLnBrk="0" hangingPunct="1">
              <a:lnSpc>
                <a:spcPct val="100000"/>
              </a:lnSpc>
              <a:spcBef>
                <a:spcPts val="0"/>
              </a:spcBef>
              <a:spcAft>
                <a:spcPts val="900"/>
              </a:spcAft>
              <a:buClr>
                <a:srgbClr val="0A548B"/>
              </a:buClr>
              <a:buSzPct val="100000"/>
              <a:buFont typeface="Corbel"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0" indent="0" algn="l" defTabSz="685783" rtl="0" eaLnBrk="1" latinLnBrk="0" hangingPunct="1">
              <a:lnSpc>
                <a:spcPct val="100000"/>
              </a:lnSpc>
              <a:spcBef>
                <a:spcPts val="0"/>
              </a:spcBef>
              <a:spcAft>
                <a:spcPts val="900"/>
              </a:spcAft>
              <a:buClr>
                <a:srgbClr val="0A548B"/>
              </a:buClr>
              <a:buSzPct val="100000"/>
              <a:buFont typeface="Corbel" pitchFamily="34" charset="0"/>
              <a:buNone/>
              <a:defRPr sz="1800" b="1" kern="1200">
                <a:solidFill>
                  <a:schemeClr val="tx1"/>
                </a:solidFill>
                <a:latin typeface="Arial" panose="020B0604020202020204" pitchFamily="34" charset="0"/>
                <a:ea typeface="+mn-ea"/>
                <a:cs typeface="Arial" panose="020B0604020202020204" pitchFamily="34" charset="0"/>
              </a:defRPr>
            </a:lvl2pPr>
            <a:lvl3pPr marL="216000" indent="-215995" algn="l" defTabSz="685783" rtl="0" eaLnBrk="1" latinLnBrk="0" hangingPunct="1">
              <a:lnSpc>
                <a:spcPct val="100000"/>
              </a:lnSpc>
              <a:spcBef>
                <a:spcPts val="0"/>
              </a:spcBef>
              <a:spcAft>
                <a:spcPts val="900"/>
              </a:spcAft>
              <a:buClr>
                <a:schemeClr val="tx2"/>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431989" indent="-215995" algn="l" defTabSz="685783" rtl="0" eaLnBrk="1" latinLnBrk="0" hangingPunct="1">
              <a:lnSpc>
                <a:spcPct val="100000"/>
              </a:lnSpc>
              <a:spcBef>
                <a:spcPts val="0"/>
              </a:spcBef>
              <a:spcAft>
                <a:spcPts val="900"/>
              </a:spcAft>
              <a:buClr>
                <a:schemeClr val="tx1"/>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647984" indent="-215995" algn="l" defTabSz="685783" rtl="0" eaLnBrk="1" latinLnBrk="0" hangingPunct="1">
              <a:lnSpc>
                <a:spcPct val="100000"/>
              </a:lnSpc>
              <a:spcBef>
                <a:spcPts val="0"/>
              </a:spcBef>
              <a:spcAft>
                <a:spcPts val="900"/>
              </a:spcAft>
              <a:buClr>
                <a:schemeClr val="tx1"/>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1199970"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4964"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49959"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4953"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lgn="ctr"/>
            <a:r>
              <a:rPr lang="en-GB">
                <a:latin typeface="+mn-lt"/>
              </a:rPr>
              <a:t>Use this image in your social media posts</a:t>
            </a:r>
          </a:p>
        </p:txBody>
      </p:sp>
      <p:pic>
        <p:nvPicPr>
          <p:cNvPr id="7" name="Picture 6">
            <a:extLst>
              <a:ext uri="{FF2B5EF4-FFF2-40B4-BE49-F238E27FC236}">
                <a16:creationId xmlns:a16="http://schemas.microsoft.com/office/drawing/2014/main" id="{E727E173-DC05-D26F-E042-31899C22E839}"/>
              </a:ext>
            </a:extLst>
          </p:cNvPr>
          <p:cNvPicPr>
            <a:picLocks noChangeAspect="1"/>
          </p:cNvPicPr>
          <p:nvPr/>
        </p:nvPicPr>
        <p:blipFill>
          <a:blip r:embed="rId3"/>
          <a:srcRect/>
          <a:stretch/>
        </p:blipFill>
        <p:spPr>
          <a:xfrm>
            <a:off x="2241550" y="601366"/>
            <a:ext cx="7708899" cy="5139266"/>
          </a:xfrm>
          <a:prstGeom prst="rect">
            <a:avLst/>
          </a:prstGeom>
        </p:spPr>
      </p:pic>
    </p:spTree>
    <p:extLst>
      <p:ext uri="{BB962C8B-B14F-4D97-AF65-F5344CB8AC3E}">
        <p14:creationId xmlns:p14="http://schemas.microsoft.com/office/powerpoint/2010/main" val="2105012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85D492-2CC6-8385-3925-D1B08008B042}"/>
              </a:ext>
            </a:extLst>
          </p:cNvPr>
          <p:cNvSpPr>
            <a:spLocks noGrp="1"/>
          </p:cNvSpPr>
          <p:nvPr>
            <p:ph type="title"/>
          </p:nvPr>
        </p:nvSpPr>
        <p:spPr/>
        <p:txBody>
          <a:bodyPr/>
          <a:lstStyle/>
          <a:p>
            <a:r>
              <a:rPr lang="en-GB">
                <a:solidFill>
                  <a:schemeClr val="accent5"/>
                </a:solidFill>
              </a:rPr>
              <a:t>Tool 3: Social Media Posts</a:t>
            </a:r>
          </a:p>
        </p:txBody>
      </p:sp>
      <p:sp>
        <p:nvSpPr>
          <p:cNvPr id="5" name="Slide Number Placeholder 4">
            <a:extLst>
              <a:ext uri="{FF2B5EF4-FFF2-40B4-BE49-F238E27FC236}">
                <a16:creationId xmlns:a16="http://schemas.microsoft.com/office/drawing/2014/main" id="{820859E0-22B3-4760-821B-33F517791C8F}"/>
              </a:ext>
            </a:extLst>
          </p:cNvPr>
          <p:cNvSpPr>
            <a:spLocks noGrp="1"/>
          </p:cNvSpPr>
          <p:nvPr>
            <p:ph type="sldNum" sz="quarter" idx="11"/>
          </p:nvPr>
        </p:nvSpPr>
        <p:spPr/>
        <p:txBody>
          <a:bodyPr/>
          <a:lstStyle/>
          <a:p>
            <a:fld id="{4FAB73BC-B049-4115-A692-8D63A059BFB8}" type="slidenum">
              <a:rPr lang="en-GB" smtClean="0"/>
              <a:pPr/>
              <a:t>9</a:t>
            </a:fld>
            <a:endParaRPr lang="en-GB"/>
          </a:p>
        </p:txBody>
      </p:sp>
      <p:grpSp>
        <p:nvGrpSpPr>
          <p:cNvPr id="9" name="Group 8">
            <a:extLst>
              <a:ext uri="{FF2B5EF4-FFF2-40B4-BE49-F238E27FC236}">
                <a16:creationId xmlns:a16="http://schemas.microsoft.com/office/drawing/2014/main" id="{2C102DE0-D69C-0661-4673-683BECFD448B}"/>
              </a:ext>
            </a:extLst>
          </p:cNvPr>
          <p:cNvGrpSpPr/>
          <p:nvPr/>
        </p:nvGrpSpPr>
        <p:grpSpPr>
          <a:xfrm>
            <a:off x="1134384" y="3037640"/>
            <a:ext cx="4970260" cy="2601159"/>
            <a:chOff x="351008" y="0"/>
            <a:chExt cx="2034256" cy="1130142"/>
          </a:xfrm>
          <a:solidFill>
            <a:schemeClr val="accent5">
              <a:lumMod val="20000"/>
              <a:lumOff val="80000"/>
            </a:schemeClr>
          </a:solidFill>
        </p:grpSpPr>
        <p:sp>
          <p:nvSpPr>
            <p:cNvPr id="10" name="Rectangle: Rounded Corners 9">
              <a:extLst>
                <a:ext uri="{FF2B5EF4-FFF2-40B4-BE49-F238E27FC236}">
                  <a16:creationId xmlns:a16="http://schemas.microsoft.com/office/drawing/2014/main" id="{50980E19-46FF-2EB2-CBA6-F7CA37AF7872}"/>
                </a:ext>
              </a:extLst>
            </p:cNvPr>
            <p:cNvSpPr/>
            <p:nvPr/>
          </p:nvSpPr>
          <p:spPr>
            <a:xfrm>
              <a:off x="351008" y="0"/>
              <a:ext cx="2034256" cy="1130142"/>
            </a:xfrm>
            <a:prstGeom prst="roundRect">
              <a:avLst>
                <a:gd name="adj" fmla="val 10000"/>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1" name="Rectangle: Rounded Corners 4">
              <a:extLst>
                <a:ext uri="{FF2B5EF4-FFF2-40B4-BE49-F238E27FC236}">
                  <a16:creationId xmlns:a16="http://schemas.microsoft.com/office/drawing/2014/main" id="{6B0F9237-D7A3-6399-420A-BD31A2144655}"/>
                </a:ext>
              </a:extLst>
            </p:cNvPr>
            <p:cNvSpPr txBox="1"/>
            <p:nvPr/>
          </p:nvSpPr>
          <p:spPr>
            <a:xfrm>
              <a:off x="384109" y="33101"/>
              <a:ext cx="1968054" cy="106394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fontAlgn="base"/>
              <a:r>
                <a:rPr lang="en-GB" sz="1800" b="0" i="1">
                  <a:solidFill>
                    <a:srgbClr val="000000"/>
                  </a:solidFill>
                  <a:effectLst/>
                  <a:latin typeface="Arial" panose="020B0604020202020204" pitchFamily="34" charset="0"/>
                </a:rPr>
                <a:t>“</a:t>
              </a:r>
              <a:r>
                <a:rPr lang="en-GB" i="1">
                  <a:solidFill>
                    <a:srgbClr val="000000"/>
                  </a:solidFill>
                  <a:latin typeface="Arial" panose="020B0604020202020204" pitchFamily="34" charset="0"/>
                </a:rPr>
                <a:t>Invest in</a:t>
              </a:r>
              <a:r>
                <a:rPr lang="en-GB" sz="1800" b="0" i="1">
                  <a:solidFill>
                    <a:srgbClr val="000000"/>
                  </a:solidFill>
                  <a:effectLst/>
                  <a:latin typeface="Arial" panose="020B0604020202020204" pitchFamily="34" charset="0"/>
                </a:rPr>
                <a:t> your setting quality by employing an apprentice studying the Early Years Teacher Degree Apprenticeship in 2026. DfE are running </a:t>
              </a:r>
              <a:r>
                <a:rPr lang="en-GB" i="1">
                  <a:solidFill>
                    <a:srgbClr val="000000"/>
                  </a:solidFill>
                  <a:latin typeface="Arial" panose="020B0604020202020204" pitchFamily="34" charset="0"/>
                </a:rPr>
                <a:t>information sessions for interested training providers and employers.  R</a:t>
              </a:r>
              <a:r>
                <a:rPr lang="en-GB" sz="1800" i="1">
                  <a:effectLst/>
                  <a:latin typeface="Arial" panose="020B0604020202020204" pitchFamily="34" charset="0"/>
                  <a:ea typeface="Times New Roman" panose="02020603050405020304" pitchFamily="18" charset="0"/>
                  <a:cs typeface="Times New Roman" panose="02020603050405020304" pitchFamily="18" charset="0"/>
                </a:rPr>
                <a:t>egister here to attend: </a:t>
              </a:r>
              <a:r>
                <a:rPr lang="pt-BR" sz="1800" i="1">
                  <a:effectLst/>
                  <a:latin typeface="Arial" panose="020B0604020202020204" pitchFamily="34" charset="0"/>
                  <a:ea typeface="Times New Roman" panose="02020603050405020304" pitchFamily="18" charset="0"/>
                  <a:cs typeface="Times New Roman" panose="02020603050405020304" pitchFamily="18" charset="0"/>
                  <a:hlinkClick r:id="rId2"/>
                </a:rPr>
                <a:t>EYTDA.ENQUIRIES@education.gov.uk</a:t>
              </a:r>
              <a:r>
                <a:rPr lang="en-GB" sz="1800" b="0" i="1">
                  <a:solidFill>
                    <a:srgbClr val="000000"/>
                  </a:solidFill>
                  <a:effectLst/>
                  <a:latin typeface="Arial" panose="020B0604020202020204" pitchFamily="34" charset="0"/>
                </a:rPr>
                <a:t>”</a:t>
              </a:r>
              <a:r>
                <a:rPr lang="en-GB" sz="1800" b="0" i="0">
                  <a:solidFill>
                    <a:srgbClr val="000000"/>
                  </a:solidFill>
                  <a:effectLst/>
                  <a:latin typeface="Arial" panose="020B0604020202020204" pitchFamily="34" charset="0"/>
                </a:rPr>
                <a:t> </a:t>
              </a:r>
              <a:endParaRPr lang="en-GB" b="0" i="0">
                <a:solidFill>
                  <a:srgbClr val="000000"/>
                </a:solidFill>
                <a:effectLst/>
                <a:latin typeface="Segoe UI" panose="020B0502040204020203" pitchFamily="34" charset="0"/>
              </a:endParaRPr>
            </a:p>
          </p:txBody>
        </p:sp>
      </p:grpSp>
      <p:grpSp>
        <p:nvGrpSpPr>
          <p:cNvPr id="14" name="Group 13">
            <a:extLst>
              <a:ext uri="{FF2B5EF4-FFF2-40B4-BE49-F238E27FC236}">
                <a16:creationId xmlns:a16="http://schemas.microsoft.com/office/drawing/2014/main" id="{1124C3A1-26C5-73B6-616D-B07EB3DD53AF}"/>
              </a:ext>
            </a:extLst>
          </p:cNvPr>
          <p:cNvGrpSpPr/>
          <p:nvPr/>
        </p:nvGrpSpPr>
        <p:grpSpPr>
          <a:xfrm>
            <a:off x="6329283" y="1156039"/>
            <a:ext cx="4970260" cy="2721693"/>
            <a:chOff x="351008" y="0"/>
            <a:chExt cx="2034256" cy="1130142"/>
          </a:xfrm>
          <a:solidFill>
            <a:schemeClr val="accent5">
              <a:lumMod val="20000"/>
              <a:lumOff val="80000"/>
            </a:schemeClr>
          </a:solidFill>
        </p:grpSpPr>
        <p:sp>
          <p:nvSpPr>
            <p:cNvPr id="15" name="Rectangle: Rounded Corners 14">
              <a:extLst>
                <a:ext uri="{FF2B5EF4-FFF2-40B4-BE49-F238E27FC236}">
                  <a16:creationId xmlns:a16="http://schemas.microsoft.com/office/drawing/2014/main" id="{FAC9D676-9D34-5941-0B61-60FD1AD61C79}"/>
                </a:ext>
              </a:extLst>
            </p:cNvPr>
            <p:cNvSpPr/>
            <p:nvPr/>
          </p:nvSpPr>
          <p:spPr>
            <a:xfrm>
              <a:off x="351008" y="0"/>
              <a:ext cx="2034256" cy="1130142"/>
            </a:xfrm>
            <a:prstGeom prst="roundRect">
              <a:avLst>
                <a:gd name="adj" fmla="val 10000"/>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6" name="Rectangle: Rounded Corners 4">
              <a:extLst>
                <a:ext uri="{FF2B5EF4-FFF2-40B4-BE49-F238E27FC236}">
                  <a16:creationId xmlns:a16="http://schemas.microsoft.com/office/drawing/2014/main" id="{D144CA90-A9AB-4492-E2B4-23FE3C172D49}"/>
                </a:ext>
              </a:extLst>
            </p:cNvPr>
            <p:cNvSpPr txBox="1"/>
            <p:nvPr/>
          </p:nvSpPr>
          <p:spPr>
            <a:xfrm>
              <a:off x="384109" y="33101"/>
              <a:ext cx="1968054" cy="106394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algn="l" rtl="0" fontAlgn="base"/>
              <a:r>
                <a:rPr lang="en-GB" sz="1800" b="0" i="1" dirty="0">
                  <a:solidFill>
                    <a:srgbClr val="000000"/>
                  </a:solidFill>
                  <a:effectLst/>
                  <a:latin typeface="Arial" panose="020B0604020202020204" pitchFamily="34" charset="0"/>
                </a:rPr>
                <a:t>“</a:t>
              </a:r>
              <a:r>
                <a:rPr lang="en-GB" i="1" dirty="0">
                  <a:solidFill>
                    <a:srgbClr val="000000"/>
                  </a:solidFill>
                  <a:latin typeface="Arial" panose="020B0604020202020204" pitchFamily="34" charset="0"/>
                </a:rPr>
                <a:t>The</a:t>
              </a:r>
              <a:r>
                <a:rPr lang="en-GB" sz="1800" b="0" i="1" dirty="0">
                  <a:solidFill>
                    <a:srgbClr val="000000"/>
                  </a:solidFill>
                  <a:effectLst/>
                  <a:latin typeface="Arial" panose="020B0604020202020204" pitchFamily="34" charset="0"/>
                </a:rPr>
                <a:t> Level 6 Early Years Teacher Degree Apprenticeship training provider guidance has been published and courses are expected to be available from 2026. Find out more on </a:t>
              </a:r>
              <a:r>
                <a:rPr lang="en-GB" sz="1800" i="1" dirty="0">
                  <a:effectLst/>
                  <a:latin typeface="Arial" panose="020B0604020202020204" pitchFamily="34" charset="0"/>
                  <a:ea typeface="Times New Roman" panose="02020603050405020304" pitchFamily="18" charset="0"/>
                  <a:cs typeface="Times New Roman" panose="02020603050405020304" pitchFamily="18" charset="0"/>
                  <a:hlinkClick r:id="rId3"/>
                </a:rPr>
                <a:t>GOV.UK</a:t>
              </a:r>
              <a:r>
                <a:rPr lang="en-GB" sz="1800" i="1" dirty="0">
                  <a:effectLst/>
                  <a:latin typeface="Arial" panose="020B0604020202020204" pitchFamily="34" charset="0"/>
                  <a:ea typeface="Times New Roman" panose="02020603050405020304" pitchFamily="18" charset="0"/>
                  <a:cs typeface="Times New Roman" panose="02020603050405020304" pitchFamily="18" charset="0"/>
                </a:rPr>
                <a:t>. Training providers and employers can register your interest </a:t>
              </a:r>
              <a:r>
                <a:rPr lang="en-GB" i="1" dirty="0">
                  <a:latin typeface="Arial" panose="020B0604020202020204" pitchFamily="34" charset="0"/>
                  <a:ea typeface="Times New Roman" panose="02020603050405020304" pitchFamily="18" charset="0"/>
                  <a:cs typeface="Times New Roman" panose="02020603050405020304" pitchFamily="18" charset="0"/>
                </a:rPr>
                <a:t>in attending an information session at:</a:t>
              </a:r>
              <a:r>
                <a:rPr lang="en-GB" sz="1800" i="1" dirty="0">
                  <a:effectLst/>
                  <a:latin typeface="Arial" panose="020B0604020202020204" pitchFamily="34" charset="0"/>
                  <a:ea typeface="Times New Roman" panose="02020603050405020304" pitchFamily="18" charset="0"/>
                  <a:cs typeface="Times New Roman" panose="02020603050405020304" pitchFamily="18" charset="0"/>
                </a:rPr>
                <a:t> </a:t>
              </a:r>
              <a:r>
                <a:rPr lang="pt-BR" sz="1800" i="1" dirty="0">
                  <a:effectLst/>
                  <a:latin typeface="Arial" panose="020B0604020202020204" pitchFamily="34" charset="0"/>
                  <a:ea typeface="Times New Roman" panose="02020603050405020304" pitchFamily="18" charset="0"/>
                  <a:cs typeface="Times New Roman" panose="02020603050405020304" pitchFamily="18" charset="0"/>
                  <a:hlinkClick r:id="rId2"/>
                </a:rPr>
                <a:t>EYTDA.ENQUIRIES@education.gov.uk</a:t>
              </a:r>
              <a:r>
                <a:rPr lang="en-GB" sz="1800" b="0" i="1" dirty="0">
                  <a:solidFill>
                    <a:srgbClr val="000000"/>
                  </a:solidFill>
                  <a:effectLst/>
                  <a:latin typeface="Arial" panose="020B0604020202020204" pitchFamily="34" charset="0"/>
                </a:rPr>
                <a:t>”</a:t>
              </a:r>
              <a:r>
                <a:rPr lang="en-GB" sz="1800" b="0" i="0" dirty="0">
                  <a:solidFill>
                    <a:srgbClr val="000000"/>
                  </a:solidFill>
                  <a:effectLst/>
                  <a:latin typeface="Arial" panose="020B0604020202020204" pitchFamily="34" charset="0"/>
                </a:rPr>
                <a:t> </a:t>
              </a:r>
              <a:endParaRPr lang="en-GB" b="0" i="0" dirty="0">
                <a:solidFill>
                  <a:srgbClr val="000000"/>
                </a:solidFill>
                <a:effectLst/>
                <a:latin typeface="Segoe UI" panose="020B0502040204020203" pitchFamily="34" charset="0"/>
              </a:endParaRPr>
            </a:p>
          </p:txBody>
        </p:sp>
      </p:grpSp>
      <p:sp>
        <p:nvSpPr>
          <p:cNvPr id="19" name="TextBox 18">
            <a:extLst>
              <a:ext uri="{FF2B5EF4-FFF2-40B4-BE49-F238E27FC236}">
                <a16:creationId xmlns:a16="http://schemas.microsoft.com/office/drawing/2014/main" id="{98B6997F-0DB4-B0DE-3F66-2EC190A80A15}"/>
              </a:ext>
            </a:extLst>
          </p:cNvPr>
          <p:cNvSpPr txBox="1"/>
          <p:nvPr/>
        </p:nvSpPr>
        <p:spPr>
          <a:xfrm>
            <a:off x="548842" y="1013562"/>
            <a:ext cx="4550100" cy="923330"/>
          </a:xfrm>
          <a:prstGeom prst="rect">
            <a:avLst/>
          </a:prstGeom>
          <a:noFill/>
        </p:spPr>
        <p:txBody>
          <a:bodyPr wrap="square" rtlCol="0">
            <a:spAutoFit/>
          </a:bodyPr>
          <a:lstStyle/>
          <a:p>
            <a:r>
              <a:rPr lang="en-GB" b="1">
                <a:latin typeface="+mj-lt"/>
              </a:rPr>
              <a:t>Post copy to use to promote the EYTDA when sharing the animation on social media</a:t>
            </a:r>
            <a:endParaRPr lang="en-GB" b="1"/>
          </a:p>
        </p:txBody>
      </p:sp>
    </p:spTree>
    <p:extLst>
      <p:ext uri="{BB962C8B-B14F-4D97-AF65-F5344CB8AC3E}">
        <p14:creationId xmlns:p14="http://schemas.microsoft.com/office/powerpoint/2010/main" val="2587766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8D3B9D-DF5D-EA71-43CC-3AE77EBBEBD7}"/>
              </a:ext>
            </a:extLst>
          </p:cNvPr>
          <p:cNvSpPr>
            <a:spLocks noGrp="1"/>
          </p:cNvSpPr>
          <p:nvPr>
            <p:ph type="title"/>
          </p:nvPr>
        </p:nvSpPr>
        <p:spPr/>
        <p:txBody>
          <a:bodyPr/>
          <a:lstStyle/>
          <a:p>
            <a:r>
              <a:rPr lang="en-GB">
                <a:solidFill>
                  <a:schemeClr val="accent5"/>
                </a:solidFill>
              </a:rPr>
              <a:t>Tool 4: Email/Promotional text</a:t>
            </a:r>
          </a:p>
        </p:txBody>
      </p:sp>
      <p:sp>
        <p:nvSpPr>
          <p:cNvPr id="5" name="Slide Number Placeholder 4">
            <a:extLst>
              <a:ext uri="{FF2B5EF4-FFF2-40B4-BE49-F238E27FC236}">
                <a16:creationId xmlns:a16="http://schemas.microsoft.com/office/drawing/2014/main" id="{2E3587DC-6B43-B437-804D-4B05C5D10B0F}"/>
              </a:ext>
            </a:extLst>
          </p:cNvPr>
          <p:cNvSpPr>
            <a:spLocks noGrp="1"/>
          </p:cNvSpPr>
          <p:nvPr>
            <p:ph type="sldNum" sz="quarter" idx="11"/>
          </p:nvPr>
        </p:nvSpPr>
        <p:spPr/>
        <p:txBody>
          <a:bodyPr/>
          <a:lstStyle/>
          <a:p>
            <a:r>
              <a:rPr lang="en-GB"/>
              <a:t>1</a:t>
            </a:r>
          </a:p>
        </p:txBody>
      </p:sp>
      <p:sp>
        <p:nvSpPr>
          <p:cNvPr id="4" name="TextBox 3">
            <a:extLst>
              <a:ext uri="{FF2B5EF4-FFF2-40B4-BE49-F238E27FC236}">
                <a16:creationId xmlns:a16="http://schemas.microsoft.com/office/drawing/2014/main" id="{A11DD2D8-C4F4-0BCA-C680-F2375068F8FA}"/>
              </a:ext>
            </a:extLst>
          </p:cNvPr>
          <p:cNvSpPr txBox="1"/>
          <p:nvPr/>
        </p:nvSpPr>
        <p:spPr>
          <a:xfrm>
            <a:off x="551495" y="995477"/>
            <a:ext cx="10956620" cy="923330"/>
          </a:xfrm>
          <a:prstGeom prst="rect">
            <a:avLst/>
          </a:prstGeom>
          <a:noFill/>
        </p:spPr>
        <p:txBody>
          <a:bodyPr wrap="square" rtlCol="0">
            <a:spAutoFit/>
          </a:bodyPr>
          <a:lstStyle/>
          <a:p>
            <a:r>
              <a:rPr lang="en-GB" b="1"/>
              <a:t>The suggested promotional text below has been drafted to support stakeholders in publicising the EYTDA and help get the message to early years professionals via your digital networks.  For use in emails and newsletters, blogs or website updates.</a:t>
            </a:r>
          </a:p>
        </p:txBody>
      </p:sp>
      <p:grpSp>
        <p:nvGrpSpPr>
          <p:cNvPr id="8" name="Group 7">
            <a:extLst>
              <a:ext uri="{FF2B5EF4-FFF2-40B4-BE49-F238E27FC236}">
                <a16:creationId xmlns:a16="http://schemas.microsoft.com/office/drawing/2014/main" id="{3634550C-1A53-510B-AEF6-2A4C3B3CBAC8}"/>
              </a:ext>
            </a:extLst>
          </p:cNvPr>
          <p:cNvGrpSpPr/>
          <p:nvPr/>
        </p:nvGrpSpPr>
        <p:grpSpPr>
          <a:xfrm>
            <a:off x="307381" y="2136370"/>
            <a:ext cx="11577238" cy="4355869"/>
            <a:chOff x="351008" y="0"/>
            <a:chExt cx="2034256" cy="1130142"/>
          </a:xfrm>
          <a:solidFill>
            <a:schemeClr val="accent5">
              <a:lumMod val="20000"/>
              <a:lumOff val="80000"/>
            </a:schemeClr>
          </a:solidFill>
        </p:grpSpPr>
        <p:sp>
          <p:nvSpPr>
            <p:cNvPr id="9" name="Rectangle: Rounded Corners 8">
              <a:extLst>
                <a:ext uri="{FF2B5EF4-FFF2-40B4-BE49-F238E27FC236}">
                  <a16:creationId xmlns:a16="http://schemas.microsoft.com/office/drawing/2014/main" id="{B2C5A94E-68BF-DCF5-8A9A-413C1698D070}"/>
                </a:ext>
              </a:extLst>
            </p:cNvPr>
            <p:cNvSpPr/>
            <p:nvPr/>
          </p:nvSpPr>
          <p:spPr>
            <a:xfrm>
              <a:off x="351008" y="0"/>
              <a:ext cx="2034256" cy="1130142"/>
            </a:xfrm>
            <a:prstGeom prst="roundRect">
              <a:avLst>
                <a:gd name="adj" fmla="val 10000"/>
              </a:avLst>
            </a:prstGeom>
            <a:grp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 name="Rectangle: Rounded Corners 4">
              <a:extLst>
                <a:ext uri="{FF2B5EF4-FFF2-40B4-BE49-F238E27FC236}">
                  <a16:creationId xmlns:a16="http://schemas.microsoft.com/office/drawing/2014/main" id="{8E5B9FEC-6A74-0415-19AF-300DA895ACD0}"/>
                </a:ext>
              </a:extLst>
            </p:cNvPr>
            <p:cNvSpPr txBox="1"/>
            <p:nvPr/>
          </p:nvSpPr>
          <p:spPr>
            <a:xfrm>
              <a:off x="384109" y="51966"/>
              <a:ext cx="1966305" cy="1021500"/>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r>
                <a:rPr lang="en-GB" b="1" i="1" dirty="0">
                  <a:latin typeface="+mn-lt"/>
                </a:rPr>
                <a:t>“The Early Years Teacher Degree Apprenticeship</a:t>
              </a:r>
            </a:p>
            <a:p>
              <a:pPr>
                <a:spcAft>
                  <a:spcPts val="600"/>
                </a:spcAft>
              </a:pPr>
              <a:r>
                <a:rPr lang="en-GB" sz="1800" i="1" dirty="0">
                  <a:latin typeface="+mn-lt"/>
                </a:rPr>
                <a:t>The Department for Education has published the </a:t>
              </a:r>
              <a:r>
                <a:rPr lang="en-GB" sz="1800" i="1" dirty="0">
                  <a:latin typeface="+mn-lt"/>
                  <a:hlinkClick r:id="rId2"/>
                </a:rPr>
                <a:t>training provider guidance </a:t>
              </a:r>
              <a:r>
                <a:rPr lang="en-GB" sz="1800" i="1" dirty="0">
                  <a:latin typeface="+mn-lt"/>
                </a:rPr>
                <a:t>for the new Early Years Teacher Degree Apprenticeship (EYTDA) leading to Early Years Teacher Status and the employer guidance will be published shortly.  This full and relevant level 6 early years qualification is expected to be available from September 2026.</a:t>
              </a:r>
            </a:p>
            <a:p>
              <a:pPr>
                <a:spcAft>
                  <a:spcPts val="600"/>
                </a:spcAft>
              </a:pPr>
              <a:r>
                <a:rPr lang="en-GB" sz="1800" i="1" dirty="0">
                  <a:latin typeface="+mn-lt"/>
                </a:rPr>
                <a:t>To help training providers and employers understand more about the EYTDA, DfE will also be hosting a series of webinars in late April</a:t>
              </a:r>
              <a:r>
                <a:rPr lang="en-GB" sz="1800" i="1">
                  <a:latin typeface="+mn-lt"/>
                </a:rPr>
                <a:t>/early May </a:t>
              </a:r>
              <a:r>
                <a:rPr lang="en-GB" sz="1800" i="1" dirty="0">
                  <a:latin typeface="+mn-lt"/>
                </a:rPr>
                <a:t>to provide further clarification and answer questions from providers and employers. If you would like to receive an invitation to these webinars, please r</a:t>
              </a:r>
              <a:r>
                <a:rPr lang="en-GB" i="1" dirty="0">
                  <a:latin typeface="Arial" panose="020B0604020202020204" pitchFamily="34" charset="0"/>
                  <a:ea typeface="Times New Roman" panose="02020603050405020304" pitchFamily="18" charset="0"/>
                  <a:cs typeface="Times New Roman" panose="02020603050405020304" pitchFamily="18" charset="0"/>
                </a:rPr>
                <a:t>egister your interest at </a:t>
              </a:r>
              <a:r>
                <a:rPr lang="pt-BR" i="1" dirty="0">
                  <a:latin typeface="Arial" panose="020B0604020202020204" pitchFamily="34" charset="0"/>
                  <a:ea typeface="Times New Roman" panose="02020603050405020304" pitchFamily="18" charset="0"/>
                  <a:cs typeface="Times New Roman" panose="02020603050405020304" pitchFamily="18" charset="0"/>
                  <a:hlinkClick r:id="rId3"/>
                </a:rPr>
                <a:t>EYTDA.ENQUIRIES@education.gov.uk</a:t>
              </a:r>
              <a:endParaRPr lang="en-GB" i="1" dirty="0">
                <a:latin typeface="Arial" panose="020B0604020202020204" pitchFamily="34" charset="0"/>
                <a:ea typeface="Times New Roman" panose="02020603050405020304" pitchFamily="18" charset="0"/>
                <a:cs typeface="Times New Roman" panose="02020603050405020304" pitchFamily="18" charset="0"/>
              </a:endParaRPr>
            </a:p>
            <a:p>
              <a:pPr>
                <a:spcAft>
                  <a:spcPts val="600"/>
                </a:spcAft>
              </a:pPr>
              <a:r>
                <a:rPr lang="en-GB" i="1" dirty="0">
                  <a:latin typeface="Arial" panose="020B0604020202020204" pitchFamily="34" charset="0"/>
                  <a:cs typeface="Times New Roman" panose="02020603050405020304" pitchFamily="18" charset="0"/>
                </a:rPr>
                <a:t>DfE will arrange webinars for those wishing to become an EYTDA apprentice later this year.</a:t>
              </a:r>
            </a:p>
            <a:p>
              <a:r>
                <a:rPr lang="en-GB" sz="1800" i="1" dirty="0">
                  <a:latin typeface="+mn-lt"/>
                </a:rPr>
                <a:t>For more information about the EYTDA go to </a:t>
              </a:r>
              <a:r>
                <a:rPr lang="en-GB" i="1" dirty="0">
                  <a:hlinkClick r:id="rId4"/>
                </a:rPr>
                <a:t>Become an early years teacher | Get Into Teaching GOV.UK </a:t>
              </a:r>
              <a:r>
                <a:rPr lang="en-GB" i="1" dirty="0"/>
                <a:t> and </a:t>
              </a:r>
              <a:r>
                <a:rPr lang="en-GB" dirty="0">
                  <a:hlinkClick r:id="rId5"/>
                </a:rPr>
                <a:t>Early years teacher (EYTS) / Institute for Apprenticeships and Technical Education</a:t>
              </a:r>
              <a:endParaRPr lang="en-GB" i="1" dirty="0"/>
            </a:p>
          </p:txBody>
        </p:sp>
      </p:grpSp>
    </p:spTree>
    <p:extLst>
      <p:ext uri="{BB962C8B-B14F-4D97-AF65-F5344CB8AC3E}">
        <p14:creationId xmlns:p14="http://schemas.microsoft.com/office/powerpoint/2010/main" val="579466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3E5416-AD1A-46FD-ACCB-FB3BD27C4D96}"/>
              </a:ext>
            </a:extLst>
          </p:cNvPr>
          <p:cNvSpPr>
            <a:spLocks noGrp="1"/>
          </p:cNvSpPr>
          <p:nvPr>
            <p:ph type="title"/>
          </p:nvPr>
        </p:nvSpPr>
        <p:spPr/>
        <p:txBody>
          <a:bodyPr/>
          <a:lstStyle/>
          <a:p>
            <a:pPr lvl="0"/>
            <a:r>
              <a:rPr lang="en-US">
                <a:solidFill>
                  <a:srgbClr val="000000"/>
                </a:solidFill>
              </a:rPr>
              <a:t>Department for Education</a:t>
            </a:r>
            <a:br>
              <a:rPr lang="en-US">
                <a:solidFill>
                  <a:srgbClr val="000000"/>
                </a:solidFill>
              </a:rPr>
            </a:br>
            <a:br>
              <a:rPr lang="en-US">
                <a:solidFill>
                  <a:srgbClr val="000000"/>
                </a:solidFill>
              </a:rPr>
            </a:br>
            <a:br>
              <a:rPr lang="en-US">
                <a:solidFill>
                  <a:srgbClr val="000000"/>
                </a:solidFill>
              </a:rPr>
            </a:br>
            <a:r>
              <a:rPr lang="en-US" b="0">
                <a:solidFill>
                  <a:srgbClr val="000000"/>
                </a:solidFill>
              </a:rPr>
              <a:t>© Crown </a:t>
            </a:r>
            <a:r>
              <a:rPr lang="en-GB" b="0">
                <a:solidFill>
                  <a:srgbClr val="000000"/>
                </a:solidFill>
              </a:rPr>
              <a:t>copyright</a:t>
            </a:r>
            <a:r>
              <a:rPr lang="en-US" b="0">
                <a:solidFill>
                  <a:srgbClr val="000000"/>
                </a:solidFill>
              </a:rPr>
              <a:t> 2021</a:t>
            </a:r>
            <a:br>
              <a:rPr lang="en-GB">
                <a:solidFill>
                  <a:srgbClr val="000000"/>
                </a:solidFill>
              </a:rPr>
            </a:br>
            <a:endParaRPr lang="en-GB"/>
          </a:p>
        </p:txBody>
      </p:sp>
    </p:spTree>
    <p:extLst>
      <p:ext uri="{BB962C8B-B14F-4D97-AF65-F5344CB8AC3E}">
        <p14:creationId xmlns:p14="http://schemas.microsoft.com/office/powerpoint/2010/main" val="2988331189"/>
      </p:ext>
    </p:extLst>
  </p:cSld>
  <p:clrMapOvr>
    <a:masterClrMapping/>
  </p:clrMapOvr>
</p:sld>
</file>

<file path=ppt/theme/theme1.xml><?xml version="1.0" encoding="utf-8"?>
<a:theme xmlns:a="http://schemas.openxmlformats.org/drawingml/2006/main" name="Basis">
  <a:themeElements>
    <a:clrScheme name="DfE 2207">
      <a:dk1>
        <a:srgbClr val="000000"/>
      </a:dk1>
      <a:lt1>
        <a:srgbClr val="FFFFFF"/>
      </a:lt1>
      <a:dk2>
        <a:srgbClr val="000000"/>
      </a:dk2>
      <a:lt2>
        <a:srgbClr val="FFFFFF"/>
      </a:lt2>
      <a:accent1>
        <a:srgbClr val="183860"/>
      </a:accent1>
      <a:accent2>
        <a:srgbClr val="EB5C5D"/>
      </a:accent2>
      <a:accent3>
        <a:srgbClr val="2BBAD9"/>
      </a:accent3>
      <a:accent4>
        <a:srgbClr val="A3D55F"/>
      </a:accent4>
      <a:accent5>
        <a:srgbClr val="DF7CB0"/>
      </a:accent5>
      <a:accent6>
        <a:srgbClr val="774B99"/>
      </a:accent6>
      <a:hlink>
        <a:srgbClr val="183860"/>
      </a:hlink>
      <a:folHlink>
        <a:srgbClr val="2BBAD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6.7269_DfE_Presentation_Ppt_PC_Widescreen_FINAL_040821.potx" id="{0031B1B9-FF40-433D-B69E-B18C31EEDA18}" vid="{C3DC1024-2339-498F-BDC1-C9C4F23854C5}"/>
    </a:ext>
  </a:extLst>
</a:theme>
</file>

<file path=ppt/theme/theme2.xml><?xml version="1.0" encoding="utf-8"?>
<a:theme xmlns:a="http://schemas.openxmlformats.org/drawingml/2006/main" name="Office Theme">
  <a:themeElements>
    <a:clrScheme name="DFE 7269">
      <a:dk1>
        <a:srgbClr val="000000"/>
      </a:dk1>
      <a:lt1>
        <a:srgbClr val="FFFFFF"/>
      </a:lt1>
      <a:dk2>
        <a:srgbClr val="000000"/>
      </a:dk2>
      <a:lt2>
        <a:srgbClr val="FFFFFF"/>
      </a:lt2>
      <a:accent1>
        <a:srgbClr val="003764"/>
      </a:accent1>
      <a:accent2>
        <a:srgbClr val="8DCF6A"/>
      </a:accent2>
      <a:accent3>
        <a:srgbClr val="05C2DF"/>
      </a:accent3>
      <a:accent4>
        <a:srgbClr val="8347AD"/>
      </a:accent4>
      <a:accent5>
        <a:srgbClr val="F478C4"/>
      </a:accent5>
      <a:accent6>
        <a:srgbClr val="FF5A5A"/>
      </a:accent6>
      <a:hlink>
        <a:srgbClr val="003764"/>
      </a:hlink>
      <a:folHlink>
        <a:srgbClr val="00BCDD"/>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DFE 7269">
      <a:dk1>
        <a:srgbClr val="000000"/>
      </a:dk1>
      <a:lt1>
        <a:srgbClr val="FFFFFF"/>
      </a:lt1>
      <a:dk2>
        <a:srgbClr val="000000"/>
      </a:dk2>
      <a:lt2>
        <a:srgbClr val="FFFFFF"/>
      </a:lt2>
      <a:accent1>
        <a:srgbClr val="003764"/>
      </a:accent1>
      <a:accent2>
        <a:srgbClr val="8DCF6A"/>
      </a:accent2>
      <a:accent3>
        <a:srgbClr val="05C2DF"/>
      </a:accent3>
      <a:accent4>
        <a:srgbClr val="8347AD"/>
      </a:accent4>
      <a:accent5>
        <a:srgbClr val="F478C4"/>
      </a:accent5>
      <a:accent6>
        <a:srgbClr val="FF5A5A"/>
      </a:accent6>
      <a:hlink>
        <a:srgbClr val="003764"/>
      </a:hlink>
      <a:folHlink>
        <a:srgbClr val="00BCDD"/>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CF6BE9E67D4941A3D91764C8F62CF4" ma:contentTypeVersion="19" ma:contentTypeDescription="Create a new document." ma:contentTypeScope="" ma:versionID="3cc7ce866f9c47c94d869f2a5990788f">
  <xsd:schema xmlns:xsd="http://www.w3.org/2001/XMLSchema" xmlns:xs="http://www.w3.org/2001/XMLSchema" xmlns:p="http://schemas.microsoft.com/office/2006/metadata/properties" xmlns:ns2="b733a6cd-c5eb-4b4b-91b3-a752e01b3fc7" xmlns:ns3="8c566321-f672-4e06-a901-b5e72b4c4357" xmlns:ns4="67516f40-a6dd-4330-a843-192dba3385a9" targetNamespace="http://schemas.microsoft.com/office/2006/metadata/properties" ma:root="true" ma:fieldsID="d6dafa17bd414f1807431cf795d7e459" ns2:_="" ns3:_="" ns4:_="">
    <xsd:import namespace="b733a6cd-c5eb-4b4b-91b3-a752e01b3fc7"/>
    <xsd:import namespace="8c566321-f672-4e06-a901-b5e72b4c4357"/>
    <xsd:import namespace="67516f40-a6dd-4330-a843-192dba3385a9"/>
    <xsd:element name="properties">
      <xsd:complexType>
        <xsd:sequence>
          <xsd:element name="documentManagement">
            <xsd:complexType>
              <xsd:all>
                <xsd:element ref="ns2:bfb6ae731fd5477e9c6707e82d3c1194" minOccurs="0"/>
                <xsd:element ref="ns3:TaxCatchAll" minOccurs="0"/>
                <xsd:element ref="ns2:d5b5ff1dcf594355ab45808c29cf9147" minOccurs="0"/>
                <xsd:element ref="ns4:MediaServiceMetadata" minOccurs="0"/>
                <xsd:element ref="ns4:MediaServiceFastMetadata" minOccurs="0"/>
                <xsd:element ref="ns4:MediaServiceSearchProperties" minOccurs="0"/>
                <xsd:element ref="ns4:MediaServiceObjectDetectorVersions" minOccurs="0"/>
                <xsd:element ref="ns2:SharedWithUsers" minOccurs="0"/>
                <xsd:element ref="ns2:SharedWithDetails" minOccurs="0"/>
                <xsd:element ref="ns4:MediaServiceDateTaken" minOccurs="0"/>
                <xsd:element ref="ns4:MediaServiceGenerationTime" minOccurs="0"/>
                <xsd:element ref="ns4:MediaServiceEventHashCode" minOccurs="0"/>
                <xsd:element ref="ns4:MediaLengthInSeconds" minOccurs="0"/>
                <xsd:element ref="ns4:lcf76f155ced4ddcb4097134ff3c332f"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3a6cd-c5eb-4b4b-91b3-a752e01b3fc7" elementFormDefault="qualified">
    <xsd:import namespace="http://schemas.microsoft.com/office/2006/documentManagement/types"/>
    <xsd:import namespace="http://schemas.microsoft.com/office/infopath/2007/PartnerControls"/>
    <xsd:element name="bfb6ae731fd5477e9c6707e82d3c1194" ma:index="9" ma:taxonomy="true" ma:internalName="bfb6ae731fd5477e9c6707e82d3c1194" ma:taxonomyFieldName="WPRightsProtectiveMarking" ma:displayName="Rights: Protective Marking" ma:default="1;#Official|0884c477-2e62-47ea-b19c-5af6e91124c5" ma:fieldId="{bfb6ae73-1fd5-477e-9c67-07e82d3c1194}" ma:sspId="ec07c698-60f5-424f-b9af-f4c59398b511" ma:termSetId="7870c18b-dc34-46a1-adf5-a571f0cac88b" ma:anchorId="00000000-0000-0000-0000-000000000000" ma:open="false" ma:isKeyword="false">
      <xsd:complexType>
        <xsd:sequence>
          <xsd:element ref="pc:Terms" minOccurs="0" maxOccurs="1"/>
        </xsd:sequence>
      </xsd:complexType>
    </xsd:element>
    <xsd:element name="d5b5ff1dcf594355ab45808c29cf9147" ma:index="12" nillable="true" ma:taxonomy="true" ma:internalName="d5b5ff1dcf594355ab45808c29cf9147" ma:taxonomyFieldName="WPSubject" ma:displayName="Subject" ma:readOnly="false" ma:default="20;#Early years market entry|9af16f20-5020-4cb0-a401-659768daadb2" ma:fieldId="{d5b5ff1d-cf59-4355-ab45-808c29cf9147}" ma:taxonomyMulti="true" ma:sspId="ec07c698-60f5-424f-b9af-f4c59398b511" ma:termSetId="2f3a6c16-0983-4d36-8f82-2cb41f34c000" ma:anchorId="00000000-0000-0000-0000-000000000000" ma:open="false" ma:isKeyword="false">
      <xsd:complexType>
        <xsd:sequence>
          <xsd:element ref="pc:Terms" minOccurs="0" maxOccurs="1"/>
        </xsd:sequence>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c566321-f672-4e06-a901-b5e72b4c435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88ec1913-8579-468a-a345-6f8fe8e77771}" ma:internalName="TaxCatchAll" ma:showField="CatchAllData" ma:web="b733a6cd-c5eb-4b4b-91b3-a752e01b3fc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7516f40-a6dd-4330-a843-192dba3385a9"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ec07c698-60f5-424f-b9af-f4c59398b511"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c566321-f672-4e06-a901-b5e72b4c4357">
      <Value>20</Value>
      <Value>1</Value>
    </TaxCatchAll>
    <bfb6ae731fd5477e9c6707e82d3c1194 xmlns="b733a6cd-c5eb-4b4b-91b3-a752e01b3fc7">
      <Terms xmlns="http://schemas.microsoft.com/office/infopath/2007/PartnerControls">
        <TermInfo xmlns="http://schemas.microsoft.com/office/infopath/2007/PartnerControls">
          <TermName xmlns="http://schemas.microsoft.com/office/infopath/2007/PartnerControls">Official</TermName>
          <TermId xmlns="http://schemas.microsoft.com/office/infopath/2007/PartnerControls">0884c477-2e62-47ea-b19c-5af6e91124c5</TermId>
        </TermInfo>
      </Terms>
    </bfb6ae731fd5477e9c6707e82d3c1194>
    <d5b5ff1dcf594355ab45808c29cf9147 xmlns="b733a6cd-c5eb-4b4b-91b3-a752e01b3fc7">
      <Terms xmlns="http://schemas.microsoft.com/office/infopath/2007/PartnerControls">
        <TermInfo xmlns="http://schemas.microsoft.com/office/infopath/2007/PartnerControls">
          <TermName xmlns="http://schemas.microsoft.com/office/infopath/2007/PartnerControls">Early years market entry</TermName>
          <TermId xmlns="http://schemas.microsoft.com/office/infopath/2007/PartnerControls">9af16f20-5020-4cb0-a401-659768daadb2</TermId>
        </TermInfo>
      </Terms>
    </d5b5ff1dcf594355ab45808c29cf9147>
    <lcf76f155ced4ddcb4097134ff3c332f xmlns="67516f40-a6dd-4330-a843-192dba3385a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1D9246-C553-4B62-8D7A-31F3B7195926}">
  <ds:schemaRefs>
    <ds:schemaRef ds:uri="67516f40-a6dd-4330-a843-192dba3385a9"/>
    <ds:schemaRef ds:uri="8c566321-f672-4e06-a901-b5e72b4c4357"/>
    <ds:schemaRef ds:uri="b733a6cd-c5eb-4b4b-91b3-a752e01b3f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AA63E9-75EE-4162-9F77-68DC8A9C55BB}">
  <ds:schemaRefs>
    <ds:schemaRef ds:uri="http://schemas.microsoft.com/office/2006/metadata/properties"/>
    <ds:schemaRef ds:uri="http://purl.org/dc/dcmitype/"/>
    <ds:schemaRef ds:uri="8c566321-f672-4e06-a901-b5e72b4c4357"/>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www.w3.org/XML/1998/namespace"/>
    <ds:schemaRef ds:uri="67516f40-a6dd-4330-a843-192dba3385a9"/>
    <ds:schemaRef ds:uri="b733a6cd-c5eb-4b4b-91b3-a752e01b3fc7"/>
    <ds:schemaRef ds:uri="http://purl.org/dc/terms/"/>
  </ds:schemaRefs>
</ds:datastoreItem>
</file>

<file path=customXml/itemProps3.xml><?xml version="1.0" encoding="utf-8"?>
<ds:datastoreItem xmlns:ds="http://schemas.openxmlformats.org/officeDocument/2006/customXml" ds:itemID="{0AC47F25-FF93-42A4-983E-C42BCE83F0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dfe-pp-template-widescreen</Template>
  <TotalTime>58</TotalTime>
  <Words>1222</Words>
  <Application>Microsoft Office PowerPoint</Application>
  <PresentationFormat>Widescreen</PresentationFormat>
  <Paragraphs>80</Paragraphs>
  <Slides>11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Arial</vt:lpstr>
      <vt:lpstr>Corbel</vt:lpstr>
      <vt:lpstr>Segoe UI</vt:lpstr>
      <vt:lpstr>Symbol</vt:lpstr>
      <vt:lpstr>Times New Roman</vt:lpstr>
      <vt:lpstr>Wingdings</vt:lpstr>
      <vt:lpstr>Basis</vt:lpstr>
      <vt:lpstr>Early Years Teacher Degree Apprenticeship</vt:lpstr>
      <vt:lpstr>This toolkit has been produced to support early years stakeholders to publicise the publication of the new Early Years Teacher Degree Apprenticeship (EYTDA) training provider guidance.   Please use the information that follows to ensure that accredited ITT providers who may be interested in delivering the EYTDA are fully aware of the new course and that they and sector employers are aware of the forthcoming virtual information sessions DfE are providing.  Thank you.  </vt:lpstr>
      <vt:lpstr>Content</vt:lpstr>
      <vt:lpstr>What is the Early Years Teacher Degree Apprenticeship (EYTDA)</vt:lpstr>
      <vt:lpstr>What benefits will the EYTDA bring to early years settings?</vt:lpstr>
      <vt:lpstr>Communication Tools</vt:lpstr>
      <vt:lpstr>Tool 1: Announcement of the publication</vt:lpstr>
      <vt:lpstr>Tool 2: Image  </vt:lpstr>
      <vt:lpstr>Tool 3: Social Media Posts</vt:lpstr>
      <vt:lpstr>Tool 4: Email/Promotional text</vt:lpstr>
      <vt:lpstr>Department for Education   © Crown copyright 2021 </vt:lpstr>
    </vt:vector>
  </TitlesOfParts>
  <Manager>DfE</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subject>[Subtitle]</dc:subject>
  <dc:creator>STARHEART, Ruby</dc:creator>
  <cp:keywords>[Add keywords]</cp:keywords>
  <cp:lastModifiedBy>STARHEART, Ruby</cp:lastModifiedBy>
  <cp:revision>1</cp:revision>
  <dcterms:created xsi:type="dcterms:W3CDTF">2022-08-09T10:25:14Z</dcterms:created>
  <dcterms:modified xsi:type="dcterms:W3CDTF">2025-03-24T09:27:41Z</dcterms:modified>
  <cp:category>DfE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0x01010090CF6BE9E67D4941A3D91764C8F62CF4</vt:lpwstr>
  </property>
  <property fmtid="{D5CDD505-2E9C-101B-9397-08002B2CF9AE}" pid="3" name="Site">
    <vt:lpwstr>22;#Communic​ati​ons|60b3cc5e-d979-4a7a-b73d-c058e341a548</vt:lpwstr>
  </property>
  <property fmtid="{D5CDD505-2E9C-101B-9397-08002B2CF9AE}" pid="4" name="IWPOrganisationalUnit">
    <vt:lpwstr>108;#Early Years and Schools Group|29ed64e2-1f93-4109-bf4c-cf7c61c4685f</vt:lpwstr>
  </property>
  <property fmtid="{D5CDD505-2E9C-101B-9397-08002B2CF9AE}" pid="5" name="k14870ab92cc404591919127e21a038a">
    <vt:lpwstr/>
  </property>
  <property fmtid="{D5CDD505-2E9C-101B-9397-08002B2CF9AE}" pid="6" name="IWPOwner">
    <vt:lpwstr>3;#DfE|a484111e-5b24-4ad9-9778-c536c8c88985</vt:lpwstr>
  </property>
  <property fmtid="{D5CDD505-2E9C-101B-9397-08002B2CF9AE}" pid="7" name="g4eb11b6ba4343c9b3b0bb4891eda34f">
    <vt:lpwstr>Early Years and Schools Group|29ed64e2-1f93-4109-bf4c-cf7c61c4685f</vt:lpwstr>
  </property>
  <property fmtid="{D5CDD505-2E9C-101B-9397-08002B2CF9AE}" pid="8" name="MediaServiceImageTags">
    <vt:lpwstr/>
  </property>
  <property fmtid="{D5CDD505-2E9C-101B-9397-08002B2CF9AE}" pid="9" name="IWPRightsProtectiveMarking">
    <vt:lpwstr>1;#Official|0884c477-2e62-47ea-b19c-5af6e91124c5</vt:lpwstr>
  </property>
  <property fmtid="{D5CDD505-2E9C-101B-9397-08002B2CF9AE}" pid="10" name="iaae15c7ae0042a08b708d3ca8dbe384">
    <vt:lpwstr>Official|0884c477-2e62-47ea-b19c-5af6e91124c5</vt:lpwstr>
  </property>
  <property fmtid="{D5CDD505-2E9C-101B-9397-08002B2CF9AE}" pid="11" name="e937db28a0b3449ba91eb88b32116cef">
    <vt:lpwstr/>
  </property>
  <property fmtid="{D5CDD505-2E9C-101B-9397-08002B2CF9AE}" pid="12" name="DfeOrganisationalUnit">
    <vt:lpwstr>2;#DfE|cc08a6d4-dfde-4d0f-bd85-069ebcef80d5</vt:lpwstr>
  </property>
  <property fmtid="{D5CDD505-2E9C-101B-9397-08002B2CF9AE}" pid="13" name="bb6a36e01ce045be8680d149c03a33ea">
    <vt:lpwstr>DfE|a484111e-5b24-4ad9-9778-c536c8c88985</vt:lpwstr>
  </property>
  <property fmtid="{D5CDD505-2E9C-101B-9397-08002B2CF9AE}" pid="14" name="IWPSubject">
    <vt:lpwstr/>
  </property>
  <property fmtid="{D5CDD505-2E9C-101B-9397-08002B2CF9AE}" pid="15" name="DfeRights:ProtectiveMarking">
    <vt:lpwstr>1;#Official|0884c477-2e62-47ea-b19c-5af6e91124c5</vt:lpwstr>
  </property>
  <property fmtid="{D5CDD505-2E9C-101B-9397-08002B2CF9AE}" pid="16" name="l930e60bd4b34acaaca7828f3d2639d3">
    <vt:lpwstr/>
  </property>
  <property fmtid="{D5CDD505-2E9C-101B-9397-08002B2CF9AE}" pid="17" name="DfeOwner">
    <vt:lpwstr>3;#DfE|a484111e-5b24-4ad9-9778-c536c8c88985</vt:lpwstr>
  </property>
  <property fmtid="{D5CDD505-2E9C-101B-9397-08002B2CF9AE}" pid="18" name="DfeSubject">
    <vt:lpwstr/>
  </property>
  <property fmtid="{D5CDD505-2E9C-101B-9397-08002B2CF9AE}" pid="19" name="lcf76f155ced4ddcb4097134ff3c332f">
    <vt:lpwstr/>
  </property>
  <property fmtid="{D5CDD505-2E9C-101B-9397-08002B2CF9AE}" pid="20" name="IWPFunction">
    <vt:lpwstr/>
  </property>
  <property fmtid="{D5CDD505-2E9C-101B-9397-08002B2CF9AE}" pid="21" name="IWPSiteType">
    <vt:lpwstr/>
  </property>
  <property fmtid="{D5CDD505-2E9C-101B-9397-08002B2CF9AE}" pid="22" name="_dlc_DocIdItemGuid">
    <vt:lpwstr>aa38e39f-d498-4112-8d2d-bc9c92f661ed</vt:lpwstr>
  </property>
  <property fmtid="{D5CDD505-2E9C-101B-9397-08002B2CF9AE}" pid="23" name="WPRightsProtectiveMarking">
    <vt:lpwstr>1;#Official|0884c477-2e62-47ea-b19c-5af6e91124c5</vt:lpwstr>
  </property>
  <property fmtid="{D5CDD505-2E9C-101B-9397-08002B2CF9AE}" pid="24" name="WPSubject">
    <vt:lpwstr>20;#Early years market entry|9af16f20-5020-4cb0-a401-659768daadb2</vt:lpwstr>
  </property>
</Properties>
</file>