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Lato"/>
      <p:regular r:id="rId26"/>
      <p:bold r:id="rId27"/>
      <p:italic r:id="rId28"/>
      <p:boldItalic r:id="rId29"/>
    </p:embeddedFont>
    <p:embeddedFont>
      <p:font typeface="Montserrat"/>
      <p:regular r:id="rId30"/>
      <p:bold r:id="rId31"/>
      <p:italic r:id="rId32"/>
      <p:boldItalic r:id="rId33"/>
    </p:embeddedFont>
    <p:embeddedFont>
      <p:font typeface="Lato Black"/>
      <p:bold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Lato-regular.fntdata"/><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4" Type="http://schemas.openxmlformats.org/officeDocument/2006/relationships/font" Target="fonts/LatoBlack-bold.fntdata"/><Relationship Id="rId25" Type="http://schemas.openxmlformats.org/officeDocument/2006/relationships/slide" Target="slides/slide20.xml"/><Relationship Id="rId7" Type="http://schemas.openxmlformats.org/officeDocument/2006/relationships/slide" Target="slides/slide2.xml"/><Relationship Id="rId33" Type="http://schemas.openxmlformats.org/officeDocument/2006/relationships/font" Target="fonts/Montserrat-boldItalic.fntdata"/><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customXml" Target="../customXml/item3.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Lato-boldItalic.fntdata"/><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Montserrat-italic.fntdata"/><Relationship Id="rId37" Type="http://schemas.openxmlformats.org/officeDocument/2006/relationships/customXml" Target="../customXml/item2.xml"/><Relationship Id="rId23" Type="http://schemas.openxmlformats.org/officeDocument/2006/relationships/slide" Target="slides/slide18.xml"/><Relationship Id="rId28" Type="http://schemas.openxmlformats.org/officeDocument/2006/relationships/font" Target="fonts/Lato-italic.fntdata"/><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customXml" Target="../customXml/item1.xml"/><Relationship Id="rId31" Type="http://schemas.openxmlformats.org/officeDocument/2006/relationships/font" Target="fonts/Montserrat-bold.fnt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Lato-bold.fntdata"/><Relationship Id="rId30" Type="http://schemas.openxmlformats.org/officeDocument/2006/relationships/font" Target="fonts/Montserrat-regular.fntdata"/><Relationship Id="rId35" Type="http://schemas.openxmlformats.org/officeDocument/2006/relationships/font" Target="fonts/LatoBlack-boldItalic.fntdata"/><Relationship Id="rId14" Type="http://schemas.openxmlformats.org/officeDocument/2006/relationships/slide" Target="slides/slide9.xml"/><Relationship Id="rId8" Type="http://schemas.openxmlformats.org/officeDocument/2006/relationships/slide" Target="slides/slide3.xml"/><Relationship Id="rId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e743a7df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e743a7df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1465cc61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1465cc61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99408ed3b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99408ed3b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98b318dd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98b318dd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98b318dde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98b318dde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cb6e78e24b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cb6e78e24b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e1a4da1891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e1a4da1891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98b318ddec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98b318ddec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98b318ddec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98b318ddec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e743a7df8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e743a7df8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1465cc619e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1465cc619e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1465cc619e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1465cc619e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e743a7df84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e743a7df84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cb6e78e24b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cb6e78e24b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e743a7df8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e743a7df8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f8262a72d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f8262a72d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f8262a72d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f8262a72d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1465cc619e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1465cc619e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e6b17d2e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e6b17d2e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99408ed3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99408ed3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solidFill>
          <a:srgbClr val="407C9B"/>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52" name="Google Shape;52;p13"/>
          <p:cNvPicPr preferRelativeResize="0"/>
          <p:nvPr/>
        </p:nvPicPr>
        <p:blipFill>
          <a:blip r:embed="rId2">
            <a:alphaModFix/>
          </a:blip>
          <a:stretch>
            <a:fillRect/>
          </a:stretch>
        </p:blipFill>
        <p:spPr>
          <a:xfrm>
            <a:off x="7607904" y="338910"/>
            <a:ext cx="1146075" cy="438775"/>
          </a:xfrm>
          <a:prstGeom prst="rect">
            <a:avLst/>
          </a:prstGeom>
          <a:noFill/>
          <a:ln>
            <a:noFill/>
          </a:ln>
        </p:spPr>
      </p:pic>
      <p:sp>
        <p:nvSpPr>
          <p:cNvPr id="53" name="Google Shape;53;p13"/>
          <p:cNvSpPr txBox="1"/>
          <p:nvPr>
            <p:ph type="ctrTitle"/>
          </p:nvPr>
        </p:nvSpPr>
        <p:spPr>
          <a:xfrm>
            <a:off x="617225" y="1155825"/>
            <a:ext cx="7143900" cy="1758600"/>
          </a:xfrm>
          <a:prstGeom prst="rect">
            <a:avLst/>
          </a:prstGeom>
          <a:ln>
            <a:noFill/>
          </a:ln>
        </p:spPr>
        <p:txBody>
          <a:bodyPr anchorCtr="0" anchor="b" bIns="91425" lIns="91425" spcFirstLastPara="1" rIns="91425" wrap="square" tIns="91425">
            <a:normAutofit/>
          </a:bodyPr>
          <a:lstStyle>
            <a:lvl1pPr lvl="0" rtl="0">
              <a:spcBef>
                <a:spcPts val="0"/>
              </a:spcBef>
              <a:spcAft>
                <a:spcPts val="0"/>
              </a:spcAft>
              <a:buClr>
                <a:srgbClr val="F0F2F2"/>
              </a:buClr>
              <a:buSzPts val="5200"/>
              <a:buNone/>
              <a:defRPr sz="5200">
                <a:solidFill>
                  <a:srgbClr val="F0F2F2"/>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4" name="Google Shape;54;p13"/>
          <p:cNvSpPr txBox="1"/>
          <p:nvPr>
            <p:ph idx="1" type="subTitle"/>
          </p:nvPr>
        </p:nvSpPr>
        <p:spPr>
          <a:xfrm>
            <a:off x="617225" y="2914425"/>
            <a:ext cx="5600700" cy="5034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F0F2F2"/>
              </a:buClr>
              <a:buSzPts val="2200"/>
              <a:buNone/>
              <a:defRPr sz="2200">
                <a:solidFill>
                  <a:srgbClr val="F0F2F2"/>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55" name="Google Shape;55;p13"/>
          <p:cNvSpPr/>
          <p:nvPr/>
        </p:nvSpPr>
        <p:spPr>
          <a:xfrm>
            <a:off x="-76200" y="-97575"/>
            <a:ext cx="205800" cy="5327400"/>
          </a:xfrm>
          <a:prstGeom prst="rect">
            <a:avLst/>
          </a:prstGeom>
          <a:solidFill>
            <a:srgbClr val="F0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728425" y="804500"/>
            <a:ext cx="798625" cy="162925"/>
          </a:xfrm>
          <a:prstGeom prst="rect">
            <a:avLst/>
          </a:prstGeom>
          <a:noFill/>
          <a:ln>
            <a:noFill/>
          </a:ln>
        </p:spPr>
      </p:pic>
      <p:sp>
        <p:nvSpPr>
          <p:cNvPr id="57" name="Google Shape;57;p13"/>
          <p:cNvSpPr txBox="1"/>
          <p:nvPr>
            <p:ph idx="2" type="subTitle"/>
          </p:nvPr>
        </p:nvSpPr>
        <p:spPr>
          <a:xfrm>
            <a:off x="617225" y="4246250"/>
            <a:ext cx="5600700" cy="5034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F0F2F2"/>
              </a:buClr>
              <a:buSzPts val="1300"/>
              <a:buNone/>
              <a:defRPr sz="1300">
                <a:solidFill>
                  <a:srgbClr val="F0F2F2"/>
                </a:solidFill>
              </a:defRPr>
            </a:lvl1pPr>
            <a:lvl2pPr lvl="1" rtl="0">
              <a:lnSpc>
                <a:spcPct val="100000"/>
              </a:lnSpc>
              <a:spcBef>
                <a:spcPts val="0"/>
              </a:spcBef>
              <a:spcAft>
                <a:spcPts val="0"/>
              </a:spcAft>
              <a:buClr>
                <a:srgbClr val="F0F2F2"/>
              </a:buClr>
              <a:buSzPts val="1900"/>
              <a:buNone/>
              <a:defRPr sz="1900">
                <a:solidFill>
                  <a:srgbClr val="F0F2F2"/>
                </a:solidFill>
              </a:defRPr>
            </a:lvl2pPr>
            <a:lvl3pPr lvl="2" rtl="0">
              <a:lnSpc>
                <a:spcPct val="100000"/>
              </a:lnSpc>
              <a:spcBef>
                <a:spcPts val="0"/>
              </a:spcBef>
              <a:spcAft>
                <a:spcPts val="0"/>
              </a:spcAft>
              <a:buClr>
                <a:srgbClr val="F0F2F2"/>
              </a:buClr>
              <a:buSzPts val="1900"/>
              <a:buNone/>
              <a:defRPr sz="1900">
                <a:solidFill>
                  <a:srgbClr val="F0F2F2"/>
                </a:solidFill>
              </a:defRPr>
            </a:lvl3pPr>
            <a:lvl4pPr lvl="3" rtl="0">
              <a:lnSpc>
                <a:spcPct val="100000"/>
              </a:lnSpc>
              <a:spcBef>
                <a:spcPts val="0"/>
              </a:spcBef>
              <a:spcAft>
                <a:spcPts val="0"/>
              </a:spcAft>
              <a:buClr>
                <a:srgbClr val="F0F2F2"/>
              </a:buClr>
              <a:buSzPts val="1900"/>
              <a:buNone/>
              <a:defRPr sz="1900">
                <a:solidFill>
                  <a:srgbClr val="F0F2F2"/>
                </a:solidFill>
              </a:defRPr>
            </a:lvl4pPr>
            <a:lvl5pPr lvl="4" rtl="0">
              <a:lnSpc>
                <a:spcPct val="100000"/>
              </a:lnSpc>
              <a:spcBef>
                <a:spcPts val="0"/>
              </a:spcBef>
              <a:spcAft>
                <a:spcPts val="0"/>
              </a:spcAft>
              <a:buClr>
                <a:srgbClr val="F0F2F2"/>
              </a:buClr>
              <a:buSzPts val="1900"/>
              <a:buNone/>
              <a:defRPr sz="1900">
                <a:solidFill>
                  <a:srgbClr val="F0F2F2"/>
                </a:solidFill>
              </a:defRPr>
            </a:lvl5pPr>
            <a:lvl6pPr lvl="5" rtl="0">
              <a:lnSpc>
                <a:spcPct val="100000"/>
              </a:lnSpc>
              <a:spcBef>
                <a:spcPts val="0"/>
              </a:spcBef>
              <a:spcAft>
                <a:spcPts val="0"/>
              </a:spcAft>
              <a:buClr>
                <a:srgbClr val="F0F2F2"/>
              </a:buClr>
              <a:buSzPts val="1900"/>
              <a:buNone/>
              <a:defRPr sz="1900">
                <a:solidFill>
                  <a:srgbClr val="F0F2F2"/>
                </a:solidFill>
              </a:defRPr>
            </a:lvl6pPr>
            <a:lvl7pPr lvl="6" rtl="0">
              <a:lnSpc>
                <a:spcPct val="100000"/>
              </a:lnSpc>
              <a:spcBef>
                <a:spcPts val="0"/>
              </a:spcBef>
              <a:spcAft>
                <a:spcPts val="0"/>
              </a:spcAft>
              <a:buClr>
                <a:srgbClr val="F0F2F2"/>
              </a:buClr>
              <a:buSzPts val="1900"/>
              <a:buNone/>
              <a:defRPr sz="1900">
                <a:solidFill>
                  <a:srgbClr val="F0F2F2"/>
                </a:solidFill>
              </a:defRPr>
            </a:lvl7pPr>
            <a:lvl8pPr lvl="7" rtl="0">
              <a:lnSpc>
                <a:spcPct val="100000"/>
              </a:lnSpc>
              <a:spcBef>
                <a:spcPts val="0"/>
              </a:spcBef>
              <a:spcAft>
                <a:spcPts val="0"/>
              </a:spcAft>
              <a:buClr>
                <a:srgbClr val="F0F2F2"/>
              </a:buClr>
              <a:buSzPts val="1900"/>
              <a:buNone/>
              <a:defRPr sz="1900">
                <a:solidFill>
                  <a:srgbClr val="F0F2F2"/>
                </a:solidFill>
              </a:defRPr>
            </a:lvl8pPr>
            <a:lvl9pPr lvl="8" rtl="0">
              <a:lnSpc>
                <a:spcPct val="100000"/>
              </a:lnSpc>
              <a:spcBef>
                <a:spcPts val="0"/>
              </a:spcBef>
              <a:spcAft>
                <a:spcPts val="0"/>
              </a:spcAft>
              <a:buClr>
                <a:srgbClr val="F0F2F2"/>
              </a:buClr>
              <a:buSzPts val="1900"/>
              <a:buNone/>
              <a:defRPr sz="1900">
                <a:solidFill>
                  <a:srgbClr val="F0F2F2"/>
                </a:solidFill>
              </a:defRPr>
            </a:lvl9pPr>
          </a:lstStyle>
          <a:p/>
        </p:txBody>
      </p:sp>
      <p:pic>
        <p:nvPicPr>
          <p:cNvPr id="58" name="Google Shape;58;p13"/>
          <p:cNvPicPr preferRelativeResize="0"/>
          <p:nvPr/>
        </p:nvPicPr>
        <p:blipFill>
          <a:blip r:embed="rId4">
            <a:alphaModFix/>
          </a:blip>
          <a:stretch>
            <a:fillRect/>
          </a:stretch>
        </p:blipFill>
        <p:spPr>
          <a:xfrm>
            <a:off x="652225" y="3512880"/>
            <a:ext cx="295275" cy="2952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ato Black"/>
              <a:buNone/>
              <a:defRPr b="0">
                <a:latin typeface="Lato Black"/>
                <a:ea typeface="Lato Black"/>
                <a:cs typeface="Lato Black"/>
                <a:sym typeface="Lato Black"/>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14"/>
          <p:cNvSpPr txBox="1"/>
          <p:nvPr>
            <p:ph idx="1" type="body"/>
          </p:nvPr>
        </p:nvSpPr>
        <p:spPr>
          <a:xfrm>
            <a:off x="311700" y="1152475"/>
            <a:ext cx="8520600" cy="23751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2" name="Google Shape;62;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4"/>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4" name="Google Shape;64;p14"/>
          <p:cNvPicPr preferRelativeResize="0"/>
          <p:nvPr/>
        </p:nvPicPr>
        <p:blipFill>
          <a:blip r:embed="rId2">
            <a:alphaModFix/>
          </a:blip>
          <a:stretch>
            <a:fillRect/>
          </a:stretch>
        </p:blipFill>
        <p:spPr>
          <a:xfrm>
            <a:off x="8627750" y="4649000"/>
            <a:ext cx="393192" cy="39319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1">
  <p:cSld name="TITLE_AND_BODY_2_1">
    <p:bg>
      <p:bgPr>
        <a:noFill/>
      </p:bgPr>
    </p:bg>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ato Black"/>
              <a:buNone/>
              <a:defRPr b="0">
                <a:latin typeface="Lato Black"/>
                <a:ea typeface="Lato Black"/>
                <a:cs typeface="Lato Black"/>
                <a:sym typeface="Lato Black"/>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5"/>
          <p:cNvSpPr txBox="1"/>
          <p:nvPr>
            <p:ph idx="1" type="body"/>
          </p:nvPr>
        </p:nvSpPr>
        <p:spPr>
          <a:xfrm>
            <a:off x="499150" y="1152475"/>
            <a:ext cx="4540800" cy="362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8" name="Google Shape;68;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69" name="Google Shape;69;p15"/>
          <p:cNvSpPr txBox="1"/>
          <p:nvPr/>
        </p:nvSpPr>
        <p:spPr>
          <a:xfrm>
            <a:off x="5214350" y="1218175"/>
            <a:ext cx="3083700" cy="34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
        <p:nvSpPr>
          <p:cNvPr id="70" name="Google Shape;70;p15"/>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15"/>
          <p:cNvPicPr preferRelativeResize="0"/>
          <p:nvPr/>
        </p:nvPicPr>
        <p:blipFill>
          <a:blip r:embed="rId2">
            <a:alphaModFix/>
          </a:blip>
          <a:stretch>
            <a:fillRect/>
          </a:stretch>
        </p:blipFill>
        <p:spPr>
          <a:xfrm>
            <a:off x="8627750" y="4649000"/>
            <a:ext cx="393192" cy="39319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spTree>
      <p:nvGrpSpPr>
        <p:cNvPr id="72" name="Shape 72"/>
        <p:cNvGrpSpPr/>
        <p:nvPr/>
      </p:nvGrpSpPr>
      <p:grpSpPr>
        <a:xfrm>
          <a:off x="0" y="0"/>
          <a:ext cx="0" cy="0"/>
          <a:chOff x="0" y="0"/>
          <a:chExt cx="0" cy="0"/>
        </a:xfrm>
      </p:grpSpPr>
      <p:sp>
        <p:nvSpPr>
          <p:cNvPr id="73" name="Google Shape;7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4" name="Google Shape;74;p16"/>
          <p:cNvSpPr txBox="1"/>
          <p:nvPr>
            <p:ph hasCustomPrompt="1" type="title"/>
          </p:nvPr>
        </p:nvSpPr>
        <p:spPr>
          <a:xfrm>
            <a:off x="412875" y="1388350"/>
            <a:ext cx="27723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rgbClr val="407C9B"/>
              </a:buClr>
              <a:buSzPts val="10000"/>
              <a:buNone/>
              <a:defRPr sz="10000">
                <a:solidFill>
                  <a:srgbClr val="407C9B"/>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5" name="Google Shape;75;p16"/>
          <p:cNvSpPr txBox="1"/>
          <p:nvPr>
            <p:ph idx="1" type="body"/>
          </p:nvPr>
        </p:nvSpPr>
        <p:spPr>
          <a:xfrm>
            <a:off x="412878" y="3244738"/>
            <a:ext cx="27723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Clr>
                <a:srgbClr val="407C9B"/>
              </a:buClr>
              <a:buSzPts val="1800"/>
              <a:buChar char="●"/>
              <a:defRPr>
                <a:solidFill>
                  <a:srgbClr val="407C9B"/>
                </a:solidFill>
              </a:defRPr>
            </a:lvl1pPr>
            <a:lvl2pPr indent="-317500" lvl="1" marL="914400" rtl="0" algn="ctr">
              <a:spcBef>
                <a:spcPts val="0"/>
              </a:spcBef>
              <a:spcAft>
                <a:spcPts val="0"/>
              </a:spcAft>
              <a:buClr>
                <a:srgbClr val="407C9B"/>
              </a:buClr>
              <a:buSzPts val="1400"/>
              <a:buChar char="○"/>
              <a:defRPr>
                <a:solidFill>
                  <a:srgbClr val="407C9B"/>
                </a:solidFill>
              </a:defRPr>
            </a:lvl2pPr>
            <a:lvl3pPr indent="-317500" lvl="2" marL="1371600" rtl="0" algn="ctr">
              <a:spcBef>
                <a:spcPts val="0"/>
              </a:spcBef>
              <a:spcAft>
                <a:spcPts val="0"/>
              </a:spcAft>
              <a:buClr>
                <a:srgbClr val="407C9B"/>
              </a:buClr>
              <a:buSzPts val="1400"/>
              <a:buChar char="■"/>
              <a:defRPr>
                <a:solidFill>
                  <a:srgbClr val="407C9B"/>
                </a:solidFill>
              </a:defRPr>
            </a:lvl3pPr>
            <a:lvl4pPr indent="-317500" lvl="3" marL="1828800" rtl="0" algn="ctr">
              <a:spcBef>
                <a:spcPts val="0"/>
              </a:spcBef>
              <a:spcAft>
                <a:spcPts val="0"/>
              </a:spcAft>
              <a:buClr>
                <a:srgbClr val="407C9B"/>
              </a:buClr>
              <a:buSzPts val="1400"/>
              <a:buChar char="●"/>
              <a:defRPr>
                <a:solidFill>
                  <a:srgbClr val="407C9B"/>
                </a:solidFill>
              </a:defRPr>
            </a:lvl4pPr>
            <a:lvl5pPr indent="-317500" lvl="4" marL="2286000" rtl="0" algn="ctr">
              <a:spcBef>
                <a:spcPts val="0"/>
              </a:spcBef>
              <a:spcAft>
                <a:spcPts val="0"/>
              </a:spcAft>
              <a:buClr>
                <a:srgbClr val="407C9B"/>
              </a:buClr>
              <a:buSzPts val="1400"/>
              <a:buChar char="○"/>
              <a:defRPr>
                <a:solidFill>
                  <a:srgbClr val="407C9B"/>
                </a:solidFill>
              </a:defRPr>
            </a:lvl5pPr>
            <a:lvl6pPr indent="-317500" lvl="5" marL="2743200" rtl="0" algn="ctr">
              <a:spcBef>
                <a:spcPts val="0"/>
              </a:spcBef>
              <a:spcAft>
                <a:spcPts val="0"/>
              </a:spcAft>
              <a:buClr>
                <a:srgbClr val="407C9B"/>
              </a:buClr>
              <a:buSzPts val="1400"/>
              <a:buChar char="■"/>
              <a:defRPr>
                <a:solidFill>
                  <a:srgbClr val="407C9B"/>
                </a:solidFill>
              </a:defRPr>
            </a:lvl6pPr>
            <a:lvl7pPr indent="-317500" lvl="6" marL="3200400" rtl="0" algn="ctr">
              <a:spcBef>
                <a:spcPts val="0"/>
              </a:spcBef>
              <a:spcAft>
                <a:spcPts val="0"/>
              </a:spcAft>
              <a:buClr>
                <a:srgbClr val="407C9B"/>
              </a:buClr>
              <a:buSzPts val="1400"/>
              <a:buChar char="●"/>
              <a:defRPr>
                <a:solidFill>
                  <a:srgbClr val="407C9B"/>
                </a:solidFill>
              </a:defRPr>
            </a:lvl7pPr>
            <a:lvl8pPr indent="-317500" lvl="7" marL="3657600" rtl="0" algn="ctr">
              <a:spcBef>
                <a:spcPts val="0"/>
              </a:spcBef>
              <a:spcAft>
                <a:spcPts val="0"/>
              </a:spcAft>
              <a:buClr>
                <a:srgbClr val="407C9B"/>
              </a:buClr>
              <a:buSzPts val="1400"/>
              <a:buChar char="○"/>
              <a:defRPr>
                <a:solidFill>
                  <a:srgbClr val="407C9B"/>
                </a:solidFill>
              </a:defRPr>
            </a:lvl8pPr>
            <a:lvl9pPr indent="-317500" lvl="8" marL="4114800" rtl="0" algn="ctr">
              <a:spcBef>
                <a:spcPts val="0"/>
              </a:spcBef>
              <a:spcAft>
                <a:spcPts val="0"/>
              </a:spcAft>
              <a:buClr>
                <a:srgbClr val="407C9B"/>
              </a:buClr>
              <a:buSzPts val="1400"/>
              <a:buChar char="■"/>
              <a:defRPr>
                <a:solidFill>
                  <a:srgbClr val="407C9B"/>
                </a:solidFill>
              </a:defRPr>
            </a:lvl9pPr>
          </a:lstStyle>
          <a:p/>
        </p:txBody>
      </p:sp>
      <p:sp>
        <p:nvSpPr>
          <p:cNvPr id="76" name="Google Shape;76;p16"/>
          <p:cNvSpPr txBox="1"/>
          <p:nvPr>
            <p:ph hasCustomPrompt="1" idx="2" type="title"/>
          </p:nvPr>
        </p:nvSpPr>
        <p:spPr>
          <a:xfrm>
            <a:off x="3185050" y="1388350"/>
            <a:ext cx="27723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rgbClr val="FF7816"/>
              </a:buClr>
              <a:buSzPts val="10000"/>
              <a:buNone/>
              <a:defRPr sz="10000">
                <a:solidFill>
                  <a:srgbClr val="FF7816"/>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7" name="Google Shape;77;p16"/>
          <p:cNvSpPr txBox="1"/>
          <p:nvPr>
            <p:ph idx="3" type="body"/>
          </p:nvPr>
        </p:nvSpPr>
        <p:spPr>
          <a:xfrm>
            <a:off x="3185175" y="3244750"/>
            <a:ext cx="27723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Clr>
                <a:srgbClr val="FF7816"/>
              </a:buClr>
              <a:buSzPts val="1800"/>
              <a:buChar char="●"/>
              <a:defRPr>
                <a:solidFill>
                  <a:srgbClr val="FF7816"/>
                </a:solidFill>
              </a:defRPr>
            </a:lvl1pPr>
            <a:lvl2pPr indent="-317500" lvl="1" marL="914400" rtl="0" algn="ctr">
              <a:spcBef>
                <a:spcPts val="0"/>
              </a:spcBef>
              <a:spcAft>
                <a:spcPts val="0"/>
              </a:spcAft>
              <a:buClr>
                <a:srgbClr val="FF7816"/>
              </a:buClr>
              <a:buSzPts val="1400"/>
              <a:buChar char="○"/>
              <a:defRPr>
                <a:solidFill>
                  <a:srgbClr val="FF7816"/>
                </a:solidFill>
              </a:defRPr>
            </a:lvl2pPr>
            <a:lvl3pPr indent="-317500" lvl="2" marL="1371600" rtl="0" algn="ctr">
              <a:spcBef>
                <a:spcPts val="0"/>
              </a:spcBef>
              <a:spcAft>
                <a:spcPts val="0"/>
              </a:spcAft>
              <a:buClr>
                <a:srgbClr val="FF7816"/>
              </a:buClr>
              <a:buSzPts val="1400"/>
              <a:buChar char="■"/>
              <a:defRPr>
                <a:solidFill>
                  <a:srgbClr val="FF7816"/>
                </a:solidFill>
              </a:defRPr>
            </a:lvl3pPr>
            <a:lvl4pPr indent="-317500" lvl="3" marL="1828800" rtl="0" algn="ctr">
              <a:spcBef>
                <a:spcPts val="0"/>
              </a:spcBef>
              <a:spcAft>
                <a:spcPts val="0"/>
              </a:spcAft>
              <a:buClr>
                <a:srgbClr val="FF7816"/>
              </a:buClr>
              <a:buSzPts val="1400"/>
              <a:buChar char="●"/>
              <a:defRPr>
                <a:solidFill>
                  <a:srgbClr val="FF7816"/>
                </a:solidFill>
              </a:defRPr>
            </a:lvl4pPr>
            <a:lvl5pPr indent="-317500" lvl="4" marL="2286000" rtl="0" algn="ctr">
              <a:spcBef>
                <a:spcPts val="0"/>
              </a:spcBef>
              <a:spcAft>
                <a:spcPts val="0"/>
              </a:spcAft>
              <a:buClr>
                <a:srgbClr val="FF7816"/>
              </a:buClr>
              <a:buSzPts val="1400"/>
              <a:buChar char="○"/>
              <a:defRPr>
                <a:solidFill>
                  <a:srgbClr val="FF7816"/>
                </a:solidFill>
              </a:defRPr>
            </a:lvl5pPr>
            <a:lvl6pPr indent="-317500" lvl="5" marL="2743200" rtl="0" algn="ctr">
              <a:spcBef>
                <a:spcPts val="0"/>
              </a:spcBef>
              <a:spcAft>
                <a:spcPts val="0"/>
              </a:spcAft>
              <a:buClr>
                <a:srgbClr val="FF7816"/>
              </a:buClr>
              <a:buSzPts val="1400"/>
              <a:buChar char="■"/>
              <a:defRPr>
                <a:solidFill>
                  <a:srgbClr val="FF7816"/>
                </a:solidFill>
              </a:defRPr>
            </a:lvl6pPr>
            <a:lvl7pPr indent="-317500" lvl="6" marL="3200400" rtl="0" algn="ctr">
              <a:spcBef>
                <a:spcPts val="0"/>
              </a:spcBef>
              <a:spcAft>
                <a:spcPts val="0"/>
              </a:spcAft>
              <a:buClr>
                <a:srgbClr val="FF7816"/>
              </a:buClr>
              <a:buSzPts val="1400"/>
              <a:buChar char="●"/>
              <a:defRPr>
                <a:solidFill>
                  <a:srgbClr val="FF7816"/>
                </a:solidFill>
              </a:defRPr>
            </a:lvl7pPr>
            <a:lvl8pPr indent="-317500" lvl="7" marL="3657600" rtl="0" algn="ctr">
              <a:spcBef>
                <a:spcPts val="0"/>
              </a:spcBef>
              <a:spcAft>
                <a:spcPts val="0"/>
              </a:spcAft>
              <a:buClr>
                <a:srgbClr val="FF7816"/>
              </a:buClr>
              <a:buSzPts val="1400"/>
              <a:buChar char="○"/>
              <a:defRPr>
                <a:solidFill>
                  <a:srgbClr val="FF7816"/>
                </a:solidFill>
              </a:defRPr>
            </a:lvl8pPr>
            <a:lvl9pPr indent="-317500" lvl="8" marL="4114800" rtl="0" algn="ctr">
              <a:spcBef>
                <a:spcPts val="0"/>
              </a:spcBef>
              <a:spcAft>
                <a:spcPts val="0"/>
              </a:spcAft>
              <a:buClr>
                <a:srgbClr val="FF7816"/>
              </a:buClr>
              <a:buSzPts val="1400"/>
              <a:buChar char="■"/>
              <a:defRPr>
                <a:solidFill>
                  <a:srgbClr val="FF7816"/>
                </a:solidFill>
              </a:defRPr>
            </a:lvl9pPr>
          </a:lstStyle>
          <a:p/>
        </p:txBody>
      </p:sp>
      <p:sp>
        <p:nvSpPr>
          <p:cNvPr id="78" name="Google Shape;78;p16"/>
          <p:cNvSpPr txBox="1"/>
          <p:nvPr>
            <p:ph hasCustomPrompt="1" idx="4" type="title"/>
          </p:nvPr>
        </p:nvSpPr>
        <p:spPr>
          <a:xfrm>
            <a:off x="6031750" y="1388350"/>
            <a:ext cx="27723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rgbClr val="2C5368"/>
              </a:buClr>
              <a:buSzPts val="10000"/>
              <a:buNone/>
              <a:defRPr sz="10000">
                <a:solidFill>
                  <a:srgbClr val="2C5368"/>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9" name="Google Shape;79;p16"/>
          <p:cNvSpPr txBox="1"/>
          <p:nvPr>
            <p:ph idx="5" type="body"/>
          </p:nvPr>
        </p:nvSpPr>
        <p:spPr>
          <a:xfrm>
            <a:off x="6031750" y="3244750"/>
            <a:ext cx="27723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Clr>
                <a:srgbClr val="2C5368"/>
              </a:buClr>
              <a:buSzPts val="1800"/>
              <a:buChar char="●"/>
              <a:defRPr>
                <a:solidFill>
                  <a:srgbClr val="2C5368"/>
                </a:solidFill>
              </a:defRPr>
            </a:lvl1pPr>
            <a:lvl2pPr indent="-317500" lvl="1" marL="914400" rtl="0" algn="ctr">
              <a:spcBef>
                <a:spcPts val="0"/>
              </a:spcBef>
              <a:spcAft>
                <a:spcPts val="0"/>
              </a:spcAft>
              <a:buClr>
                <a:srgbClr val="2C5368"/>
              </a:buClr>
              <a:buSzPts val="1400"/>
              <a:buChar char="○"/>
              <a:defRPr>
                <a:solidFill>
                  <a:srgbClr val="2C5368"/>
                </a:solidFill>
              </a:defRPr>
            </a:lvl2pPr>
            <a:lvl3pPr indent="-317500" lvl="2" marL="1371600" rtl="0" algn="ctr">
              <a:spcBef>
                <a:spcPts val="0"/>
              </a:spcBef>
              <a:spcAft>
                <a:spcPts val="0"/>
              </a:spcAft>
              <a:buClr>
                <a:srgbClr val="2C5368"/>
              </a:buClr>
              <a:buSzPts val="1400"/>
              <a:buChar char="■"/>
              <a:defRPr>
                <a:solidFill>
                  <a:srgbClr val="2C5368"/>
                </a:solidFill>
              </a:defRPr>
            </a:lvl3pPr>
            <a:lvl4pPr indent="-317500" lvl="3" marL="1828800" rtl="0" algn="ctr">
              <a:spcBef>
                <a:spcPts val="0"/>
              </a:spcBef>
              <a:spcAft>
                <a:spcPts val="0"/>
              </a:spcAft>
              <a:buClr>
                <a:srgbClr val="2C5368"/>
              </a:buClr>
              <a:buSzPts val="1400"/>
              <a:buChar char="●"/>
              <a:defRPr>
                <a:solidFill>
                  <a:srgbClr val="2C5368"/>
                </a:solidFill>
              </a:defRPr>
            </a:lvl4pPr>
            <a:lvl5pPr indent="-317500" lvl="4" marL="2286000" rtl="0" algn="ctr">
              <a:spcBef>
                <a:spcPts val="0"/>
              </a:spcBef>
              <a:spcAft>
                <a:spcPts val="0"/>
              </a:spcAft>
              <a:buClr>
                <a:srgbClr val="2C5368"/>
              </a:buClr>
              <a:buSzPts val="1400"/>
              <a:buChar char="○"/>
              <a:defRPr>
                <a:solidFill>
                  <a:srgbClr val="2C5368"/>
                </a:solidFill>
              </a:defRPr>
            </a:lvl5pPr>
            <a:lvl6pPr indent="-317500" lvl="5" marL="2743200" rtl="0" algn="ctr">
              <a:spcBef>
                <a:spcPts val="0"/>
              </a:spcBef>
              <a:spcAft>
                <a:spcPts val="0"/>
              </a:spcAft>
              <a:buClr>
                <a:srgbClr val="2C5368"/>
              </a:buClr>
              <a:buSzPts val="1400"/>
              <a:buChar char="■"/>
              <a:defRPr>
                <a:solidFill>
                  <a:srgbClr val="2C5368"/>
                </a:solidFill>
              </a:defRPr>
            </a:lvl6pPr>
            <a:lvl7pPr indent="-317500" lvl="6" marL="3200400" rtl="0" algn="ctr">
              <a:spcBef>
                <a:spcPts val="0"/>
              </a:spcBef>
              <a:spcAft>
                <a:spcPts val="0"/>
              </a:spcAft>
              <a:buClr>
                <a:srgbClr val="2C5368"/>
              </a:buClr>
              <a:buSzPts val="1400"/>
              <a:buChar char="●"/>
              <a:defRPr>
                <a:solidFill>
                  <a:srgbClr val="2C5368"/>
                </a:solidFill>
              </a:defRPr>
            </a:lvl7pPr>
            <a:lvl8pPr indent="-317500" lvl="7" marL="3657600" rtl="0" algn="ctr">
              <a:spcBef>
                <a:spcPts val="0"/>
              </a:spcBef>
              <a:spcAft>
                <a:spcPts val="0"/>
              </a:spcAft>
              <a:buClr>
                <a:srgbClr val="2C5368"/>
              </a:buClr>
              <a:buSzPts val="1400"/>
              <a:buChar char="○"/>
              <a:defRPr>
                <a:solidFill>
                  <a:srgbClr val="2C5368"/>
                </a:solidFill>
              </a:defRPr>
            </a:lvl8pPr>
            <a:lvl9pPr indent="-317500" lvl="8" marL="4114800" rtl="0" algn="ctr">
              <a:spcBef>
                <a:spcPts val="0"/>
              </a:spcBef>
              <a:spcAft>
                <a:spcPts val="0"/>
              </a:spcAft>
              <a:buClr>
                <a:srgbClr val="2C5368"/>
              </a:buClr>
              <a:buSzPts val="1400"/>
              <a:buChar char="■"/>
              <a:defRPr>
                <a:solidFill>
                  <a:srgbClr val="2C5368"/>
                </a:solidFill>
              </a:defRPr>
            </a:lvl9pPr>
          </a:lstStyle>
          <a:p/>
        </p:txBody>
      </p:sp>
      <p:sp>
        <p:nvSpPr>
          <p:cNvPr id="80" name="Google Shape;80;p16"/>
          <p:cNvSpPr txBox="1"/>
          <p:nvPr>
            <p:ph idx="6" type="title"/>
          </p:nvPr>
        </p:nvSpPr>
        <p:spPr>
          <a:xfrm>
            <a:off x="576125" y="69797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 name="Google Shape;81;p16"/>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 name="Google Shape;82;p16"/>
          <p:cNvPicPr preferRelativeResize="0"/>
          <p:nvPr/>
        </p:nvPicPr>
        <p:blipFill>
          <a:blip r:embed="rId2">
            <a:alphaModFix/>
          </a:blip>
          <a:stretch>
            <a:fillRect/>
          </a:stretch>
        </p:blipFill>
        <p:spPr>
          <a:xfrm>
            <a:off x="8627750" y="4649000"/>
            <a:ext cx="393192" cy="39319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p:cSld name="TITLE_AND_BODY_1_2">
    <p:spTree>
      <p:nvGrpSpPr>
        <p:cNvPr id="83" name="Shape 83"/>
        <p:cNvGrpSpPr/>
        <p:nvPr/>
      </p:nvGrpSpPr>
      <p:grpSpPr>
        <a:xfrm>
          <a:off x="0" y="0"/>
          <a:ext cx="0" cy="0"/>
          <a:chOff x="0" y="0"/>
          <a:chExt cx="0" cy="0"/>
        </a:xfrm>
      </p:grpSpPr>
      <p:sp>
        <p:nvSpPr>
          <p:cNvPr id="84" name="Google Shape;84;p17"/>
          <p:cNvSpPr txBox="1"/>
          <p:nvPr>
            <p:ph idx="1" type="body"/>
          </p:nvPr>
        </p:nvSpPr>
        <p:spPr>
          <a:xfrm>
            <a:off x="1867432" y="1250804"/>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ato Black"/>
              <a:buNone/>
              <a:defRPr b="0">
                <a:latin typeface="Lato Black"/>
                <a:ea typeface="Lato Black"/>
                <a:cs typeface="Lato Black"/>
                <a:sym typeface="Lato Black"/>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7" name="Google Shape;87;p17"/>
          <p:cNvSpPr txBox="1"/>
          <p:nvPr>
            <p:ph idx="2" type="body"/>
          </p:nvPr>
        </p:nvSpPr>
        <p:spPr>
          <a:xfrm>
            <a:off x="5020107" y="1250804"/>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88" name="Google Shape;88;p17"/>
          <p:cNvSpPr/>
          <p:nvPr/>
        </p:nvSpPr>
        <p:spPr>
          <a:xfrm>
            <a:off x="1428650" y="1391354"/>
            <a:ext cx="348600" cy="348600"/>
          </a:xfrm>
          <a:prstGeom prst="ellipse">
            <a:avLst/>
          </a:prstGeom>
          <a:solidFill>
            <a:srgbClr val="407C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7"/>
          <p:cNvSpPr/>
          <p:nvPr/>
        </p:nvSpPr>
        <p:spPr>
          <a:xfrm>
            <a:off x="1428650" y="2985535"/>
            <a:ext cx="348600" cy="348600"/>
          </a:xfrm>
          <a:prstGeom prst="ellipse">
            <a:avLst/>
          </a:prstGeom>
          <a:solidFill>
            <a:srgbClr val="407C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7"/>
          <p:cNvSpPr/>
          <p:nvPr/>
        </p:nvSpPr>
        <p:spPr>
          <a:xfrm>
            <a:off x="4671500" y="1391354"/>
            <a:ext cx="348600" cy="348600"/>
          </a:xfrm>
          <a:prstGeom prst="ellipse">
            <a:avLst/>
          </a:prstGeom>
          <a:solidFill>
            <a:srgbClr val="407C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7"/>
          <p:cNvSpPr/>
          <p:nvPr/>
        </p:nvSpPr>
        <p:spPr>
          <a:xfrm>
            <a:off x="4671500" y="2985535"/>
            <a:ext cx="348600" cy="348600"/>
          </a:xfrm>
          <a:prstGeom prst="ellipse">
            <a:avLst/>
          </a:prstGeom>
          <a:solidFill>
            <a:srgbClr val="407C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7"/>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7"/>
          <p:cNvPicPr preferRelativeResize="0"/>
          <p:nvPr/>
        </p:nvPicPr>
        <p:blipFill>
          <a:blip r:embed="rId2">
            <a:alphaModFix/>
          </a:blip>
          <a:stretch>
            <a:fillRect/>
          </a:stretch>
        </p:blipFill>
        <p:spPr>
          <a:xfrm>
            <a:off x="8627750" y="4649000"/>
            <a:ext cx="393192" cy="393192"/>
          </a:xfrm>
          <a:prstGeom prst="rect">
            <a:avLst/>
          </a:prstGeom>
          <a:noFill/>
          <a:ln>
            <a:noFill/>
          </a:ln>
        </p:spPr>
      </p:pic>
      <p:sp>
        <p:nvSpPr>
          <p:cNvPr id="94" name="Google Shape;94;p17"/>
          <p:cNvSpPr txBox="1"/>
          <p:nvPr>
            <p:ph idx="3" type="body"/>
          </p:nvPr>
        </p:nvSpPr>
        <p:spPr>
          <a:xfrm>
            <a:off x="1867432" y="2875279"/>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95" name="Google Shape;95;p17"/>
          <p:cNvSpPr txBox="1"/>
          <p:nvPr>
            <p:ph idx="4" type="body"/>
          </p:nvPr>
        </p:nvSpPr>
        <p:spPr>
          <a:xfrm>
            <a:off x="5020107" y="2875279"/>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407C9B"/>
        </a:solidFill>
      </p:bgPr>
    </p:bg>
    <p:spTree>
      <p:nvGrpSpPr>
        <p:cNvPr id="96" name="Shape 96"/>
        <p:cNvGrpSpPr/>
        <p:nvPr/>
      </p:nvGrpSpPr>
      <p:grpSpPr>
        <a:xfrm>
          <a:off x="0" y="0"/>
          <a:ext cx="0" cy="0"/>
          <a:chOff x="0" y="0"/>
          <a:chExt cx="0" cy="0"/>
        </a:xfrm>
      </p:grpSpPr>
      <p:sp>
        <p:nvSpPr>
          <p:cNvPr id="97" name="Google Shape;97;p18"/>
          <p:cNvSpPr txBox="1"/>
          <p:nvPr>
            <p:ph type="title"/>
          </p:nvPr>
        </p:nvSpPr>
        <p:spPr>
          <a:xfrm>
            <a:off x="311700" y="2087625"/>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rgbClr val="F0F2F2"/>
              </a:buClr>
              <a:buSzPts val="3600"/>
              <a:buFont typeface="Lato Black"/>
              <a:buNone/>
              <a:defRPr b="0" sz="3600">
                <a:solidFill>
                  <a:srgbClr val="F0F2F2"/>
                </a:solidFill>
                <a:latin typeface="Lato Black"/>
                <a:ea typeface="Lato Black"/>
                <a:cs typeface="Lato Black"/>
                <a:sym typeface="Lato Black"/>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8" name="Google Shape;9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99" name="Google Shape;99;p18"/>
          <p:cNvPicPr preferRelativeResize="0"/>
          <p:nvPr/>
        </p:nvPicPr>
        <p:blipFill>
          <a:blip r:embed="rId2">
            <a:alphaModFix/>
          </a:blip>
          <a:stretch>
            <a:fillRect/>
          </a:stretch>
        </p:blipFill>
        <p:spPr>
          <a:xfrm>
            <a:off x="4049125" y="4663225"/>
            <a:ext cx="1045750" cy="213325"/>
          </a:xfrm>
          <a:prstGeom prst="rect">
            <a:avLst/>
          </a:prstGeom>
          <a:noFill/>
          <a:ln>
            <a:noFill/>
          </a:ln>
        </p:spPr>
      </p:pic>
      <p:pic>
        <p:nvPicPr>
          <p:cNvPr id="100" name="Google Shape;100;p18"/>
          <p:cNvPicPr preferRelativeResize="0"/>
          <p:nvPr/>
        </p:nvPicPr>
        <p:blipFill>
          <a:blip r:embed="rId3">
            <a:alphaModFix/>
          </a:blip>
          <a:stretch>
            <a:fillRect/>
          </a:stretch>
        </p:blipFill>
        <p:spPr>
          <a:xfrm>
            <a:off x="4375205" y="184312"/>
            <a:ext cx="393591" cy="3936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1">
  <p:cSld name="TITLE_AND_BODY_1_2_1">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Lato Black"/>
              <a:buNone/>
              <a:defRPr b="0">
                <a:latin typeface="Lato Black"/>
                <a:ea typeface="Lato Black"/>
                <a:cs typeface="Lato Black"/>
                <a:sym typeface="Lato Black"/>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9"/>
          <p:cNvSpPr txBox="1"/>
          <p:nvPr>
            <p:ph idx="1" type="body"/>
          </p:nvPr>
        </p:nvSpPr>
        <p:spPr>
          <a:xfrm>
            <a:off x="1867430" y="1250804"/>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104" name="Google Shape;104;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19"/>
          <p:cNvSpPr txBox="1"/>
          <p:nvPr>
            <p:ph idx="2" type="body"/>
          </p:nvPr>
        </p:nvSpPr>
        <p:spPr>
          <a:xfrm>
            <a:off x="1867430" y="2940160"/>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106" name="Google Shape;106;p19"/>
          <p:cNvSpPr txBox="1"/>
          <p:nvPr>
            <p:ph idx="3" type="body"/>
          </p:nvPr>
        </p:nvSpPr>
        <p:spPr>
          <a:xfrm>
            <a:off x="5020107" y="1250804"/>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107" name="Google Shape;107;p19"/>
          <p:cNvSpPr txBox="1"/>
          <p:nvPr>
            <p:ph idx="4" type="body"/>
          </p:nvPr>
        </p:nvSpPr>
        <p:spPr>
          <a:xfrm>
            <a:off x="5020107" y="2940160"/>
            <a:ext cx="2198400" cy="154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rgbClr val="407C9B"/>
              </a:buClr>
              <a:buSzPts val="1800"/>
              <a:buChar char="●"/>
              <a:defRPr>
                <a:solidFill>
                  <a:srgbClr val="407C9B"/>
                </a:solidFill>
              </a:defRPr>
            </a:lvl1pPr>
            <a:lvl2pPr indent="-317500" lvl="1" marL="914400" rtl="0">
              <a:spcBef>
                <a:spcPts val="0"/>
              </a:spcBef>
              <a:spcAft>
                <a:spcPts val="0"/>
              </a:spcAft>
              <a:buClr>
                <a:srgbClr val="407C9B"/>
              </a:buClr>
              <a:buSzPts val="1400"/>
              <a:buChar char="○"/>
              <a:defRPr>
                <a:solidFill>
                  <a:srgbClr val="407C9B"/>
                </a:solidFill>
              </a:defRPr>
            </a:lvl2pPr>
            <a:lvl3pPr indent="-317500" lvl="2" marL="1371600" rtl="0">
              <a:spcBef>
                <a:spcPts val="0"/>
              </a:spcBef>
              <a:spcAft>
                <a:spcPts val="0"/>
              </a:spcAft>
              <a:buClr>
                <a:srgbClr val="407C9B"/>
              </a:buClr>
              <a:buSzPts val="1400"/>
              <a:buChar char="■"/>
              <a:defRPr>
                <a:solidFill>
                  <a:srgbClr val="407C9B"/>
                </a:solidFill>
              </a:defRPr>
            </a:lvl3pPr>
            <a:lvl4pPr indent="-317500" lvl="3" marL="1828800" rtl="0">
              <a:spcBef>
                <a:spcPts val="0"/>
              </a:spcBef>
              <a:spcAft>
                <a:spcPts val="0"/>
              </a:spcAft>
              <a:buClr>
                <a:srgbClr val="407C9B"/>
              </a:buClr>
              <a:buSzPts val="1400"/>
              <a:buChar char="●"/>
              <a:defRPr>
                <a:solidFill>
                  <a:srgbClr val="407C9B"/>
                </a:solidFill>
              </a:defRPr>
            </a:lvl4pPr>
            <a:lvl5pPr indent="-317500" lvl="4" marL="2286000" rtl="0">
              <a:spcBef>
                <a:spcPts val="0"/>
              </a:spcBef>
              <a:spcAft>
                <a:spcPts val="0"/>
              </a:spcAft>
              <a:buClr>
                <a:srgbClr val="407C9B"/>
              </a:buClr>
              <a:buSzPts val="1400"/>
              <a:buChar char="○"/>
              <a:defRPr>
                <a:solidFill>
                  <a:srgbClr val="407C9B"/>
                </a:solidFill>
              </a:defRPr>
            </a:lvl5pPr>
            <a:lvl6pPr indent="-317500" lvl="5" marL="2743200" rtl="0">
              <a:spcBef>
                <a:spcPts val="0"/>
              </a:spcBef>
              <a:spcAft>
                <a:spcPts val="0"/>
              </a:spcAft>
              <a:buClr>
                <a:srgbClr val="407C9B"/>
              </a:buClr>
              <a:buSzPts val="1400"/>
              <a:buChar char="■"/>
              <a:defRPr>
                <a:solidFill>
                  <a:srgbClr val="407C9B"/>
                </a:solidFill>
              </a:defRPr>
            </a:lvl6pPr>
            <a:lvl7pPr indent="-317500" lvl="6" marL="3200400" rtl="0">
              <a:spcBef>
                <a:spcPts val="0"/>
              </a:spcBef>
              <a:spcAft>
                <a:spcPts val="0"/>
              </a:spcAft>
              <a:buClr>
                <a:srgbClr val="407C9B"/>
              </a:buClr>
              <a:buSzPts val="1400"/>
              <a:buChar char="●"/>
              <a:defRPr>
                <a:solidFill>
                  <a:srgbClr val="407C9B"/>
                </a:solidFill>
              </a:defRPr>
            </a:lvl7pPr>
            <a:lvl8pPr indent="-317500" lvl="7" marL="3657600" rtl="0">
              <a:spcBef>
                <a:spcPts val="0"/>
              </a:spcBef>
              <a:spcAft>
                <a:spcPts val="0"/>
              </a:spcAft>
              <a:buClr>
                <a:srgbClr val="407C9B"/>
              </a:buClr>
              <a:buSzPts val="1400"/>
              <a:buChar char="○"/>
              <a:defRPr>
                <a:solidFill>
                  <a:srgbClr val="407C9B"/>
                </a:solidFill>
              </a:defRPr>
            </a:lvl8pPr>
            <a:lvl9pPr indent="-317500" lvl="8" marL="4114800" rtl="0">
              <a:spcBef>
                <a:spcPts val="0"/>
              </a:spcBef>
              <a:spcAft>
                <a:spcPts val="0"/>
              </a:spcAft>
              <a:buClr>
                <a:srgbClr val="407C9B"/>
              </a:buClr>
              <a:buSzPts val="1400"/>
              <a:buChar char="■"/>
              <a:defRPr>
                <a:solidFill>
                  <a:srgbClr val="407C9B"/>
                </a:solidFill>
              </a:defRPr>
            </a:lvl9pPr>
          </a:lstStyle>
          <a:p/>
        </p:txBody>
      </p:sp>
      <p:sp>
        <p:nvSpPr>
          <p:cNvPr id="108" name="Google Shape;108;p19"/>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9"/>
          <p:cNvPicPr preferRelativeResize="0"/>
          <p:nvPr/>
        </p:nvPicPr>
        <p:blipFill>
          <a:blip r:embed="rId2">
            <a:alphaModFix/>
          </a:blip>
          <a:stretch>
            <a:fillRect/>
          </a:stretch>
        </p:blipFill>
        <p:spPr>
          <a:xfrm>
            <a:off x="8627750" y="4649000"/>
            <a:ext cx="393192" cy="3931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TITLE_AND_BODY_1_1">
    <p:spTree>
      <p:nvGrpSpPr>
        <p:cNvPr id="110" name="Shape 110"/>
        <p:cNvGrpSpPr/>
        <p:nvPr/>
      </p:nvGrpSpPr>
      <p:grpSpPr>
        <a:xfrm>
          <a:off x="0" y="0"/>
          <a:ext cx="0" cy="0"/>
          <a:chOff x="0" y="0"/>
          <a:chExt cx="0" cy="0"/>
        </a:xfrm>
      </p:grpSpPr>
      <p:sp>
        <p:nvSpPr>
          <p:cNvPr id="111" name="Google Shape;111;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 name="Google Shape;112;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3" name="Google Shape;113;p20"/>
          <p:cNvSpPr/>
          <p:nvPr/>
        </p:nvSpPr>
        <p:spPr>
          <a:xfrm>
            <a:off x="747075" y="1421975"/>
            <a:ext cx="2308200" cy="20928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0"/>
          <p:cNvSpPr/>
          <p:nvPr/>
        </p:nvSpPr>
        <p:spPr>
          <a:xfrm>
            <a:off x="3341696" y="1421975"/>
            <a:ext cx="2308200" cy="2092800"/>
          </a:xfrm>
          <a:prstGeom prst="rect">
            <a:avLst/>
          </a:prstGeom>
          <a:solidFill>
            <a:srgbClr val="FF78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0"/>
          <p:cNvSpPr/>
          <p:nvPr/>
        </p:nvSpPr>
        <p:spPr>
          <a:xfrm>
            <a:off x="5927379" y="1421975"/>
            <a:ext cx="2308200" cy="2092800"/>
          </a:xfrm>
          <a:prstGeom prst="rect">
            <a:avLst/>
          </a:prstGeom>
          <a:solidFill>
            <a:srgbClr val="2C5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txBox="1"/>
          <p:nvPr>
            <p:ph idx="1" type="subTitle"/>
          </p:nvPr>
        </p:nvSpPr>
        <p:spPr>
          <a:xfrm>
            <a:off x="747075" y="3649500"/>
            <a:ext cx="23082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7" name="Google Shape;117;p20"/>
          <p:cNvSpPr txBox="1"/>
          <p:nvPr>
            <p:ph idx="2" type="subTitle"/>
          </p:nvPr>
        </p:nvSpPr>
        <p:spPr>
          <a:xfrm>
            <a:off x="847725" y="1905150"/>
            <a:ext cx="20916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None/>
              <a:defRPr sz="2100">
                <a:solidFill>
                  <a:schemeClr val="lt1"/>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8" name="Google Shape;118;p20"/>
          <p:cNvSpPr txBox="1"/>
          <p:nvPr>
            <p:ph idx="3" type="subTitle"/>
          </p:nvPr>
        </p:nvSpPr>
        <p:spPr>
          <a:xfrm>
            <a:off x="3341700" y="3649500"/>
            <a:ext cx="23082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9" name="Google Shape;119;p20"/>
          <p:cNvSpPr txBox="1"/>
          <p:nvPr>
            <p:ph idx="4" type="subTitle"/>
          </p:nvPr>
        </p:nvSpPr>
        <p:spPr>
          <a:xfrm>
            <a:off x="5927387" y="3649500"/>
            <a:ext cx="23082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0" name="Google Shape;120;p20"/>
          <p:cNvSpPr/>
          <p:nvPr/>
        </p:nvSpPr>
        <p:spPr>
          <a:xfrm rot="5400000">
            <a:off x="3024473" y="2321775"/>
            <a:ext cx="318775" cy="292950"/>
          </a:xfrm>
          <a:prstGeom prst="flowChartExtra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0"/>
          <p:cNvSpPr/>
          <p:nvPr/>
        </p:nvSpPr>
        <p:spPr>
          <a:xfrm rot="5400000">
            <a:off x="5611027" y="2321775"/>
            <a:ext cx="318775" cy="292950"/>
          </a:xfrm>
          <a:prstGeom prst="flowChartExtract">
            <a:avLst/>
          </a:prstGeom>
          <a:solidFill>
            <a:srgbClr val="FF78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txBox="1"/>
          <p:nvPr>
            <p:ph idx="5" type="subTitle"/>
          </p:nvPr>
        </p:nvSpPr>
        <p:spPr>
          <a:xfrm>
            <a:off x="3445513" y="1905150"/>
            <a:ext cx="20916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None/>
              <a:defRPr sz="2100">
                <a:solidFill>
                  <a:schemeClr val="lt1"/>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3" name="Google Shape;123;p20"/>
          <p:cNvSpPr txBox="1"/>
          <p:nvPr>
            <p:ph idx="6" type="subTitle"/>
          </p:nvPr>
        </p:nvSpPr>
        <p:spPr>
          <a:xfrm>
            <a:off x="6052263" y="1905150"/>
            <a:ext cx="2091600" cy="11262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2100"/>
              <a:buNone/>
              <a:defRPr sz="2100">
                <a:solidFill>
                  <a:schemeClr val="lt1"/>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4" name="Google Shape;124;p20"/>
          <p:cNvSpPr/>
          <p:nvPr/>
        </p:nvSpPr>
        <p:spPr>
          <a:xfrm>
            <a:off x="-76200" y="-70750"/>
            <a:ext cx="205800" cy="5345100"/>
          </a:xfrm>
          <a:prstGeom prst="rect">
            <a:avLst/>
          </a:prstGeom>
          <a:solidFill>
            <a:srgbClr val="407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 name="Google Shape;125;p20"/>
          <p:cNvPicPr preferRelativeResize="0"/>
          <p:nvPr/>
        </p:nvPicPr>
        <p:blipFill>
          <a:blip r:embed="rId2">
            <a:alphaModFix/>
          </a:blip>
          <a:stretch>
            <a:fillRect/>
          </a:stretch>
        </p:blipFill>
        <p:spPr>
          <a:xfrm>
            <a:off x="8627750" y="4649000"/>
            <a:ext cx="393192" cy="39319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407C9B"/>
        </a:solidFill>
      </p:bgPr>
    </p:bg>
    <p:spTree>
      <p:nvGrpSpPr>
        <p:cNvPr id="126" name="Shape 126"/>
        <p:cNvGrpSpPr/>
        <p:nvPr/>
      </p:nvGrpSpPr>
      <p:grpSpPr>
        <a:xfrm>
          <a:off x="0" y="0"/>
          <a:ext cx="0" cy="0"/>
          <a:chOff x="0" y="0"/>
          <a:chExt cx="0" cy="0"/>
        </a:xfrm>
      </p:grpSpPr>
      <p:sp>
        <p:nvSpPr>
          <p:cNvPr id="127" name="Google Shape;12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128" name="Google Shape;128;p21"/>
          <p:cNvPicPr preferRelativeResize="0"/>
          <p:nvPr/>
        </p:nvPicPr>
        <p:blipFill>
          <a:blip r:embed="rId2">
            <a:alphaModFix/>
          </a:blip>
          <a:stretch>
            <a:fillRect/>
          </a:stretch>
        </p:blipFill>
        <p:spPr>
          <a:xfrm>
            <a:off x="7267923" y="287127"/>
            <a:ext cx="1680814" cy="643500"/>
          </a:xfrm>
          <a:prstGeom prst="rect">
            <a:avLst/>
          </a:prstGeom>
          <a:noFill/>
          <a:ln>
            <a:noFill/>
          </a:ln>
        </p:spPr>
      </p:pic>
      <p:sp>
        <p:nvSpPr>
          <p:cNvPr id="129" name="Google Shape;129;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rgbClr val="F0F2F2"/>
              </a:buClr>
              <a:buSzPts val="3800"/>
              <a:buNone/>
              <a:defRPr sz="3800">
                <a:solidFill>
                  <a:srgbClr val="F0F2F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30" name="Google Shape;130;p21"/>
          <p:cNvSpPr/>
          <p:nvPr/>
        </p:nvSpPr>
        <p:spPr>
          <a:xfrm>
            <a:off x="-76200" y="-97575"/>
            <a:ext cx="205800" cy="5327400"/>
          </a:xfrm>
          <a:prstGeom prst="rect">
            <a:avLst/>
          </a:prstGeom>
          <a:solidFill>
            <a:srgbClr val="F0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21"/>
          <p:cNvPicPr preferRelativeResize="0"/>
          <p:nvPr/>
        </p:nvPicPr>
        <p:blipFill>
          <a:blip r:embed="rId3">
            <a:alphaModFix/>
          </a:blip>
          <a:stretch>
            <a:fillRect/>
          </a:stretch>
        </p:blipFill>
        <p:spPr>
          <a:xfrm>
            <a:off x="8627750" y="4649000"/>
            <a:ext cx="393192" cy="393192"/>
          </a:xfrm>
          <a:prstGeom prst="rect">
            <a:avLst/>
          </a:prstGeom>
          <a:noFill/>
          <a:ln>
            <a:noFill/>
          </a:ln>
        </p:spPr>
      </p:pic>
      <p:pic>
        <p:nvPicPr>
          <p:cNvPr id="132" name="Google Shape;132;p21"/>
          <p:cNvPicPr preferRelativeResize="0"/>
          <p:nvPr/>
        </p:nvPicPr>
        <p:blipFill>
          <a:blip r:embed="rId4">
            <a:alphaModFix/>
          </a:blip>
          <a:stretch>
            <a:fillRect/>
          </a:stretch>
        </p:blipFill>
        <p:spPr>
          <a:xfrm>
            <a:off x="585850" y="4663225"/>
            <a:ext cx="1045750" cy="2133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bg>
      <p:bgPr>
        <a:solidFill>
          <a:srgbClr val="3ABBED"/>
        </a:solidFill>
      </p:bgPr>
    </p:bg>
    <p:spTree>
      <p:nvGrpSpPr>
        <p:cNvPr id="133" name="Shape 133"/>
        <p:cNvGrpSpPr/>
        <p:nvPr/>
      </p:nvGrpSpPr>
      <p:grpSpPr>
        <a:xfrm>
          <a:off x="0" y="0"/>
          <a:ext cx="0" cy="0"/>
          <a:chOff x="0" y="0"/>
          <a:chExt cx="0" cy="0"/>
        </a:xfrm>
      </p:grpSpPr>
      <p:sp>
        <p:nvSpPr>
          <p:cNvPr id="134" name="Google Shape;134;p22"/>
          <p:cNvSpPr txBox="1"/>
          <p:nvPr>
            <p:ph type="ctrTitle"/>
          </p:nvPr>
        </p:nvSpPr>
        <p:spPr>
          <a:xfrm>
            <a:off x="1210724" y="1775118"/>
            <a:ext cx="6919200" cy="12042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lt1"/>
              </a:buClr>
              <a:buSzPts val="5200"/>
              <a:buFont typeface="Montserrat"/>
              <a:buNone/>
              <a:defRPr b="1" sz="4400">
                <a:solidFill>
                  <a:schemeClr val="lt1"/>
                </a:solidFill>
                <a:latin typeface="Montserrat"/>
                <a:ea typeface="Montserrat"/>
                <a:cs typeface="Montserrat"/>
                <a:sym typeface="Montserrat"/>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35" name="Google Shape;13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1_Title and body">
    <p:spTree>
      <p:nvGrpSpPr>
        <p:cNvPr id="136" name="Shape 136"/>
        <p:cNvGrpSpPr/>
        <p:nvPr/>
      </p:nvGrpSpPr>
      <p:grpSpPr>
        <a:xfrm>
          <a:off x="0" y="0"/>
          <a:ext cx="0" cy="0"/>
          <a:chOff x="0" y="0"/>
          <a:chExt cx="0" cy="0"/>
        </a:xfrm>
      </p:grpSpPr>
      <p:sp>
        <p:nvSpPr>
          <p:cNvPr id="137" name="Google Shape;137;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Clr>
                <a:srgbClr val="525455"/>
              </a:buClr>
              <a:buSzPts val="2800"/>
              <a:buFont typeface="Montserrat"/>
              <a:buNone/>
              <a:defRPr sz="3600">
                <a:solidFill>
                  <a:srgbClr val="525455"/>
                </a:solidFill>
                <a:latin typeface="Montserrat"/>
                <a:ea typeface="Montserrat"/>
                <a:cs typeface="Montserrat"/>
                <a:sym typeface="Montserrat"/>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38" name="Google Shape;138;p2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Clr>
                <a:schemeClr val="dk1"/>
              </a:buClr>
              <a:buSzPts val="1800"/>
              <a:buChar char="●"/>
              <a:defRPr>
                <a:solidFill>
                  <a:schemeClr val="dk1"/>
                </a:solidFill>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39" name="Google Shape;13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0" name="Google Shape;140;p23"/>
          <p:cNvSpPr/>
          <p:nvPr/>
        </p:nvSpPr>
        <p:spPr>
          <a:xfrm>
            <a:off x="-100941" y="-118754"/>
            <a:ext cx="201900" cy="53796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2">
  <p:cSld name="TITLE_1_2">
    <p:bg>
      <p:bgPr>
        <a:solidFill>
          <a:srgbClr val="3ABBED"/>
        </a:solidFill>
      </p:bgPr>
    </p:bg>
    <p:spTree>
      <p:nvGrpSpPr>
        <p:cNvPr id="141" name="Shape 141"/>
        <p:cNvGrpSpPr/>
        <p:nvPr/>
      </p:nvGrpSpPr>
      <p:grpSpPr>
        <a:xfrm>
          <a:off x="0" y="0"/>
          <a:ext cx="0" cy="0"/>
          <a:chOff x="0" y="0"/>
          <a:chExt cx="0" cy="0"/>
        </a:xfrm>
      </p:grpSpPr>
      <p:sp>
        <p:nvSpPr>
          <p:cNvPr id="142" name="Google Shape;142;p24"/>
          <p:cNvSpPr txBox="1"/>
          <p:nvPr>
            <p:ph type="ctrTitle"/>
          </p:nvPr>
        </p:nvSpPr>
        <p:spPr>
          <a:xfrm>
            <a:off x="1210724" y="1775118"/>
            <a:ext cx="6919200" cy="12042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lt1"/>
              </a:buClr>
              <a:buSzPts val="5200"/>
              <a:buFont typeface="Montserrat"/>
              <a:buNone/>
              <a:defRPr b="1" sz="4400">
                <a:solidFill>
                  <a:schemeClr val="lt1"/>
                </a:solidFill>
                <a:latin typeface="Montserrat"/>
                <a:ea typeface="Montserrat"/>
                <a:cs typeface="Montserrat"/>
                <a:sym typeface="Montserrat"/>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43" name="Google Shape;14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 2">
    <p:spTree>
      <p:nvGrpSpPr>
        <p:cNvPr id="144" name="Shape 144"/>
        <p:cNvGrpSpPr/>
        <p:nvPr/>
      </p:nvGrpSpPr>
      <p:grpSpPr>
        <a:xfrm>
          <a:off x="0" y="0"/>
          <a:ext cx="0" cy="0"/>
          <a:chOff x="0" y="0"/>
          <a:chExt cx="0" cy="0"/>
        </a:xfrm>
      </p:grpSpPr>
      <p:sp>
        <p:nvSpPr>
          <p:cNvPr id="145" name="Google Shape;145;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Clr>
                <a:srgbClr val="525455"/>
              </a:buClr>
              <a:buSzPts val="2800"/>
              <a:buFont typeface="Montserrat"/>
              <a:buNone/>
              <a:defRPr sz="3600">
                <a:solidFill>
                  <a:srgbClr val="525455"/>
                </a:solidFill>
                <a:latin typeface="Montserrat"/>
                <a:ea typeface="Montserrat"/>
                <a:cs typeface="Montserrat"/>
                <a:sym typeface="Montserrat"/>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146" name="Google Shape;146;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Clr>
                <a:schemeClr val="dk1"/>
              </a:buClr>
              <a:buSzPts val="1800"/>
              <a:buChar char="●"/>
              <a:defRPr>
                <a:solidFill>
                  <a:schemeClr val="dk1"/>
                </a:solidFill>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147" name="Google Shape;147;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8" name="Google Shape;148;p25"/>
          <p:cNvSpPr/>
          <p:nvPr/>
        </p:nvSpPr>
        <p:spPr>
          <a:xfrm>
            <a:off x="-106878" y="-130629"/>
            <a:ext cx="201900" cy="5379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3">
  <p:cSld name="TITLE_1_3">
    <p:bg>
      <p:bgPr>
        <a:solidFill>
          <a:srgbClr val="3ABBED"/>
        </a:solidFill>
      </p:bgPr>
    </p:bg>
    <p:spTree>
      <p:nvGrpSpPr>
        <p:cNvPr id="149" name="Shape 149"/>
        <p:cNvGrpSpPr/>
        <p:nvPr/>
      </p:nvGrpSpPr>
      <p:grpSpPr>
        <a:xfrm>
          <a:off x="0" y="0"/>
          <a:ext cx="0" cy="0"/>
          <a:chOff x="0" y="0"/>
          <a:chExt cx="0" cy="0"/>
        </a:xfrm>
      </p:grpSpPr>
      <p:sp>
        <p:nvSpPr>
          <p:cNvPr id="150" name="Google Shape;150;p26"/>
          <p:cNvSpPr txBox="1"/>
          <p:nvPr>
            <p:ph type="ctrTitle"/>
          </p:nvPr>
        </p:nvSpPr>
        <p:spPr>
          <a:xfrm>
            <a:off x="1210724" y="1775118"/>
            <a:ext cx="6919200" cy="12042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lt1"/>
              </a:buClr>
              <a:buSzPts val="5200"/>
              <a:buFont typeface="Montserrat"/>
              <a:buNone/>
              <a:defRPr b="1" sz="4400">
                <a:solidFill>
                  <a:schemeClr val="lt1"/>
                </a:solidFill>
                <a:latin typeface="Montserrat"/>
                <a:ea typeface="Montserrat"/>
                <a:cs typeface="Montserrat"/>
                <a:sym typeface="Montserrat"/>
              </a:defRPr>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151" name="Google Shape;151;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1.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eJ3mOQaA5nE" TargetMode="Externa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18.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18.pn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18.png"/><Relationship Id="rId5"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8.png"/><Relationship Id="rId4" Type="http://schemas.openxmlformats.org/officeDocument/2006/relationships/hyperlink" Target="https://www.facebook.com/RefugeeEdUK/" TargetMode="External"/><Relationship Id="rId9" Type="http://schemas.openxmlformats.org/officeDocument/2006/relationships/image" Target="../media/image32.png"/><Relationship Id="rId5" Type="http://schemas.openxmlformats.org/officeDocument/2006/relationships/hyperlink" Target="https://twitter.com/refugeeeduk?lang=en" TargetMode="External"/><Relationship Id="rId6" Type="http://schemas.openxmlformats.org/officeDocument/2006/relationships/hyperlink" Target="https://www.instagram.com/refugeeeduk/" TargetMode="External"/><Relationship Id="rId7" Type="http://schemas.openxmlformats.org/officeDocument/2006/relationships/hyperlink" Target="https://www.reuk.org/keepupdated" TargetMode="External"/><Relationship Id="rId8" Type="http://schemas.openxmlformats.org/officeDocument/2006/relationships/hyperlink" Target="http://www.reuk.org/keepupdat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7"/>
          <p:cNvSpPr txBox="1"/>
          <p:nvPr>
            <p:ph type="title"/>
          </p:nvPr>
        </p:nvSpPr>
        <p:spPr>
          <a:xfrm>
            <a:off x="311700" y="261050"/>
            <a:ext cx="69480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FFFFFF"/>
                </a:solidFill>
                <a:latin typeface="Montserrat"/>
                <a:ea typeface="Montserrat"/>
                <a:cs typeface="Montserrat"/>
                <a:sym typeface="Montserrat"/>
              </a:rPr>
              <a:t>S</a:t>
            </a:r>
            <a:r>
              <a:rPr b="1" lang="en" sz="4500">
                <a:solidFill>
                  <a:srgbClr val="FFFFFF"/>
                </a:solidFill>
                <a:latin typeface="Montserrat"/>
                <a:ea typeface="Montserrat"/>
                <a:cs typeface="Montserrat"/>
                <a:sym typeface="Montserrat"/>
              </a:rPr>
              <a:t>upporting </a:t>
            </a:r>
            <a:endParaRPr b="1" sz="4500">
              <a:solidFill>
                <a:srgbClr val="FFFFFF"/>
              </a:solidFill>
              <a:latin typeface="Montserrat"/>
              <a:ea typeface="Montserrat"/>
              <a:cs typeface="Montserrat"/>
              <a:sym typeface="Montserrat"/>
            </a:endParaRPr>
          </a:p>
          <a:p>
            <a:pPr indent="0" lvl="0" marL="0" rtl="0" algn="l">
              <a:spcBef>
                <a:spcPts val="0"/>
              </a:spcBef>
              <a:spcAft>
                <a:spcPts val="0"/>
              </a:spcAft>
              <a:buNone/>
            </a:pPr>
            <a:r>
              <a:rPr b="1" lang="en" sz="4500">
                <a:solidFill>
                  <a:srgbClr val="FFFFFF"/>
                </a:solidFill>
                <a:latin typeface="Montserrat"/>
                <a:ea typeface="Montserrat"/>
                <a:cs typeface="Montserrat"/>
                <a:sym typeface="Montserrat"/>
              </a:rPr>
              <a:t>refugee </a:t>
            </a:r>
            <a:r>
              <a:rPr b="1" lang="en" sz="4500">
                <a:solidFill>
                  <a:srgbClr val="FFFFFF"/>
                </a:solidFill>
                <a:latin typeface="Montserrat"/>
                <a:ea typeface="Montserrat"/>
                <a:cs typeface="Montserrat"/>
                <a:sym typeface="Montserrat"/>
              </a:rPr>
              <a:t>students in schools </a:t>
            </a:r>
            <a:endParaRPr b="1" sz="4500">
              <a:solidFill>
                <a:srgbClr val="FFFFFF"/>
              </a:solidFill>
              <a:latin typeface="Montserrat"/>
              <a:ea typeface="Montserrat"/>
              <a:cs typeface="Montserrat"/>
              <a:sym typeface="Montserrat"/>
            </a:endParaRPr>
          </a:p>
        </p:txBody>
      </p:sp>
      <p:sp>
        <p:nvSpPr>
          <p:cNvPr id="157" name="Google Shape;157;p27"/>
          <p:cNvSpPr txBox="1"/>
          <p:nvPr/>
        </p:nvSpPr>
        <p:spPr>
          <a:xfrm>
            <a:off x="6683400" y="3368650"/>
            <a:ext cx="2178000" cy="850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500">
              <a:solidFill>
                <a:srgbClr val="FFFFFF"/>
              </a:solidFill>
              <a:latin typeface="Montserrat"/>
              <a:ea typeface="Montserrat"/>
              <a:cs typeface="Montserrat"/>
              <a:sym typeface="Montserrat"/>
            </a:endParaRPr>
          </a:p>
          <a:p>
            <a:pPr indent="0" lvl="0" marL="0" rtl="0" algn="ctr">
              <a:lnSpc>
                <a:spcPct val="115000"/>
              </a:lnSpc>
              <a:spcBef>
                <a:spcPts val="1000"/>
              </a:spcBef>
              <a:spcAft>
                <a:spcPts val="1000"/>
              </a:spcAft>
              <a:buNone/>
            </a:pPr>
            <a:r>
              <a:t/>
            </a:r>
            <a:endParaRPr sz="2300">
              <a:solidFill>
                <a:srgbClr val="FFFFFF"/>
              </a:solidFill>
              <a:latin typeface="Montserrat"/>
              <a:ea typeface="Montserrat"/>
              <a:cs typeface="Montserrat"/>
              <a:sym typeface="Montserrat"/>
            </a:endParaRPr>
          </a:p>
        </p:txBody>
      </p:sp>
      <p:pic>
        <p:nvPicPr>
          <p:cNvPr id="158" name="Google Shape;158;p27"/>
          <p:cNvPicPr preferRelativeResize="0"/>
          <p:nvPr/>
        </p:nvPicPr>
        <p:blipFill>
          <a:blip r:embed="rId4">
            <a:alphaModFix/>
          </a:blip>
          <a:stretch>
            <a:fillRect/>
          </a:stretch>
        </p:blipFill>
        <p:spPr>
          <a:xfrm>
            <a:off x="6400800" y="4122970"/>
            <a:ext cx="2743199" cy="9645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8"/>
          <p:cNvPicPr preferRelativeResize="0"/>
          <p:nvPr/>
        </p:nvPicPr>
        <p:blipFill rotWithShape="1">
          <a:blip r:embed="rId3">
            <a:alphaModFix/>
          </a:blip>
          <a:srcRect b="0" l="5559" r="12446" t="0"/>
          <a:stretch/>
        </p:blipFill>
        <p:spPr>
          <a:xfrm>
            <a:off x="4889700" y="0"/>
            <a:ext cx="4217324" cy="5143501"/>
          </a:xfrm>
          <a:prstGeom prst="rect">
            <a:avLst/>
          </a:prstGeom>
          <a:noFill/>
          <a:ln>
            <a:noFill/>
          </a:ln>
        </p:spPr>
      </p:pic>
      <p:sp>
        <p:nvSpPr>
          <p:cNvPr id="164" name="Google Shape;164;p28"/>
          <p:cNvSpPr txBox="1"/>
          <p:nvPr>
            <p:ph type="title"/>
          </p:nvPr>
        </p:nvSpPr>
        <p:spPr>
          <a:xfrm>
            <a:off x="140450" y="125550"/>
            <a:ext cx="4608600" cy="50178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2650">
                <a:solidFill>
                  <a:srgbClr val="103B7A"/>
                </a:solidFill>
                <a:latin typeface="Montserrat"/>
                <a:ea typeface="Montserrat"/>
                <a:cs typeface="Montserrat"/>
                <a:sym typeface="Montserrat"/>
              </a:rPr>
              <a:t>Refugee education in the UK - a context note</a:t>
            </a:r>
            <a:endParaRPr b="1" sz="2650">
              <a:solidFill>
                <a:srgbClr val="103B7A"/>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b="1" sz="1155">
              <a:solidFill>
                <a:srgbClr val="103B7A"/>
              </a:solidFill>
              <a:latin typeface="Montserrat"/>
              <a:ea typeface="Montserrat"/>
              <a:cs typeface="Montserrat"/>
              <a:sym typeface="Montserrat"/>
            </a:endParaRPr>
          </a:p>
          <a:p>
            <a:pPr indent="-304800" lvl="0" marL="457200" rtl="0" algn="l">
              <a:spcBef>
                <a:spcPts val="0"/>
              </a:spcBef>
              <a:spcAft>
                <a:spcPts val="0"/>
              </a:spcAft>
              <a:buClr>
                <a:srgbClr val="103B7A"/>
              </a:buClr>
              <a:buSzPts val="1200"/>
              <a:buFont typeface="Montserrat"/>
              <a:buChar char="●"/>
            </a:pPr>
            <a:r>
              <a:rPr b="1" lang="en" sz="1200">
                <a:solidFill>
                  <a:srgbClr val="103B7A"/>
                </a:solidFill>
                <a:latin typeface="Montserrat"/>
                <a:ea typeface="Montserrat"/>
                <a:cs typeface="Montserrat"/>
                <a:sym typeface="Montserrat"/>
              </a:rPr>
              <a:t>Globally, </a:t>
            </a:r>
            <a:r>
              <a:rPr lang="en" sz="1200">
                <a:solidFill>
                  <a:srgbClr val="103B7A"/>
                </a:solidFill>
                <a:latin typeface="Montserrat"/>
                <a:ea typeface="Montserrat"/>
                <a:cs typeface="Montserrat"/>
                <a:sym typeface="Montserrat"/>
              </a:rPr>
              <a:t>51% of refugee children are out of school</a:t>
            </a:r>
            <a:endParaRPr sz="1200">
              <a:solidFill>
                <a:srgbClr val="103B7A"/>
              </a:solidFill>
              <a:latin typeface="Montserrat"/>
              <a:ea typeface="Montserrat"/>
              <a:cs typeface="Montserrat"/>
              <a:sym typeface="Montserrat"/>
            </a:endParaRPr>
          </a:p>
          <a:p>
            <a:pPr indent="0" lvl="0" marL="457200" rtl="0" algn="l">
              <a:spcBef>
                <a:spcPts val="0"/>
              </a:spcBef>
              <a:spcAft>
                <a:spcPts val="0"/>
              </a:spcAft>
              <a:buNone/>
            </a:pPr>
            <a:r>
              <a:t/>
            </a:r>
            <a:endParaRPr sz="1200">
              <a:solidFill>
                <a:srgbClr val="103B7A"/>
              </a:solidFill>
              <a:latin typeface="Montserrat"/>
              <a:ea typeface="Montserrat"/>
              <a:cs typeface="Montserrat"/>
              <a:sym typeface="Montserrat"/>
            </a:endParaRPr>
          </a:p>
          <a:p>
            <a:pPr indent="-304800" lvl="0" marL="457200" rtl="0" algn="l">
              <a:spcBef>
                <a:spcPts val="0"/>
              </a:spcBef>
              <a:spcAft>
                <a:spcPts val="0"/>
              </a:spcAft>
              <a:buClr>
                <a:srgbClr val="103B7A"/>
              </a:buClr>
              <a:buSzPts val="1200"/>
              <a:buFont typeface="Montserrat"/>
              <a:buChar char="●"/>
            </a:pPr>
            <a:r>
              <a:rPr b="1" lang="en" sz="1200">
                <a:solidFill>
                  <a:srgbClr val="103B7A"/>
                </a:solidFill>
                <a:latin typeface="Montserrat"/>
                <a:ea typeface="Montserrat"/>
                <a:cs typeface="Montserrat"/>
                <a:sym typeface="Montserrat"/>
              </a:rPr>
              <a:t>In the UK:</a:t>
            </a:r>
            <a:endParaRPr b="1" sz="1200">
              <a:solidFill>
                <a:srgbClr val="103B7A"/>
              </a:solidFill>
              <a:latin typeface="Montserrat"/>
              <a:ea typeface="Montserrat"/>
              <a:cs typeface="Montserrat"/>
              <a:sym typeface="Montserrat"/>
            </a:endParaRPr>
          </a:p>
          <a:p>
            <a:pPr indent="-304800" lvl="1" marL="9144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Long waits</a:t>
            </a:r>
            <a:endParaRPr sz="1200">
              <a:solidFill>
                <a:srgbClr val="103B7A"/>
              </a:solidFill>
              <a:latin typeface="Montserrat"/>
              <a:ea typeface="Montserrat"/>
              <a:cs typeface="Montserrat"/>
              <a:sym typeface="Montserrat"/>
            </a:endParaRPr>
          </a:p>
          <a:p>
            <a:pPr indent="-304800" lvl="1" marL="9144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Poorer outcomes</a:t>
            </a:r>
            <a:endParaRPr sz="1200">
              <a:solidFill>
                <a:srgbClr val="103B7A"/>
              </a:solidFill>
              <a:latin typeface="Montserrat"/>
              <a:ea typeface="Montserrat"/>
              <a:cs typeface="Montserrat"/>
              <a:sym typeface="Montserrat"/>
            </a:endParaRPr>
          </a:p>
          <a:p>
            <a:pPr indent="-304800" lvl="1" marL="9144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Barriers that accumulate </a:t>
            </a:r>
            <a:endParaRPr b="1" sz="1200">
              <a:solidFill>
                <a:srgbClr val="103B7A"/>
              </a:solidFill>
              <a:latin typeface="Montserrat"/>
              <a:ea typeface="Montserrat"/>
              <a:cs typeface="Montserrat"/>
              <a:sym typeface="Montserrat"/>
            </a:endParaRPr>
          </a:p>
          <a:p>
            <a:pPr indent="0" lvl="0" marL="457200" rtl="0" algn="l">
              <a:spcBef>
                <a:spcPts val="0"/>
              </a:spcBef>
              <a:spcAft>
                <a:spcPts val="0"/>
              </a:spcAft>
              <a:buClr>
                <a:schemeClr val="dk1"/>
              </a:buClr>
              <a:buSzPts val="1100"/>
              <a:buFont typeface="Arial"/>
              <a:buNone/>
            </a:pPr>
            <a:r>
              <a:t/>
            </a:r>
            <a:endParaRPr b="1" sz="1200">
              <a:solidFill>
                <a:srgbClr val="103B7A"/>
              </a:solidFill>
              <a:latin typeface="Montserrat"/>
              <a:ea typeface="Montserrat"/>
              <a:cs typeface="Montserrat"/>
              <a:sym typeface="Montserrat"/>
            </a:endParaRPr>
          </a:p>
          <a:p>
            <a:pPr indent="-304800" lvl="0" marL="4572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There is </a:t>
            </a:r>
            <a:r>
              <a:rPr b="1" lang="en" sz="1200">
                <a:solidFill>
                  <a:srgbClr val="103B7A"/>
                </a:solidFill>
                <a:latin typeface="Montserrat"/>
                <a:ea typeface="Montserrat"/>
                <a:cs typeface="Montserrat"/>
                <a:sym typeface="Montserrat"/>
              </a:rPr>
              <a:t>no overarching national policy framework</a:t>
            </a:r>
            <a:r>
              <a:rPr lang="en" sz="1200">
                <a:solidFill>
                  <a:srgbClr val="103B7A"/>
                </a:solidFill>
                <a:latin typeface="Montserrat"/>
                <a:ea typeface="Montserrat"/>
                <a:cs typeface="Montserrat"/>
                <a:sym typeface="Montserrat"/>
              </a:rPr>
              <a:t> for integration of refugee learners into the UK education system</a:t>
            </a:r>
            <a:br>
              <a:rPr lang="en" sz="1200">
                <a:solidFill>
                  <a:srgbClr val="103B7A"/>
                </a:solidFill>
                <a:latin typeface="Montserrat"/>
                <a:ea typeface="Montserrat"/>
                <a:cs typeface="Montserrat"/>
                <a:sym typeface="Montserrat"/>
              </a:rPr>
            </a:br>
            <a:endParaRPr sz="1200">
              <a:solidFill>
                <a:srgbClr val="103B7A"/>
              </a:solidFill>
              <a:latin typeface="Montserrat"/>
              <a:ea typeface="Montserrat"/>
              <a:cs typeface="Montserrat"/>
              <a:sym typeface="Montserrat"/>
            </a:endParaRPr>
          </a:p>
          <a:p>
            <a:pPr indent="-304800" lvl="0" marL="4572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Funding available for English language learning (ESOL) has been</a:t>
            </a:r>
            <a:r>
              <a:rPr b="1" lang="en" sz="1200">
                <a:solidFill>
                  <a:srgbClr val="103B7A"/>
                </a:solidFill>
                <a:latin typeface="Montserrat"/>
                <a:ea typeface="Montserrat"/>
                <a:cs typeface="Montserrat"/>
                <a:sym typeface="Montserrat"/>
              </a:rPr>
              <a:t> cut by 60% </a:t>
            </a:r>
            <a:r>
              <a:rPr lang="en" sz="1200">
                <a:solidFill>
                  <a:srgbClr val="103B7A"/>
                </a:solidFill>
                <a:latin typeface="Montserrat"/>
                <a:ea typeface="Montserrat"/>
                <a:cs typeface="Montserrat"/>
                <a:sym typeface="Montserrat"/>
              </a:rPr>
              <a:t>in the last decade</a:t>
            </a:r>
            <a:br>
              <a:rPr lang="en" sz="1200">
                <a:solidFill>
                  <a:srgbClr val="103B7A"/>
                </a:solidFill>
                <a:latin typeface="Montserrat"/>
                <a:ea typeface="Montserrat"/>
                <a:cs typeface="Montserrat"/>
                <a:sym typeface="Montserrat"/>
              </a:rPr>
            </a:br>
            <a:endParaRPr sz="1200">
              <a:solidFill>
                <a:srgbClr val="103B7A"/>
              </a:solidFill>
              <a:latin typeface="Montserrat"/>
              <a:ea typeface="Montserrat"/>
              <a:cs typeface="Montserrat"/>
              <a:sym typeface="Montserrat"/>
            </a:endParaRPr>
          </a:p>
          <a:p>
            <a:pPr indent="-304800" lvl="0" marL="457200" rtl="0" algn="l">
              <a:spcBef>
                <a:spcPts val="0"/>
              </a:spcBef>
              <a:spcAft>
                <a:spcPts val="0"/>
              </a:spcAft>
              <a:buClr>
                <a:srgbClr val="103B7A"/>
              </a:buClr>
              <a:buSzPts val="1200"/>
              <a:buFont typeface="Montserrat"/>
              <a:buChar char="●"/>
            </a:pPr>
            <a:r>
              <a:rPr lang="en" sz="1200">
                <a:solidFill>
                  <a:srgbClr val="103B7A"/>
                </a:solidFill>
                <a:latin typeface="Montserrat"/>
                <a:ea typeface="Montserrat"/>
                <a:cs typeface="Montserrat"/>
                <a:sym typeface="Montserrat"/>
              </a:rPr>
              <a:t>Education </a:t>
            </a:r>
            <a:r>
              <a:rPr b="1" lang="en" sz="1200">
                <a:solidFill>
                  <a:srgbClr val="103B7A"/>
                </a:solidFill>
                <a:latin typeface="Montserrat"/>
                <a:ea typeface="Montserrat"/>
                <a:cs typeface="Montserrat"/>
                <a:sym typeface="Montserrat"/>
              </a:rPr>
              <a:t>repeatedly prioritised by refugee children </a:t>
            </a:r>
            <a:r>
              <a:rPr lang="en" sz="1200">
                <a:solidFill>
                  <a:srgbClr val="103B7A"/>
                </a:solidFill>
                <a:latin typeface="Montserrat"/>
                <a:ea typeface="Montserrat"/>
                <a:cs typeface="Montserrat"/>
                <a:sym typeface="Montserrat"/>
              </a:rPr>
              <a:t>and young people - the key to transforming futures</a:t>
            </a:r>
            <a:endParaRPr sz="1200">
              <a:solidFill>
                <a:srgbClr val="103B7A"/>
              </a:solidFill>
              <a:latin typeface="Montserrat"/>
              <a:ea typeface="Montserrat"/>
              <a:cs typeface="Montserrat"/>
              <a:sym typeface="Montserrat"/>
            </a:endParaRPr>
          </a:p>
          <a:p>
            <a:pPr indent="0" lvl="0" marL="0" rtl="0" algn="l">
              <a:spcBef>
                <a:spcPts val="0"/>
              </a:spcBef>
              <a:spcAft>
                <a:spcPts val="0"/>
              </a:spcAft>
              <a:buNone/>
            </a:pPr>
            <a:r>
              <a:t/>
            </a:r>
            <a:endParaRPr sz="1200">
              <a:solidFill>
                <a:srgbClr val="103B7A"/>
              </a:solidFill>
              <a:latin typeface="Montserrat"/>
              <a:ea typeface="Montserrat"/>
              <a:cs typeface="Montserrat"/>
              <a:sym typeface="Montserrat"/>
            </a:endParaRPr>
          </a:p>
          <a:p>
            <a:pPr indent="0" lvl="0" marL="0" rtl="0" algn="l">
              <a:lnSpc>
                <a:spcPct val="115000"/>
              </a:lnSpc>
              <a:spcBef>
                <a:spcPts val="0"/>
              </a:spcBef>
              <a:spcAft>
                <a:spcPts val="1000"/>
              </a:spcAft>
              <a:buClr>
                <a:schemeClr val="dk1"/>
              </a:buClr>
              <a:buSzPts val="1100"/>
              <a:buFont typeface="Arial"/>
              <a:buNone/>
            </a:pPr>
            <a:r>
              <a:t/>
            </a:r>
            <a:endParaRPr sz="1500">
              <a:solidFill>
                <a:srgbClr val="0068FF"/>
              </a:solidFill>
              <a:latin typeface="Montserrat"/>
              <a:ea typeface="Montserrat"/>
              <a:cs typeface="Montserrat"/>
              <a:sym typeface="Montserrat"/>
            </a:endParaRPr>
          </a:p>
        </p:txBody>
      </p:sp>
      <p:pic>
        <p:nvPicPr>
          <p:cNvPr id="165" name="Google Shape;165;p28"/>
          <p:cNvPicPr preferRelativeResize="0"/>
          <p:nvPr/>
        </p:nvPicPr>
        <p:blipFill>
          <a:blip r:embed="rId4">
            <a:alphaModFix/>
          </a:blip>
          <a:stretch>
            <a:fillRect/>
          </a:stretch>
        </p:blipFill>
        <p:spPr>
          <a:xfrm>
            <a:off x="8386554" y="0"/>
            <a:ext cx="720476" cy="772127"/>
          </a:xfrm>
          <a:prstGeom prst="rect">
            <a:avLst/>
          </a:prstGeom>
          <a:noFill/>
          <a:ln>
            <a:noFill/>
          </a:ln>
        </p:spPr>
      </p:pic>
      <p:pic>
        <p:nvPicPr>
          <p:cNvPr id="166" name="Google Shape;166;p28"/>
          <p:cNvPicPr preferRelativeResize="0"/>
          <p:nvPr/>
        </p:nvPicPr>
        <p:blipFill>
          <a:blip r:embed="rId5">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2" name="Google Shape;17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73" name="Google Shape;17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To mark the one-year anniversary of the war in Ukraine, Academy Award®-winning animation studio Aardman and international children’s charity Save the Children are releasing Home, a short film to highlight the experience of refugee children around the world.&#10;&#10;Inspired by the real stories of children we work with, Home is a lovely, heartwarming film that uses animated characters to tell a story about how child refugees feel and what it’s like to be away from home. It also celebrates the possibilities for children welcoming new refugee friends and learning about different cultures.&#10;&#10;For more information on our work with refugee children please check https://www.savethechildren.org.uk/blogs/2023/save-the-children-aardman?cid=dvo-ytheroaardmanhomedescriptionlink_-go_001-7N85419VE&amp;utm_campaign=go_001&amp;utm_medium=onlinevideo&amp;utm_source=ytheroaardmanhomedescriptionlink_ &#10;&#10;#ukraine #ukraineanniversary #charity #aardman #savethechildren #shortfilm #animation" id="174" name="Google Shape;174;p29" title="Home | an Aardman and Save the Children UK short film">
            <a:hlinkClick r:id="rId3"/>
          </p:cNvPr>
          <p:cNvPicPr preferRelativeResize="0"/>
          <p:nvPr/>
        </p:nvPicPr>
        <p:blipFill>
          <a:blip r:embed="rId4">
            <a:alphaModFix/>
          </a:blip>
          <a:stretch>
            <a:fillRect/>
          </a:stretch>
        </p:blipFill>
        <p:spPr>
          <a:xfrm>
            <a:off x="311700" y="317750"/>
            <a:ext cx="8520600" cy="4551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30"/>
          <p:cNvSpPr txBox="1"/>
          <p:nvPr>
            <p:ph type="title"/>
          </p:nvPr>
        </p:nvSpPr>
        <p:spPr>
          <a:xfrm>
            <a:off x="311700" y="261050"/>
            <a:ext cx="69480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FFFFFF"/>
                </a:solidFill>
                <a:latin typeface="Montserrat"/>
                <a:ea typeface="Montserrat"/>
                <a:cs typeface="Montserrat"/>
                <a:sym typeface="Montserrat"/>
              </a:rPr>
              <a:t>Refugee Education UK: an </a:t>
            </a:r>
            <a:r>
              <a:rPr b="1" lang="en" sz="4500">
                <a:solidFill>
                  <a:srgbClr val="FFFFFF"/>
                </a:solidFill>
                <a:latin typeface="Montserrat"/>
                <a:ea typeface="Montserrat"/>
                <a:cs typeface="Montserrat"/>
                <a:sym typeface="Montserrat"/>
              </a:rPr>
              <a:t>introduction</a:t>
            </a:r>
            <a:r>
              <a:rPr b="1" lang="en" sz="4500">
                <a:solidFill>
                  <a:srgbClr val="FFFFFF"/>
                </a:solidFill>
                <a:latin typeface="Montserrat"/>
                <a:ea typeface="Montserrat"/>
                <a:cs typeface="Montserrat"/>
                <a:sym typeface="Montserrat"/>
              </a:rPr>
              <a:t>  </a:t>
            </a:r>
            <a:endParaRPr b="1" sz="4500">
              <a:solidFill>
                <a:srgbClr val="FFFFFF"/>
              </a:solidFill>
              <a:latin typeface="Montserrat"/>
              <a:ea typeface="Montserrat"/>
              <a:cs typeface="Montserrat"/>
              <a:sym typeface="Montserrat"/>
            </a:endParaRPr>
          </a:p>
        </p:txBody>
      </p:sp>
      <p:sp>
        <p:nvSpPr>
          <p:cNvPr id="180" name="Google Shape;180;p30"/>
          <p:cNvSpPr txBox="1"/>
          <p:nvPr/>
        </p:nvSpPr>
        <p:spPr>
          <a:xfrm>
            <a:off x="6683400" y="3368650"/>
            <a:ext cx="2178000" cy="850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sz="1500">
              <a:solidFill>
                <a:srgbClr val="FFFFFF"/>
              </a:solidFill>
              <a:latin typeface="Montserrat"/>
              <a:ea typeface="Montserrat"/>
              <a:cs typeface="Montserrat"/>
              <a:sym typeface="Montserrat"/>
            </a:endParaRPr>
          </a:p>
          <a:p>
            <a:pPr indent="0" lvl="0" marL="0" rtl="0" algn="ctr">
              <a:lnSpc>
                <a:spcPct val="115000"/>
              </a:lnSpc>
              <a:spcBef>
                <a:spcPts val="1000"/>
              </a:spcBef>
              <a:spcAft>
                <a:spcPts val="1000"/>
              </a:spcAft>
              <a:buNone/>
            </a:pPr>
            <a:r>
              <a:t/>
            </a:r>
            <a:endParaRPr sz="2300">
              <a:solidFill>
                <a:srgbClr val="FFFFFF"/>
              </a:solidFill>
              <a:latin typeface="Montserrat"/>
              <a:ea typeface="Montserrat"/>
              <a:cs typeface="Montserrat"/>
              <a:sym typeface="Montserrat"/>
            </a:endParaRPr>
          </a:p>
        </p:txBody>
      </p:sp>
      <p:pic>
        <p:nvPicPr>
          <p:cNvPr id="181" name="Google Shape;181;p30"/>
          <p:cNvPicPr preferRelativeResize="0"/>
          <p:nvPr/>
        </p:nvPicPr>
        <p:blipFill>
          <a:blip r:embed="rId4">
            <a:alphaModFix/>
          </a:blip>
          <a:stretch>
            <a:fillRect/>
          </a:stretch>
        </p:blipFill>
        <p:spPr>
          <a:xfrm>
            <a:off x="6400800" y="4122970"/>
            <a:ext cx="2743199" cy="9645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1"/>
          <p:cNvPicPr preferRelativeResize="0"/>
          <p:nvPr/>
        </p:nvPicPr>
        <p:blipFill rotWithShape="1">
          <a:blip r:embed="rId3">
            <a:alphaModFix/>
          </a:blip>
          <a:srcRect b="0" l="5559" r="12446" t="0"/>
          <a:stretch/>
        </p:blipFill>
        <p:spPr>
          <a:xfrm>
            <a:off x="4889700" y="0"/>
            <a:ext cx="4217324" cy="5143501"/>
          </a:xfrm>
          <a:prstGeom prst="rect">
            <a:avLst/>
          </a:prstGeom>
          <a:noFill/>
          <a:ln>
            <a:noFill/>
          </a:ln>
        </p:spPr>
      </p:pic>
      <p:sp>
        <p:nvSpPr>
          <p:cNvPr id="187" name="Google Shape;187;p31"/>
          <p:cNvSpPr txBox="1"/>
          <p:nvPr>
            <p:ph type="title"/>
          </p:nvPr>
        </p:nvSpPr>
        <p:spPr>
          <a:xfrm>
            <a:off x="216775" y="266050"/>
            <a:ext cx="4424100" cy="4611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2955">
                <a:solidFill>
                  <a:srgbClr val="0068FF"/>
                </a:solidFill>
                <a:latin typeface="Montserrat"/>
                <a:ea typeface="Montserrat"/>
                <a:cs typeface="Montserrat"/>
                <a:sym typeface="Montserrat"/>
              </a:rPr>
              <a:t>Equipping young refugees to build positive futures by thriving in education</a:t>
            </a:r>
            <a:endParaRPr b="1" sz="2955">
              <a:solidFill>
                <a:srgbClr val="0068FF"/>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br>
              <a:rPr lang="en" sz="1500">
                <a:solidFill>
                  <a:srgbClr val="0068FF"/>
                </a:solidFill>
                <a:latin typeface="Montserrat"/>
                <a:ea typeface="Montserrat"/>
                <a:cs typeface="Montserrat"/>
                <a:sym typeface="Montserrat"/>
              </a:rPr>
            </a:br>
            <a:endParaRPr sz="1500">
              <a:solidFill>
                <a:srgbClr val="0068FF"/>
              </a:solidFill>
              <a:latin typeface="Montserrat"/>
              <a:ea typeface="Montserrat"/>
              <a:cs typeface="Montserrat"/>
              <a:sym typeface="Montserrat"/>
            </a:endParaRPr>
          </a:p>
          <a:p>
            <a:pPr indent="-323850" lvl="0" marL="457200" rtl="0" algn="l">
              <a:spcBef>
                <a:spcPts val="0"/>
              </a:spcBef>
              <a:spcAft>
                <a:spcPts val="0"/>
              </a:spcAft>
              <a:buClr>
                <a:srgbClr val="0068FF"/>
              </a:buClr>
              <a:buSzPts val="1500"/>
              <a:buFont typeface="Montserrat"/>
              <a:buChar char="●"/>
            </a:pPr>
            <a:r>
              <a:rPr lang="en" sz="1500">
                <a:solidFill>
                  <a:srgbClr val="0068FF"/>
                </a:solidFill>
                <a:latin typeface="Montserrat"/>
                <a:ea typeface="Montserrat"/>
                <a:cs typeface="Montserrat"/>
                <a:sym typeface="Montserrat"/>
              </a:rPr>
              <a:t>Education Access</a:t>
            </a:r>
            <a:br>
              <a:rPr lang="en" sz="1500">
                <a:solidFill>
                  <a:srgbClr val="0068FF"/>
                </a:solidFill>
                <a:latin typeface="Montserrat"/>
                <a:ea typeface="Montserrat"/>
                <a:cs typeface="Montserrat"/>
                <a:sym typeface="Montserrat"/>
              </a:rPr>
            </a:br>
            <a:endParaRPr sz="1500">
              <a:solidFill>
                <a:srgbClr val="0068FF"/>
              </a:solidFill>
              <a:latin typeface="Montserrat"/>
              <a:ea typeface="Montserrat"/>
              <a:cs typeface="Montserrat"/>
              <a:sym typeface="Montserrat"/>
            </a:endParaRPr>
          </a:p>
          <a:p>
            <a:pPr indent="-323850" lvl="0" marL="457200" rtl="0" algn="l">
              <a:spcBef>
                <a:spcPts val="0"/>
              </a:spcBef>
              <a:spcAft>
                <a:spcPts val="0"/>
              </a:spcAft>
              <a:buClr>
                <a:srgbClr val="0068FF"/>
              </a:buClr>
              <a:buSzPts val="1500"/>
              <a:buFont typeface="Montserrat"/>
              <a:buChar char="●"/>
            </a:pPr>
            <a:r>
              <a:rPr lang="en" sz="1500">
                <a:solidFill>
                  <a:srgbClr val="0068FF"/>
                </a:solidFill>
                <a:latin typeface="Montserrat"/>
                <a:ea typeface="Montserrat"/>
                <a:cs typeface="Montserrat"/>
                <a:sym typeface="Montserrat"/>
              </a:rPr>
              <a:t>Education Thriving</a:t>
            </a:r>
            <a:br>
              <a:rPr lang="en" sz="1500">
                <a:solidFill>
                  <a:srgbClr val="0068FF"/>
                </a:solidFill>
                <a:latin typeface="Montserrat"/>
                <a:ea typeface="Montserrat"/>
                <a:cs typeface="Montserrat"/>
                <a:sym typeface="Montserrat"/>
              </a:rPr>
            </a:br>
            <a:endParaRPr sz="1500">
              <a:solidFill>
                <a:srgbClr val="0068FF"/>
              </a:solidFill>
              <a:latin typeface="Montserrat"/>
              <a:ea typeface="Montserrat"/>
              <a:cs typeface="Montserrat"/>
              <a:sym typeface="Montserrat"/>
            </a:endParaRPr>
          </a:p>
          <a:p>
            <a:pPr indent="-323850" lvl="0" marL="457200" rtl="0" algn="l">
              <a:spcBef>
                <a:spcPts val="0"/>
              </a:spcBef>
              <a:spcAft>
                <a:spcPts val="0"/>
              </a:spcAft>
              <a:buClr>
                <a:srgbClr val="0068FF"/>
              </a:buClr>
              <a:buSzPts val="1500"/>
              <a:buFont typeface="Montserrat"/>
              <a:buChar char="●"/>
            </a:pPr>
            <a:r>
              <a:rPr lang="en" sz="1500">
                <a:solidFill>
                  <a:srgbClr val="0068FF"/>
                </a:solidFill>
                <a:latin typeface="Montserrat"/>
                <a:ea typeface="Montserrat"/>
                <a:cs typeface="Montserrat"/>
                <a:sym typeface="Montserrat"/>
              </a:rPr>
              <a:t>Education Change</a:t>
            </a:r>
            <a:endParaRPr sz="1500">
              <a:solidFill>
                <a:srgbClr val="0068FF"/>
              </a:solidFill>
              <a:latin typeface="Montserrat"/>
              <a:ea typeface="Montserrat"/>
              <a:cs typeface="Montserrat"/>
              <a:sym typeface="Montserrat"/>
            </a:endParaRPr>
          </a:p>
          <a:p>
            <a:pPr indent="0" lvl="0" marL="0" rtl="0" algn="l">
              <a:lnSpc>
                <a:spcPct val="115000"/>
              </a:lnSpc>
              <a:spcBef>
                <a:spcPts val="0"/>
              </a:spcBef>
              <a:spcAft>
                <a:spcPts val="1000"/>
              </a:spcAft>
              <a:buClr>
                <a:schemeClr val="dk1"/>
              </a:buClr>
              <a:buSzPts val="1100"/>
              <a:buFont typeface="Arial"/>
              <a:buNone/>
            </a:pPr>
            <a:r>
              <a:t/>
            </a:r>
            <a:endParaRPr sz="1500">
              <a:solidFill>
                <a:srgbClr val="0068FF"/>
              </a:solidFill>
              <a:latin typeface="Montserrat"/>
              <a:ea typeface="Montserrat"/>
              <a:cs typeface="Montserrat"/>
              <a:sym typeface="Montserrat"/>
            </a:endParaRPr>
          </a:p>
        </p:txBody>
      </p:sp>
      <p:pic>
        <p:nvPicPr>
          <p:cNvPr id="188" name="Google Shape;188;p31"/>
          <p:cNvPicPr preferRelativeResize="0"/>
          <p:nvPr/>
        </p:nvPicPr>
        <p:blipFill>
          <a:blip r:embed="rId4">
            <a:alphaModFix/>
          </a:blip>
          <a:stretch>
            <a:fillRect/>
          </a:stretch>
        </p:blipFill>
        <p:spPr>
          <a:xfrm>
            <a:off x="8386554" y="0"/>
            <a:ext cx="720476" cy="772127"/>
          </a:xfrm>
          <a:prstGeom prst="rect">
            <a:avLst/>
          </a:prstGeom>
          <a:noFill/>
          <a:ln>
            <a:noFill/>
          </a:ln>
        </p:spPr>
      </p:pic>
      <p:pic>
        <p:nvPicPr>
          <p:cNvPr id="189" name="Google Shape;189;p31"/>
          <p:cNvPicPr preferRelativeResize="0"/>
          <p:nvPr/>
        </p:nvPicPr>
        <p:blipFill>
          <a:blip r:embed="rId5">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32"/>
          <p:cNvSpPr txBox="1"/>
          <p:nvPr>
            <p:ph type="title"/>
          </p:nvPr>
        </p:nvSpPr>
        <p:spPr>
          <a:xfrm>
            <a:off x="173425" y="168875"/>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103B7A"/>
                </a:solidFill>
                <a:latin typeface="Montserrat"/>
                <a:ea typeface="Montserrat"/>
                <a:cs typeface="Montserrat"/>
                <a:sym typeface="Montserrat"/>
              </a:rPr>
              <a:t>What we will cover today</a:t>
            </a:r>
            <a:endParaRPr b="1" sz="4500">
              <a:solidFill>
                <a:srgbClr val="103B7A"/>
              </a:solidFill>
              <a:latin typeface="Montserrat"/>
              <a:ea typeface="Montserrat"/>
              <a:cs typeface="Montserrat"/>
              <a:sym typeface="Montserrat"/>
            </a:endParaRPr>
          </a:p>
        </p:txBody>
      </p:sp>
      <p:sp>
        <p:nvSpPr>
          <p:cNvPr id="195" name="Google Shape;195;p32"/>
          <p:cNvSpPr txBox="1"/>
          <p:nvPr>
            <p:ph type="title"/>
          </p:nvPr>
        </p:nvSpPr>
        <p:spPr>
          <a:xfrm>
            <a:off x="4973025" y="1417225"/>
            <a:ext cx="3818700" cy="1835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Resettlement, asylum and previous experiences of education</a:t>
            </a:r>
            <a:endParaRPr sz="2000">
              <a:solidFill>
                <a:srgbClr val="103B7A"/>
              </a:solidFill>
              <a:latin typeface="Montserrat"/>
              <a:ea typeface="Montserrat"/>
              <a:cs typeface="Montserrat"/>
              <a:sym typeface="Montserrat"/>
            </a:endParaRPr>
          </a:p>
          <a:p>
            <a:pPr indent="-355600" lvl="0" marL="457200" rtl="0" algn="l">
              <a:spcBef>
                <a:spcPts val="100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Key challenges for children</a:t>
            </a:r>
            <a:endParaRPr sz="2000">
              <a:solidFill>
                <a:srgbClr val="103B7A"/>
              </a:solidFill>
              <a:latin typeface="Montserrat"/>
              <a:ea typeface="Montserrat"/>
              <a:cs typeface="Montserrat"/>
              <a:sym typeface="Montserrat"/>
            </a:endParaRPr>
          </a:p>
          <a:p>
            <a:pPr indent="-355600" lvl="0" marL="457200" rtl="0" algn="l">
              <a:spcBef>
                <a:spcPts val="100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Support strategies for teachers</a:t>
            </a:r>
            <a:endParaRPr sz="2000">
              <a:solidFill>
                <a:srgbClr val="103B7A"/>
              </a:solidFill>
              <a:latin typeface="Montserrat"/>
              <a:ea typeface="Montserrat"/>
              <a:cs typeface="Montserrat"/>
              <a:sym typeface="Montserrat"/>
            </a:endParaRPr>
          </a:p>
          <a:p>
            <a:pPr indent="-355600" lvl="0" marL="457200" rtl="0" algn="l">
              <a:spcBef>
                <a:spcPts val="1000"/>
              </a:spcBef>
              <a:spcAft>
                <a:spcPts val="1000"/>
              </a:spcAft>
              <a:buClr>
                <a:srgbClr val="103B7A"/>
              </a:buClr>
              <a:buSzPts val="2000"/>
              <a:buFont typeface="Montserrat"/>
              <a:buChar char="■"/>
            </a:pPr>
            <a:r>
              <a:rPr lang="en" sz="2000">
                <a:solidFill>
                  <a:srgbClr val="103B7A"/>
                </a:solidFill>
                <a:latin typeface="Montserrat"/>
                <a:ea typeface="Montserrat"/>
                <a:cs typeface="Montserrat"/>
                <a:sym typeface="Montserrat"/>
              </a:rPr>
              <a:t>Further support available</a:t>
            </a:r>
            <a:endParaRPr sz="3000">
              <a:solidFill>
                <a:srgbClr val="103B7A"/>
              </a:solidFill>
              <a:latin typeface="Montserrat"/>
              <a:ea typeface="Montserrat"/>
              <a:cs typeface="Montserrat"/>
              <a:sym typeface="Montserrat"/>
            </a:endParaRPr>
          </a:p>
        </p:txBody>
      </p:sp>
      <p:pic>
        <p:nvPicPr>
          <p:cNvPr id="196" name="Google Shape;196;p32"/>
          <p:cNvPicPr preferRelativeResize="0"/>
          <p:nvPr/>
        </p:nvPicPr>
        <p:blipFill>
          <a:blip r:embed="rId4">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3B7A"/>
        </a:solidFill>
      </p:bgPr>
    </p:bg>
    <p:spTree>
      <p:nvGrpSpPr>
        <p:cNvPr id="200" name="Shape 200"/>
        <p:cNvGrpSpPr/>
        <p:nvPr/>
      </p:nvGrpSpPr>
      <p:grpSpPr>
        <a:xfrm>
          <a:off x="0" y="0"/>
          <a:ext cx="0" cy="0"/>
          <a:chOff x="0" y="0"/>
          <a:chExt cx="0" cy="0"/>
        </a:xfrm>
      </p:grpSpPr>
      <p:sp>
        <p:nvSpPr>
          <p:cNvPr id="201" name="Google Shape;201;p33"/>
          <p:cNvSpPr txBox="1"/>
          <p:nvPr>
            <p:ph type="title"/>
          </p:nvPr>
        </p:nvSpPr>
        <p:spPr>
          <a:xfrm>
            <a:off x="523700" y="240475"/>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FFFFFF"/>
                </a:solidFill>
                <a:latin typeface="Montserrat"/>
                <a:ea typeface="Montserrat"/>
                <a:cs typeface="Montserrat"/>
                <a:sym typeface="Montserrat"/>
              </a:rPr>
              <a:t>Outcome one</a:t>
            </a:r>
            <a:endParaRPr b="1" sz="4500">
              <a:solidFill>
                <a:srgbClr val="FFFFFF"/>
              </a:solidFill>
              <a:latin typeface="Montserrat"/>
              <a:ea typeface="Montserrat"/>
              <a:cs typeface="Montserrat"/>
              <a:sym typeface="Montserrat"/>
            </a:endParaRPr>
          </a:p>
        </p:txBody>
      </p:sp>
      <p:sp>
        <p:nvSpPr>
          <p:cNvPr id="202" name="Google Shape;202;p33"/>
          <p:cNvSpPr txBox="1"/>
          <p:nvPr/>
        </p:nvSpPr>
        <p:spPr>
          <a:xfrm>
            <a:off x="4658700" y="1972800"/>
            <a:ext cx="4485300" cy="317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lt1"/>
                </a:solidFill>
                <a:latin typeface="Montserrat"/>
                <a:ea typeface="Montserrat"/>
                <a:cs typeface="Montserrat"/>
                <a:sym typeface="Montserrat"/>
              </a:rPr>
              <a:t>recognise the impact of pupils’ prior </a:t>
            </a:r>
            <a:r>
              <a:rPr lang="en" sz="3000">
                <a:solidFill>
                  <a:schemeClr val="lt1"/>
                </a:solidFill>
                <a:latin typeface="Montserrat"/>
                <a:ea typeface="Montserrat"/>
                <a:cs typeface="Montserrat"/>
                <a:sym typeface="Montserrat"/>
              </a:rPr>
              <a:t>experience of forced displacement and education</a:t>
            </a:r>
            <a:r>
              <a:rPr lang="en" sz="3000">
                <a:solidFill>
                  <a:schemeClr val="lt1"/>
                </a:solidFill>
                <a:latin typeface="Montserrat"/>
                <a:ea typeface="Montserrat"/>
                <a:cs typeface="Montserrat"/>
                <a:sym typeface="Montserrat"/>
              </a:rPr>
              <a:t> </a:t>
            </a:r>
            <a:endParaRPr sz="30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sz="30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a:p>
        </p:txBody>
      </p:sp>
      <p:pic>
        <p:nvPicPr>
          <p:cNvPr id="203" name="Google Shape;203;p33"/>
          <p:cNvPicPr preferRelativeResize="0"/>
          <p:nvPr/>
        </p:nvPicPr>
        <p:blipFill>
          <a:blip r:embed="rId3">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34"/>
          <p:cNvSpPr txBox="1"/>
          <p:nvPr>
            <p:ph type="title"/>
          </p:nvPr>
        </p:nvSpPr>
        <p:spPr>
          <a:xfrm>
            <a:off x="108925" y="104350"/>
            <a:ext cx="34875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103B7A"/>
                </a:solidFill>
                <a:latin typeface="Montserrat"/>
                <a:ea typeface="Montserrat"/>
                <a:cs typeface="Montserrat"/>
                <a:sym typeface="Montserrat"/>
              </a:rPr>
              <a:t>Refugee children in the UK</a:t>
            </a:r>
            <a:endParaRPr b="1" sz="4500">
              <a:solidFill>
                <a:srgbClr val="103B7A"/>
              </a:solidFill>
              <a:latin typeface="Montserrat"/>
              <a:ea typeface="Montserrat"/>
              <a:cs typeface="Montserrat"/>
              <a:sym typeface="Montserrat"/>
            </a:endParaRPr>
          </a:p>
        </p:txBody>
      </p:sp>
      <p:sp>
        <p:nvSpPr>
          <p:cNvPr id="209" name="Google Shape;209;p34"/>
          <p:cNvSpPr txBox="1"/>
          <p:nvPr>
            <p:ph type="title"/>
          </p:nvPr>
        </p:nvSpPr>
        <p:spPr>
          <a:xfrm>
            <a:off x="4247375" y="838050"/>
            <a:ext cx="2463300" cy="13653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2000">
                <a:solidFill>
                  <a:srgbClr val="103B7A"/>
                </a:solidFill>
                <a:latin typeface="Montserrat"/>
                <a:ea typeface="Montserrat"/>
                <a:cs typeface="Montserrat"/>
                <a:sym typeface="Montserrat"/>
              </a:rPr>
              <a:t>In families </a:t>
            </a:r>
            <a:br>
              <a:rPr lang="en" sz="2000">
                <a:solidFill>
                  <a:srgbClr val="103B7A"/>
                </a:solidFill>
                <a:latin typeface="Montserrat"/>
                <a:ea typeface="Montserrat"/>
                <a:cs typeface="Montserrat"/>
                <a:sym typeface="Montserrat"/>
              </a:rPr>
            </a:br>
            <a:r>
              <a:rPr lang="en" sz="2000">
                <a:solidFill>
                  <a:srgbClr val="103B7A"/>
                </a:solidFill>
                <a:latin typeface="Montserrat"/>
                <a:ea typeface="Montserrat"/>
                <a:cs typeface="Montserrat"/>
                <a:sym typeface="Montserrat"/>
              </a:rPr>
              <a:t>(with a parent </a:t>
            </a:r>
            <a:br>
              <a:rPr lang="en" sz="2000">
                <a:solidFill>
                  <a:srgbClr val="103B7A"/>
                </a:solidFill>
                <a:latin typeface="Montserrat"/>
                <a:ea typeface="Montserrat"/>
                <a:cs typeface="Montserrat"/>
                <a:sym typeface="Montserrat"/>
              </a:rPr>
            </a:br>
            <a:r>
              <a:rPr lang="en" sz="2000">
                <a:solidFill>
                  <a:srgbClr val="103B7A"/>
                </a:solidFill>
                <a:latin typeface="Montserrat"/>
                <a:ea typeface="Montserrat"/>
                <a:cs typeface="Montserrat"/>
                <a:sym typeface="Montserrat"/>
              </a:rPr>
              <a:t>or guardian)</a:t>
            </a:r>
            <a:endParaRPr sz="2000">
              <a:solidFill>
                <a:srgbClr val="103B7A"/>
              </a:solidFill>
              <a:latin typeface="Montserrat"/>
              <a:ea typeface="Montserrat"/>
              <a:cs typeface="Montserrat"/>
              <a:sym typeface="Montserrat"/>
            </a:endParaRPr>
          </a:p>
        </p:txBody>
      </p:sp>
      <p:sp>
        <p:nvSpPr>
          <p:cNvPr id="210" name="Google Shape;210;p34"/>
          <p:cNvSpPr txBox="1"/>
          <p:nvPr>
            <p:ph type="title"/>
          </p:nvPr>
        </p:nvSpPr>
        <p:spPr>
          <a:xfrm>
            <a:off x="4124900" y="2203350"/>
            <a:ext cx="2319300" cy="11592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2000">
                <a:solidFill>
                  <a:srgbClr val="103B7A"/>
                </a:solidFill>
                <a:latin typeface="Montserrat"/>
                <a:ea typeface="Montserrat"/>
                <a:cs typeface="Montserrat"/>
                <a:sym typeface="Montserrat"/>
              </a:rPr>
              <a:t>On their own (as unaccompanied minors)</a:t>
            </a:r>
            <a:endParaRPr sz="2000">
              <a:solidFill>
                <a:srgbClr val="103B7A"/>
              </a:solidFill>
              <a:latin typeface="Montserrat"/>
              <a:ea typeface="Montserrat"/>
              <a:cs typeface="Montserrat"/>
              <a:sym typeface="Montserrat"/>
            </a:endParaRPr>
          </a:p>
        </p:txBody>
      </p:sp>
      <p:pic>
        <p:nvPicPr>
          <p:cNvPr id="211" name="Google Shape;211;p34"/>
          <p:cNvPicPr preferRelativeResize="0"/>
          <p:nvPr/>
        </p:nvPicPr>
        <p:blipFill>
          <a:blip r:embed="rId4">
            <a:alphaModFix/>
          </a:blip>
          <a:stretch>
            <a:fillRect/>
          </a:stretch>
        </p:blipFill>
        <p:spPr>
          <a:xfrm>
            <a:off x="6850513" y="699603"/>
            <a:ext cx="1420924" cy="1282851"/>
          </a:xfrm>
          <a:prstGeom prst="rect">
            <a:avLst/>
          </a:prstGeom>
          <a:noFill/>
          <a:ln>
            <a:noFill/>
          </a:ln>
        </p:spPr>
      </p:pic>
      <p:pic>
        <p:nvPicPr>
          <p:cNvPr id="212" name="Google Shape;212;p34"/>
          <p:cNvPicPr preferRelativeResize="0"/>
          <p:nvPr/>
        </p:nvPicPr>
        <p:blipFill>
          <a:blip r:embed="rId5">
            <a:alphaModFix/>
          </a:blip>
          <a:stretch>
            <a:fillRect/>
          </a:stretch>
        </p:blipFill>
        <p:spPr>
          <a:xfrm>
            <a:off x="7186225" y="2152607"/>
            <a:ext cx="749501" cy="1323030"/>
          </a:xfrm>
          <a:prstGeom prst="rect">
            <a:avLst/>
          </a:prstGeom>
          <a:noFill/>
          <a:ln>
            <a:noFill/>
          </a:ln>
        </p:spPr>
      </p:pic>
      <p:pic>
        <p:nvPicPr>
          <p:cNvPr id="213" name="Google Shape;213;p34"/>
          <p:cNvPicPr preferRelativeResize="0"/>
          <p:nvPr/>
        </p:nvPicPr>
        <p:blipFill>
          <a:blip r:embed="rId6">
            <a:alphaModFix/>
          </a:blip>
          <a:stretch>
            <a:fillRect/>
          </a:stretch>
        </p:blipFill>
        <p:spPr>
          <a:xfrm>
            <a:off x="8393592" y="4339825"/>
            <a:ext cx="749517" cy="803671"/>
          </a:xfrm>
          <a:prstGeom prst="rect">
            <a:avLst/>
          </a:prstGeom>
          <a:noFill/>
          <a:ln>
            <a:noFill/>
          </a:ln>
        </p:spPr>
      </p:pic>
      <p:sp>
        <p:nvSpPr>
          <p:cNvPr id="214" name="Google Shape;214;p34"/>
          <p:cNvSpPr txBox="1"/>
          <p:nvPr/>
        </p:nvSpPr>
        <p:spPr>
          <a:xfrm>
            <a:off x="2059375" y="3645775"/>
            <a:ext cx="4522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103B7A"/>
                </a:solidFill>
                <a:latin typeface="Montserrat"/>
                <a:ea typeface="Montserrat"/>
                <a:cs typeface="Montserrat"/>
                <a:sym typeface="Montserrat"/>
              </a:rPr>
              <a:t>Arriving through resettlement vs claiming asylum</a:t>
            </a:r>
            <a:endParaRPr sz="2000">
              <a:solidFill>
                <a:srgbClr val="103B7A"/>
              </a:solidFill>
              <a:latin typeface="Montserrat"/>
              <a:ea typeface="Montserrat"/>
              <a:cs typeface="Montserrat"/>
              <a:sym typeface="Montserrat"/>
            </a:endParaRPr>
          </a:p>
        </p:txBody>
      </p:sp>
      <p:sp>
        <p:nvSpPr>
          <p:cNvPr id="215" name="Google Shape;215;p34"/>
          <p:cNvSpPr/>
          <p:nvPr/>
        </p:nvSpPr>
        <p:spPr>
          <a:xfrm>
            <a:off x="6972675" y="3645775"/>
            <a:ext cx="1176600" cy="1159200"/>
          </a:xfrm>
          <a:prstGeom prst="ellipse">
            <a:avLst/>
          </a:prstGeom>
          <a:solidFill>
            <a:srgbClr val="103B7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6" name="Google Shape;216;p34"/>
          <p:cNvPicPr preferRelativeResize="0"/>
          <p:nvPr/>
        </p:nvPicPr>
        <p:blipFill rotWithShape="1">
          <a:blip r:embed="rId7">
            <a:alphaModFix/>
          </a:blip>
          <a:srcRect b="14464" l="0" r="5553" t="0"/>
          <a:stretch/>
        </p:blipFill>
        <p:spPr>
          <a:xfrm>
            <a:off x="6980714" y="3766062"/>
            <a:ext cx="1014351" cy="9186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35"/>
          <p:cNvSpPr txBox="1"/>
          <p:nvPr>
            <p:ph type="title"/>
          </p:nvPr>
        </p:nvSpPr>
        <p:spPr>
          <a:xfrm>
            <a:off x="412550" y="148975"/>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500">
                <a:solidFill>
                  <a:srgbClr val="103B7A"/>
                </a:solidFill>
                <a:latin typeface="Montserrat"/>
                <a:ea typeface="Montserrat"/>
                <a:cs typeface="Montserrat"/>
                <a:sym typeface="Montserrat"/>
              </a:rPr>
              <a:t>Pre-arrival education: 3 key features</a:t>
            </a:r>
            <a:endParaRPr b="1" sz="3500">
              <a:solidFill>
                <a:srgbClr val="103B7A"/>
              </a:solidFill>
              <a:latin typeface="Montserrat"/>
              <a:ea typeface="Montserrat"/>
              <a:cs typeface="Montserrat"/>
              <a:sym typeface="Montserrat"/>
            </a:endParaRPr>
          </a:p>
        </p:txBody>
      </p:sp>
      <p:pic>
        <p:nvPicPr>
          <p:cNvPr id="222" name="Google Shape;222;p35"/>
          <p:cNvPicPr preferRelativeResize="0"/>
          <p:nvPr/>
        </p:nvPicPr>
        <p:blipFill>
          <a:blip r:embed="rId4">
            <a:alphaModFix/>
          </a:blip>
          <a:stretch>
            <a:fillRect/>
          </a:stretch>
        </p:blipFill>
        <p:spPr>
          <a:xfrm>
            <a:off x="4672850" y="1824475"/>
            <a:ext cx="2673100" cy="2673100"/>
          </a:xfrm>
          <a:prstGeom prst="rect">
            <a:avLst/>
          </a:prstGeom>
          <a:noFill/>
          <a:ln>
            <a:noFill/>
          </a:ln>
        </p:spPr>
      </p:pic>
      <p:sp>
        <p:nvSpPr>
          <p:cNvPr id="223" name="Google Shape;223;p35"/>
          <p:cNvSpPr txBox="1"/>
          <p:nvPr/>
        </p:nvSpPr>
        <p:spPr>
          <a:xfrm>
            <a:off x="4672900" y="1331875"/>
            <a:ext cx="2673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Disruption</a:t>
            </a:r>
            <a:endParaRPr b="1" sz="2000">
              <a:solidFill>
                <a:srgbClr val="103B7A"/>
              </a:solidFill>
              <a:latin typeface="Montserrat"/>
              <a:ea typeface="Montserrat"/>
              <a:cs typeface="Montserrat"/>
              <a:sym typeface="Montserrat"/>
            </a:endParaRPr>
          </a:p>
        </p:txBody>
      </p:sp>
      <p:sp>
        <p:nvSpPr>
          <p:cNvPr id="224" name="Google Shape;224;p35"/>
          <p:cNvSpPr txBox="1"/>
          <p:nvPr/>
        </p:nvSpPr>
        <p:spPr>
          <a:xfrm>
            <a:off x="6421650" y="4145875"/>
            <a:ext cx="2673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Informality</a:t>
            </a:r>
            <a:endParaRPr b="1" sz="2000">
              <a:solidFill>
                <a:srgbClr val="103B7A"/>
              </a:solidFill>
              <a:latin typeface="Montserrat"/>
              <a:ea typeface="Montserrat"/>
              <a:cs typeface="Montserrat"/>
              <a:sym typeface="Montserrat"/>
            </a:endParaRPr>
          </a:p>
        </p:txBody>
      </p:sp>
      <p:sp>
        <p:nvSpPr>
          <p:cNvPr id="225" name="Google Shape;225;p35"/>
          <p:cNvSpPr txBox="1"/>
          <p:nvPr/>
        </p:nvSpPr>
        <p:spPr>
          <a:xfrm>
            <a:off x="3168275" y="4145875"/>
            <a:ext cx="2673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Absence</a:t>
            </a:r>
            <a:endParaRPr b="1" sz="2000">
              <a:solidFill>
                <a:srgbClr val="103B7A"/>
              </a:solidFill>
              <a:latin typeface="Montserrat"/>
              <a:ea typeface="Montserrat"/>
              <a:cs typeface="Montserrat"/>
              <a:sym typeface="Montserrat"/>
            </a:endParaRPr>
          </a:p>
        </p:txBody>
      </p:sp>
      <p:pic>
        <p:nvPicPr>
          <p:cNvPr id="226" name="Google Shape;226;p35"/>
          <p:cNvPicPr preferRelativeResize="0"/>
          <p:nvPr/>
        </p:nvPicPr>
        <p:blipFill>
          <a:blip r:embed="rId5">
            <a:alphaModFix/>
          </a:blip>
          <a:stretch>
            <a:fillRect/>
          </a:stretch>
        </p:blipFill>
        <p:spPr>
          <a:xfrm>
            <a:off x="8393592" y="4339825"/>
            <a:ext cx="749517" cy="8036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3B7A"/>
        </a:solidFill>
      </p:bgPr>
    </p:bg>
    <p:spTree>
      <p:nvGrpSpPr>
        <p:cNvPr id="230" name="Shape 230"/>
        <p:cNvGrpSpPr/>
        <p:nvPr/>
      </p:nvGrpSpPr>
      <p:grpSpPr>
        <a:xfrm>
          <a:off x="0" y="0"/>
          <a:ext cx="0" cy="0"/>
          <a:chOff x="0" y="0"/>
          <a:chExt cx="0" cy="0"/>
        </a:xfrm>
      </p:grpSpPr>
      <p:sp>
        <p:nvSpPr>
          <p:cNvPr id="231" name="Google Shape;231;p36"/>
          <p:cNvSpPr txBox="1"/>
          <p:nvPr>
            <p:ph type="title"/>
          </p:nvPr>
        </p:nvSpPr>
        <p:spPr>
          <a:xfrm>
            <a:off x="311700" y="261050"/>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FFFFFF"/>
                </a:solidFill>
                <a:latin typeface="Montserrat"/>
                <a:ea typeface="Montserrat"/>
                <a:cs typeface="Montserrat"/>
                <a:sym typeface="Montserrat"/>
              </a:rPr>
              <a:t>Outcome two</a:t>
            </a:r>
            <a:endParaRPr b="1" sz="4500">
              <a:solidFill>
                <a:srgbClr val="FFFFFF"/>
              </a:solidFill>
              <a:latin typeface="Montserrat"/>
              <a:ea typeface="Montserrat"/>
              <a:cs typeface="Montserrat"/>
              <a:sym typeface="Montserrat"/>
            </a:endParaRPr>
          </a:p>
        </p:txBody>
      </p:sp>
      <p:sp>
        <p:nvSpPr>
          <p:cNvPr id="232" name="Google Shape;232;p36"/>
          <p:cNvSpPr txBox="1"/>
          <p:nvPr/>
        </p:nvSpPr>
        <p:spPr>
          <a:xfrm>
            <a:off x="4335100" y="1715550"/>
            <a:ext cx="43785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lt1"/>
                </a:solidFill>
                <a:latin typeface="Montserrat"/>
                <a:ea typeface="Montserrat"/>
                <a:cs typeface="Montserrat"/>
                <a:sym typeface="Montserrat"/>
              </a:rPr>
              <a:t>develop an understanding of the barriers to accessing and thriving in education for refugee children</a:t>
            </a:r>
            <a:endParaRPr sz="3000">
              <a:solidFill>
                <a:schemeClr val="lt1"/>
              </a:solidFill>
              <a:latin typeface="Montserrat"/>
              <a:ea typeface="Montserrat"/>
              <a:cs typeface="Montserrat"/>
              <a:sym typeface="Montserrat"/>
            </a:endParaRPr>
          </a:p>
        </p:txBody>
      </p:sp>
      <p:pic>
        <p:nvPicPr>
          <p:cNvPr id="233" name="Google Shape;233;p36"/>
          <p:cNvPicPr preferRelativeResize="0"/>
          <p:nvPr/>
        </p:nvPicPr>
        <p:blipFill>
          <a:blip r:embed="rId3">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37"/>
          <p:cNvSpPr txBox="1"/>
          <p:nvPr>
            <p:ph type="title"/>
          </p:nvPr>
        </p:nvSpPr>
        <p:spPr>
          <a:xfrm>
            <a:off x="412550" y="148975"/>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500">
                <a:solidFill>
                  <a:srgbClr val="103B7A"/>
                </a:solidFill>
                <a:latin typeface="Montserrat"/>
                <a:ea typeface="Montserrat"/>
                <a:cs typeface="Montserrat"/>
                <a:sym typeface="Montserrat"/>
              </a:rPr>
              <a:t>Key barriers to access</a:t>
            </a:r>
            <a:endParaRPr b="1" sz="3500">
              <a:solidFill>
                <a:srgbClr val="103B7A"/>
              </a:solidFill>
              <a:latin typeface="Montserrat"/>
              <a:ea typeface="Montserrat"/>
              <a:cs typeface="Montserrat"/>
              <a:sym typeface="Montserrat"/>
            </a:endParaRPr>
          </a:p>
        </p:txBody>
      </p:sp>
      <p:pic>
        <p:nvPicPr>
          <p:cNvPr id="239" name="Google Shape;239;p37"/>
          <p:cNvPicPr preferRelativeResize="0"/>
          <p:nvPr/>
        </p:nvPicPr>
        <p:blipFill>
          <a:blip r:embed="rId4">
            <a:alphaModFix/>
          </a:blip>
          <a:stretch>
            <a:fillRect/>
          </a:stretch>
        </p:blipFill>
        <p:spPr>
          <a:xfrm>
            <a:off x="4672850" y="1824475"/>
            <a:ext cx="2673100" cy="2673100"/>
          </a:xfrm>
          <a:prstGeom prst="rect">
            <a:avLst/>
          </a:prstGeom>
          <a:noFill/>
          <a:ln>
            <a:noFill/>
          </a:ln>
        </p:spPr>
      </p:pic>
      <p:sp>
        <p:nvSpPr>
          <p:cNvPr id="240" name="Google Shape;240;p37"/>
          <p:cNvSpPr txBox="1"/>
          <p:nvPr/>
        </p:nvSpPr>
        <p:spPr>
          <a:xfrm>
            <a:off x="4331150" y="4294425"/>
            <a:ext cx="43851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9CB9C"/>
                </a:solidFill>
                <a:latin typeface="Montserrat"/>
                <a:ea typeface="Montserrat"/>
                <a:cs typeface="Montserrat"/>
                <a:sym typeface="Montserrat"/>
              </a:rPr>
              <a:t>Teaching quality: turnover, salaries, training</a:t>
            </a:r>
            <a:endParaRPr b="1" sz="2000">
              <a:solidFill>
                <a:srgbClr val="F9CB9C"/>
              </a:solidFill>
              <a:latin typeface="Montserrat"/>
              <a:ea typeface="Montserrat"/>
              <a:cs typeface="Montserrat"/>
              <a:sym typeface="Montserrat"/>
            </a:endParaRPr>
          </a:p>
        </p:txBody>
      </p:sp>
      <p:sp>
        <p:nvSpPr>
          <p:cNvPr id="241" name="Google Shape;241;p37"/>
          <p:cNvSpPr txBox="1"/>
          <p:nvPr/>
        </p:nvSpPr>
        <p:spPr>
          <a:xfrm>
            <a:off x="2279600" y="1367400"/>
            <a:ext cx="2673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Anticipated results bias</a:t>
            </a:r>
            <a:endParaRPr b="1" sz="2000">
              <a:solidFill>
                <a:srgbClr val="103B7A"/>
              </a:solidFill>
              <a:latin typeface="Montserrat"/>
              <a:ea typeface="Montserrat"/>
              <a:cs typeface="Montserrat"/>
              <a:sym typeface="Montserrat"/>
            </a:endParaRPr>
          </a:p>
        </p:txBody>
      </p:sp>
      <p:sp>
        <p:nvSpPr>
          <p:cNvPr id="242" name="Google Shape;242;p37"/>
          <p:cNvSpPr txBox="1"/>
          <p:nvPr/>
        </p:nvSpPr>
        <p:spPr>
          <a:xfrm>
            <a:off x="1214250" y="3838075"/>
            <a:ext cx="2979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9CB9C"/>
                </a:solidFill>
                <a:latin typeface="Montserrat"/>
                <a:ea typeface="Montserrat"/>
                <a:cs typeface="Montserrat"/>
                <a:sym typeface="Montserrat"/>
              </a:rPr>
              <a:t>Practical and mental health challenges</a:t>
            </a:r>
            <a:endParaRPr b="1" sz="2000">
              <a:solidFill>
                <a:srgbClr val="F9CB9C"/>
              </a:solidFill>
              <a:latin typeface="Montserrat"/>
              <a:ea typeface="Montserrat"/>
              <a:cs typeface="Montserrat"/>
              <a:sym typeface="Montserrat"/>
            </a:endParaRPr>
          </a:p>
        </p:txBody>
      </p:sp>
      <p:pic>
        <p:nvPicPr>
          <p:cNvPr id="243" name="Google Shape;243;p37"/>
          <p:cNvPicPr preferRelativeResize="0"/>
          <p:nvPr/>
        </p:nvPicPr>
        <p:blipFill>
          <a:blip r:embed="rId5">
            <a:alphaModFix/>
          </a:blip>
          <a:stretch>
            <a:fillRect/>
          </a:stretch>
        </p:blipFill>
        <p:spPr>
          <a:xfrm>
            <a:off x="8393592" y="4339825"/>
            <a:ext cx="749517" cy="803671"/>
          </a:xfrm>
          <a:prstGeom prst="rect">
            <a:avLst/>
          </a:prstGeom>
          <a:noFill/>
          <a:ln>
            <a:noFill/>
          </a:ln>
        </p:spPr>
      </p:pic>
      <p:sp>
        <p:nvSpPr>
          <p:cNvPr id="244" name="Google Shape;244;p37"/>
          <p:cNvSpPr txBox="1"/>
          <p:nvPr/>
        </p:nvSpPr>
        <p:spPr>
          <a:xfrm>
            <a:off x="626050" y="2411350"/>
            <a:ext cx="4077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Funding structures: in-year admissions and additional support uplifts</a:t>
            </a:r>
            <a:endParaRPr b="1" sz="2000">
              <a:solidFill>
                <a:srgbClr val="103B7A"/>
              </a:solidFill>
              <a:latin typeface="Montserrat"/>
              <a:ea typeface="Montserrat"/>
              <a:cs typeface="Montserrat"/>
              <a:sym typeface="Montserrat"/>
            </a:endParaRPr>
          </a:p>
        </p:txBody>
      </p:sp>
      <p:sp>
        <p:nvSpPr>
          <p:cNvPr id="245" name="Google Shape;245;p37"/>
          <p:cNvSpPr txBox="1"/>
          <p:nvPr/>
        </p:nvSpPr>
        <p:spPr>
          <a:xfrm>
            <a:off x="4811700" y="790650"/>
            <a:ext cx="4077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0068FF"/>
                </a:solidFill>
                <a:latin typeface="Montserrat"/>
                <a:ea typeface="Montserrat"/>
                <a:cs typeface="Montserrat"/>
                <a:sym typeface="Montserrat"/>
              </a:rPr>
              <a:t>Financial challenges and household poverty</a:t>
            </a:r>
            <a:endParaRPr b="1" sz="2000">
              <a:solidFill>
                <a:srgbClr val="0068FF"/>
              </a:solidFill>
              <a:latin typeface="Montserrat"/>
              <a:ea typeface="Montserrat"/>
              <a:cs typeface="Montserrat"/>
              <a:sym typeface="Montserrat"/>
            </a:endParaRPr>
          </a:p>
        </p:txBody>
      </p:sp>
      <p:sp>
        <p:nvSpPr>
          <p:cNvPr id="246" name="Google Shape;246;p37"/>
          <p:cNvSpPr txBox="1"/>
          <p:nvPr/>
        </p:nvSpPr>
        <p:spPr>
          <a:xfrm>
            <a:off x="7043700" y="2257438"/>
            <a:ext cx="20994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0068FF"/>
                </a:solidFill>
                <a:latin typeface="Montserrat"/>
                <a:ea typeface="Montserrat"/>
                <a:cs typeface="Montserrat"/>
                <a:sym typeface="Montserrat"/>
              </a:rPr>
              <a:t>Infrastructure and educational resources </a:t>
            </a:r>
            <a:endParaRPr b="1" sz="2000">
              <a:solidFill>
                <a:srgbClr val="0068FF"/>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38"/>
          <p:cNvSpPr txBox="1"/>
          <p:nvPr>
            <p:ph type="title"/>
          </p:nvPr>
        </p:nvSpPr>
        <p:spPr>
          <a:xfrm>
            <a:off x="311700" y="148975"/>
            <a:ext cx="4260300" cy="167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500">
                <a:solidFill>
                  <a:srgbClr val="103B7A"/>
                </a:solidFill>
                <a:latin typeface="Montserrat"/>
                <a:ea typeface="Montserrat"/>
                <a:cs typeface="Montserrat"/>
                <a:sym typeface="Montserrat"/>
              </a:rPr>
              <a:t>Key barriers to thriving</a:t>
            </a:r>
            <a:endParaRPr b="1" sz="3500">
              <a:solidFill>
                <a:srgbClr val="103B7A"/>
              </a:solidFill>
              <a:latin typeface="Montserrat"/>
              <a:ea typeface="Montserrat"/>
              <a:cs typeface="Montserrat"/>
              <a:sym typeface="Montserrat"/>
            </a:endParaRPr>
          </a:p>
        </p:txBody>
      </p:sp>
      <p:pic>
        <p:nvPicPr>
          <p:cNvPr id="252" name="Google Shape;252;p38"/>
          <p:cNvPicPr preferRelativeResize="0"/>
          <p:nvPr/>
        </p:nvPicPr>
        <p:blipFill>
          <a:blip r:embed="rId4">
            <a:alphaModFix/>
          </a:blip>
          <a:stretch>
            <a:fillRect/>
          </a:stretch>
        </p:blipFill>
        <p:spPr>
          <a:xfrm>
            <a:off x="4672850" y="1824475"/>
            <a:ext cx="2673100" cy="2673100"/>
          </a:xfrm>
          <a:prstGeom prst="rect">
            <a:avLst/>
          </a:prstGeom>
          <a:noFill/>
          <a:ln>
            <a:noFill/>
          </a:ln>
        </p:spPr>
      </p:pic>
      <p:sp>
        <p:nvSpPr>
          <p:cNvPr id="253" name="Google Shape;253;p38"/>
          <p:cNvSpPr txBox="1"/>
          <p:nvPr/>
        </p:nvSpPr>
        <p:spPr>
          <a:xfrm>
            <a:off x="1390625" y="1406600"/>
            <a:ext cx="4077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Dispersal and other accommodation challenges</a:t>
            </a:r>
            <a:endParaRPr b="1" sz="2000">
              <a:solidFill>
                <a:srgbClr val="103B7A"/>
              </a:solidFill>
              <a:latin typeface="Montserrat"/>
              <a:ea typeface="Montserrat"/>
              <a:cs typeface="Montserrat"/>
              <a:sym typeface="Montserrat"/>
            </a:endParaRPr>
          </a:p>
        </p:txBody>
      </p:sp>
      <p:sp>
        <p:nvSpPr>
          <p:cNvPr id="254" name="Google Shape;254;p38"/>
          <p:cNvSpPr txBox="1"/>
          <p:nvPr/>
        </p:nvSpPr>
        <p:spPr>
          <a:xfrm>
            <a:off x="7031250" y="3347825"/>
            <a:ext cx="21948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F9CB9C"/>
                </a:solidFill>
                <a:latin typeface="Montserrat"/>
                <a:ea typeface="Montserrat"/>
                <a:cs typeface="Montserrat"/>
                <a:sym typeface="Montserrat"/>
              </a:rPr>
              <a:t>Trauma and mental health</a:t>
            </a:r>
            <a:endParaRPr b="1" sz="2000">
              <a:solidFill>
                <a:srgbClr val="F9CB9C"/>
              </a:solidFill>
              <a:latin typeface="Montserrat"/>
              <a:ea typeface="Montserrat"/>
              <a:cs typeface="Montserrat"/>
              <a:sym typeface="Montserrat"/>
            </a:endParaRPr>
          </a:p>
        </p:txBody>
      </p:sp>
      <p:sp>
        <p:nvSpPr>
          <p:cNvPr id="255" name="Google Shape;255;p38"/>
          <p:cNvSpPr txBox="1"/>
          <p:nvPr/>
        </p:nvSpPr>
        <p:spPr>
          <a:xfrm>
            <a:off x="1593000" y="2760825"/>
            <a:ext cx="2979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Exploitation and debt</a:t>
            </a:r>
            <a:endParaRPr b="1" sz="2000">
              <a:solidFill>
                <a:srgbClr val="103B7A"/>
              </a:solidFill>
              <a:latin typeface="Montserrat"/>
              <a:ea typeface="Montserrat"/>
              <a:cs typeface="Montserrat"/>
              <a:sym typeface="Montserrat"/>
            </a:endParaRPr>
          </a:p>
        </p:txBody>
      </p:sp>
      <p:pic>
        <p:nvPicPr>
          <p:cNvPr id="256" name="Google Shape;256;p38"/>
          <p:cNvPicPr preferRelativeResize="0"/>
          <p:nvPr/>
        </p:nvPicPr>
        <p:blipFill>
          <a:blip r:embed="rId5">
            <a:alphaModFix/>
          </a:blip>
          <a:stretch>
            <a:fillRect/>
          </a:stretch>
        </p:blipFill>
        <p:spPr>
          <a:xfrm>
            <a:off x="8393592" y="4339825"/>
            <a:ext cx="749517" cy="803671"/>
          </a:xfrm>
          <a:prstGeom prst="rect">
            <a:avLst/>
          </a:prstGeom>
          <a:noFill/>
          <a:ln>
            <a:noFill/>
          </a:ln>
        </p:spPr>
      </p:pic>
      <p:sp>
        <p:nvSpPr>
          <p:cNvPr id="257" name="Google Shape;257;p38"/>
          <p:cNvSpPr txBox="1"/>
          <p:nvPr/>
        </p:nvSpPr>
        <p:spPr>
          <a:xfrm>
            <a:off x="2393825" y="3927250"/>
            <a:ext cx="3074400" cy="99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9CB9C"/>
                </a:solidFill>
                <a:latin typeface="Montserrat"/>
                <a:ea typeface="Montserrat"/>
                <a:cs typeface="Montserrat"/>
                <a:sym typeface="Montserrat"/>
              </a:rPr>
              <a:t>Academic support: language and subject curricula </a:t>
            </a:r>
            <a:endParaRPr b="1" sz="1800">
              <a:solidFill>
                <a:srgbClr val="F9CB9C"/>
              </a:solidFill>
              <a:latin typeface="Montserrat"/>
              <a:ea typeface="Montserrat"/>
              <a:cs typeface="Montserrat"/>
              <a:sym typeface="Montserrat"/>
            </a:endParaRPr>
          </a:p>
        </p:txBody>
      </p:sp>
      <p:sp>
        <p:nvSpPr>
          <p:cNvPr id="258" name="Google Shape;258;p38"/>
          <p:cNvSpPr txBox="1"/>
          <p:nvPr/>
        </p:nvSpPr>
        <p:spPr>
          <a:xfrm>
            <a:off x="4833750" y="586525"/>
            <a:ext cx="4077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0068FF"/>
                </a:solidFill>
                <a:latin typeface="Montserrat"/>
                <a:ea typeface="Montserrat"/>
                <a:cs typeface="Montserrat"/>
                <a:sym typeface="Montserrat"/>
              </a:rPr>
              <a:t>Teaching quality: turnover, salaries, training</a:t>
            </a:r>
            <a:endParaRPr b="1" sz="2000">
              <a:solidFill>
                <a:srgbClr val="0068FF"/>
              </a:solidFill>
              <a:latin typeface="Montserrat"/>
              <a:ea typeface="Montserrat"/>
              <a:cs typeface="Montserrat"/>
              <a:sym typeface="Montserrat"/>
            </a:endParaRPr>
          </a:p>
        </p:txBody>
      </p:sp>
      <p:sp>
        <p:nvSpPr>
          <p:cNvPr id="259" name="Google Shape;259;p38"/>
          <p:cNvSpPr txBox="1"/>
          <p:nvPr/>
        </p:nvSpPr>
        <p:spPr>
          <a:xfrm>
            <a:off x="7345950" y="1824475"/>
            <a:ext cx="1565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0068FF"/>
                </a:solidFill>
                <a:latin typeface="Montserrat"/>
                <a:ea typeface="Montserrat"/>
                <a:cs typeface="Montserrat"/>
                <a:sym typeface="Montserrat"/>
              </a:rPr>
              <a:t>Access to ed tech</a:t>
            </a:r>
            <a:endParaRPr b="1" sz="2000">
              <a:solidFill>
                <a:srgbClr val="0068FF"/>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3B7A"/>
        </a:solidFill>
      </p:bgPr>
    </p:bg>
    <p:spTree>
      <p:nvGrpSpPr>
        <p:cNvPr id="263" name="Shape 263"/>
        <p:cNvGrpSpPr/>
        <p:nvPr/>
      </p:nvGrpSpPr>
      <p:grpSpPr>
        <a:xfrm>
          <a:off x="0" y="0"/>
          <a:ext cx="0" cy="0"/>
          <a:chOff x="0" y="0"/>
          <a:chExt cx="0" cy="0"/>
        </a:xfrm>
      </p:grpSpPr>
      <p:sp>
        <p:nvSpPr>
          <p:cNvPr id="264" name="Google Shape;264;p39"/>
          <p:cNvSpPr txBox="1"/>
          <p:nvPr>
            <p:ph type="title"/>
          </p:nvPr>
        </p:nvSpPr>
        <p:spPr>
          <a:xfrm>
            <a:off x="311700" y="261050"/>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FFFFFF"/>
                </a:solidFill>
                <a:latin typeface="Montserrat"/>
                <a:ea typeface="Montserrat"/>
                <a:cs typeface="Montserrat"/>
                <a:sym typeface="Montserrat"/>
              </a:rPr>
              <a:t>Outcome 3</a:t>
            </a:r>
            <a:endParaRPr b="1" sz="4500">
              <a:solidFill>
                <a:srgbClr val="FFFFFF"/>
              </a:solidFill>
              <a:latin typeface="Montserrat"/>
              <a:ea typeface="Montserrat"/>
              <a:cs typeface="Montserrat"/>
              <a:sym typeface="Montserrat"/>
            </a:endParaRPr>
          </a:p>
        </p:txBody>
      </p:sp>
      <p:sp>
        <p:nvSpPr>
          <p:cNvPr id="265" name="Google Shape;265;p39"/>
          <p:cNvSpPr txBox="1"/>
          <p:nvPr/>
        </p:nvSpPr>
        <p:spPr>
          <a:xfrm>
            <a:off x="4335100" y="1267325"/>
            <a:ext cx="43785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lt1"/>
                </a:solidFill>
                <a:latin typeface="Montserrat"/>
                <a:ea typeface="Montserrat"/>
                <a:cs typeface="Montserrat"/>
                <a:sym typeface="Montserrat"/>
              </a:rPr>
              <a:t>develop compassionate and effective interventions appropriate to refugee children’s contexts</a:t>
            </a:r>
            <a:endParaRPr sz="30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sz="3000">
              <a:solidFill>
                <a:schemeClr val="lt1"/>
              </a:solidFill>
              <a:latin typeface="Montserrat"/>
              <a:ea typeface="Montserrat"/>
              <a:cs typeface="Montserrat"/>
              <a:sym typeface="Montserrat"/>
            </a:endParaRPr>
          </a:p>
          <a:p>
            <a:pPr indent="0" lvl="0" marL="0" rtl="0" algn="l">
              <a:spcBef>
                <a:spcPts val="0"/>
              </a:spcBef>
              <a:spcAft>
                <a:spcPts val="0"/>
              </a:spcAft>
              <a:buNone/>
            </a:pPr>
            <a:r>
              <a:t/>
            </a:r>
            <a:endParaRPr sz="3000">
              <a:solidFill>
                <a:schemeClr val="lt1"/>
              </a:solidFill>
              <a:latin typeface="Montserrat"/>
              <a:ea typeface="Montserrat"/>
              <a:cs typeface="Montserrat"/>
              <a:sym typeface="Montserrat"/>
            </a:endParaRPr>
          </a:p>
        </p:txBody>
      </p:sp>
      <p:pic>
        <p:nvPicPr>
          <p:cNvPr id="266" name="Google Shape;266;p39"/>
          <p:cNvPicPr preferRelativeResize="0"/>
          <p:nvPr/>
        </p:nvPicPr>
        <p:blipFill>
          <a:blip r:embed="rId3">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40"/>
          <p:cNvSpPr txBox="1"/>
          <p:nvPr>
            <p:ph type="title"/>
          </p:nvPr>
        </p:nvSpPr>
        <p:spPr>
          <a:xfrm>
            <a:off x="201100" y="68825"/>
            <a:ext cx="4590600" cy="162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103B7A"/>
                </a:solidFill>
                <a:latin typeface="Montserrat"/>
                <a:ea typeface="Montserrat"/>
                <a:cs typeface="Montserrat"/>
                <a:sym typeface="Montserrat"/>
              </a:rPr>
              <a:t>Key principles for interaction</a:t>
            </a:r>
            <a:endParaRPr b="1" sz="4500">
              <a:solidFill>
                <a:srgbClr val="103B7A"/>
              </a:solidFill>
              <a:latin typeface="Montserrat"/>
              <a:ea typeface="Montserrat"/>
              <a:cs typeface="Montserrat"/>
              <a:sym typeface="Montserrat"/>
            </a:endParaRPr>
          </a:p>
        </p:txBody>
      </p:sp>
      <p:sp>
        <p:nvSpPr>
          <p:cNvPr id="272" name="Google Shape;272;p40"/>
          <p:cNvSpPr txBox="1"/>
          <p:nvPr>
            <p:ph type="title"/>
          </p:nvPr>
        </p:nvSpPr>
        <p:spPr>
          <a:xfrm>
            <a:off x="4553400" y="1697825"/>
            <a:ext cx="4590600" cy="31218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Build trust and have patience</a:t>
            </a:r>
            <a:endParaRPr sz="2000">
              <a:solidFill>
                <a:srgbClr val="103B7A"/>
              </a:solidFill>
              <a:latin typeface="Montserrat"/>
              <a:ea typeface="Montserrat"/>
              <a:cs typeface="Montserrat"/>
              <a:sym typeface="Montserrat"/>
            </a:endParaRPr>
          </a:p>
          <a:p>
            <a:pPr indent="-355600" lvl="0" marL="457200" rtl="0" algn="l">
              <a:spcBef>
                <a:spcPts val="100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Look beyond the behaviour</a:t>
            </a:r>
            <a:endParaRPr sz="2000">
              <a:solidFill>
                <a:srgbClr val="103B7A"/>
              </a:solidFill>
              <a:latin typeface="Montserrat"/>
              <a:ea typeface="Montserrat"/>
              <a:cs typeface="Montserrat"/>
              <a:sym typeface="Montserrat"/>
            </a:endParaRPr>
          </a:p>
          <a:p>
            <a:pPr indent="-355600" lvl="0" marL="457200" rtl="0" algn="l">
              <a:spcBef>
                <a:spcPts val="100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Recognise language level is not ability level</a:t>
            </a:r>
            <a:endParaRPr sz="2000">
              <a:solidFill>
                <a:srgbClr val="103B7A"/>
              </a:solidFill>
              <a:latin typeface="Montserrat"/>
              <a:ea typeface="Montserrat"/>
              <a:cs typeface="Montserrat"/>
              <a:sym typeface="Montserrat"/>
            </a:endParaRPr>
          </a:p>
          <a:p>
            <a:pPr indent="-355600" lvl="0" marL="457200" rtl="0" algn="l">
              <a:spcBef>
                <a:spcPts val="1000"/>
              </a:spcBef>
              <a:spcAft>
                <a:spcPts val="0"/>
              </a:spcAft>
              <a:buClr>
                <a:srgbClr val="103B7A"/>
              </a:buClr>
              <a:buSzPts val="2000"/>
              <a:buFont typeface="Montserrat"/>
              <a:buChar char="■"/>
            </a:pPr>
            <a:r>
              <a:rPr lang="en" sz="2000">
                <a:solidFill>
                  <a:srgbClr val="103B7A"/>
                </a:solidFill>
                <a:latin typeface="Montserrat"/>
                <a:ea typeface="Montserrat"/>
                <a:cs typeface="Montserrat"/>
                <a:sym typeface="Montserrat"/>
              </a:rPr>
              <a:t>Grow children’s compassion and world view</a:t>
            </a:r>
            <a:endParaRPr sz="2000">
              <a:solidFill>
                <a:srgbClr val="103B7A"/>
              </a:solidFill>
              <a:latin typeface="Montserrat"/>
              <a:ea typeface="Montserrat"/>
              <a:cs typeface="Montserrat"/>
              <a:sym typeface="Montserrat"/>
            </a:endParaRPr>
          </a:p>
          <a:p>
            <a:pPr indent="-355600" lvl="0" marL="457200" rtl="0" algn="l">
              <a:spcBef>
                <a:spcPts val="1000"/>
              </a:spcBef>
              <a:spcAft>
                <a:spcPts val="1000"/>
              </a:spcAft>
              <a:buClr>
                <a:srgbClr val="103B7A"/>
              </a:buClr>
              <a:buSzPts val="2000"/>
              <a:buFont typeface="Montserrat"/>
              <a:buChar char="■"/>
            </a:pPr>
            <a:r>
              <a:rPr lang="en" sz="2000">
                <a:solidFill>
                  <a:srgbClr val="103B7A"/>
                </a:solidFill>
                <a:latin typeface="Montserrat"/>
                <a:ea typeface="Montserrat"/>
                <a:cs typeface="Montserrat"/>
                <a:sym typeface="Montserrat"/>
              </a:rPr>
              <a:t>Recognise resilience and adopt an assets-based approach</a:t>
            </a:r>
            <a:endParaRPr sz="2000">
              <a:solidFill>
                <a:srgbClr val="103B7A"/>
              </a:solidFill>
              <a:latin typeface="Montserrat"/>
              <a:ea typeface="Montserrat"/>
              <a:cs typeface="Montserrat"/>
              <a:sym typeface="Montserrat"/>
            </a:endParaRPr>
          </a:p>
        </p:txBody>
      </p:sp>
      <p:pic>
        <p:nvPicPr>
          <p:cNvPr id="273" name="Google Shape;273;p40"/>
          <p:cNvPicPr preferRelativeResize="0"/>
          <p:nvPr/>
        </p:nvPicPr>
        <p:blipFill>
          <a:blip r:embed="rId4">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D3B9"/>
        </a:solidFill>
      </p:bgPr>
    </p:bg>
    <p:spTree>
      <p:nvGrpSpPr>
        <p:cNvPr id="277" name="Shape 277"/>
        <p:cNvGrpSpPr/>
        <p:nvPr/>
      </p:nvGrpSpPr>
      <p:grpSpPr>
        <a:xfrm>
          <a:off x="0" y="0"/>
          <a:ext cx="0" cy="0"/>
          <a:chOff x="0" y="0"/>
          <a:chExt cx="0" cy="0"/>
        </a:xfrm>
      </p:grpSpPr>
      <p:sp>
        <p:nvSpPr>
          <p:cNvPr id="278" name="Google Shape;278;p41"/>
          <p:cNvSpPr txBox="1"/>
          <p:nvPr>
            <p:ph type="title"/>
          </p:nvPr>
        </p:nvSpPr>
        <p:spPr>
          <a:xfrm>
            <a:off x="354024" y="327000"/>
            <a:ext cx="49206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103B7A"/>
                </a:solidFill>
                <a:latin typeface="Montserrat"/>
                <a:ea typeface="Montserrat"/>
                <a:cs typeface="Montserrat"/>
                <a:sym typeface="Montserrat"/>
              </a:rPr>
              <a:t>Reflection – how could you adopt these principles and approaches? </a:t>
            </a:r>
            <a:endParaRPr b="1" sz="4500">
              <a:solidFill>
                <a:srgbClr val="103B7A"/>
              </a:solidFill>
              <a:latin typeface="Montserrat"/>
              <a:ea typeface="Montserrat"/>
              <a:cs typeface="Montserrat"/>
              <a:sym typeface="Montserrat"/>
            </a:endParaRPr>
          </a:p>
        </p:txBody>
      </p:sp>
      <p:pic>
        <p:nvPicPr>
          <p:cNvPr id="279" name="Google Shape;279;p41"/>
          <p:cNvPicPr preferRelativeResize="0"/>
          <p:nvPr/>
        </p:nvPicPr>
        <p:blipFill>
          <a:blip r:embed="rId3">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2"/>
          <p:cNvSpPr txBox="1"/>
          <p:nvPr>
            <p:ph type="title"/>
          </p:nvPr>
        </p:nvSpPr>
        <p:spPr>
          <a:xfrm>
            <a:off x="144450" y="327000"/>
            <a:ext cx="30624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000">
                <a:solidFill>
                  <a:srgbClr val="0068FF"/>
                </a:solidFill>
                <a:latin typeface="Montserrat"/>
                <a:ea typeface="Montserrat"/>
                <a:cs typeface="Montserrat"/>
                <a:sym typeface="Montserrat"/>
              </a:rPr>
              <a:t>P</a:t>
            </a:r>
            <a:r>
              <a:rPr b="1" lang="en" sz="3000">
                <a:solidFill>
                  <a:srgbClr val="0068FF"/>
                </a:solidFill>
                <a:latin typeface="Montserrat"/>
                <a:ea typeface="Montserrat"/>
                <a:cs typeface="Montserrat"/>
                <a:sym typeface="Montserrat"/>
              </a:rPr>
              <a:t>ractical interventions – supporting children</a:t>
            </a:r>
            <a:endParaRPr b="1" sz="3000">
              <a:solidFill>
                <a:srgbClr val="0068FF"/>
              </a:solidFill>
              <a:latin typeface="Montserrat"/>
              <a:ea typeface="Montserrat"/>
              <a:cs typeface="Montserrat"/>
              <a:sym typeface="Montserrat"/>
            </a:endParaRPr>
          </a:p>
        </p:txBody>
      </p:sp>
      <p:pic>
        <p:nvPicPr>
          <p:cNvPr id="285" name="Google Shape;285;p42"/>
          <p:cNvPicPr preferRelativeResize="0"/>
          <p:nvPr/>
        </p:nvPicPr>
        <p:blipFill>
          <a:blip r:embed="rId3">
            <a:alphaModFix/>
          </a:blip>
          <a:stretch>
            <a:fillRect/>
          </a:stretch>
        </p:blipFill>
        <p:spPr>
          <a:xfrm>
            <a:off x="4436963" y="892044"/>
            <a:ext cx="3359418" cy="3359418"/>
          </a:xfrm>
          <a:prstGeom prst="rect">
            <a:avLst/>
          </a:prstGeom>
          <a:noFill/>
          <a:ln>
            <a:noFill/>
          </a:ln>
        </p:spPr>
      </p:pic>
      <p:sp>
        <p:nvSpPr>
          <p:cNvPr id="286" name="Google Shape;286;p42"/>
          <p:cNvSpPr txBox="1"/>
          <p:nvPr/>
        </p:nvSpPr>
        <p:spPr>
          <a:xfrm>
            <a:off x="4006975" y="303900"/>
            <a:ext cx="1338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Peer support</a:t>
            </a:r>
            <a:endParaRPr b="1" sz="2000">
              <a:solidFill>
                <a:srgbClr val="103B7A"/>
              </a:solidFill>
              <a:latin typeface="Montserrat"/>
              <a:ea typeface="Montserrat"/>
              <a:cs typeface="Montserrat"/>
              <a:sym typeface="Montserrat"/>
            </a:endParaRPr>
          </a:p>
        </p:txBody>
      </p:sp>
      <p:sp>
        <p:nvSpPr>
          <p:cNvPr id="287" name="Google Shape;287;p42"/>
          <p:cNvSpPr txBox="1"/>
          <p:nvPr/>
        </p:nvSpPr>
        <p:spPr>
          <a:xfrm>
            <a:off x="7428550" y="2101225"/>
            <a:ext cx="3000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103B7A"/>
                </a:solidFill>
                <a:latin typeface="Montserrat"/>
                <a:ea typeface="Montserrat"/>
                <a:cs typeface="Montserrat"/>
                <a:sym typeface="Montserrat"/>
              </a:rPr>
              <a:t>    </a:t>
            </a:r>
            <a:r>
              <a:rPr b="1" lang="en" sz="2000">
                <a:solidFill>
                  <a:srgbClr val="103B7A"/>
                </a:solidFill>
                <a:latin typeface="Montserrat"/>
                <a:ea typeface="Montserrat"/>
                <a:cs typeface="Montserrat"/>
                <a:sym typeface="Montserrat"/>
              </a:rPr>
              <a:t> Pastoral </a:t>
            </a:r>
            <a:endParaRPr b="1" sz="2000">
              <a:solidFill>
                <a:srgbClr val="103B7A"/>
              </a:solidFill>
              <a:latin typeface="Montserrat"/>
              <a:ea typeface="Montserrat"/>
              <a:cs typeface="Montserrat"/>
              <a:sym typeface="Montserrat"/>
            </a:endParaRPr>
          </a:p>
          <a:p>
            <a:pPr indent="0" lvl="0" marL="0" rtl="0" algn="l">
              <a:spcBef>
                <a:spcPts val="0"/>
              </a:spcBef>
              <a:spcAft>
                <a:spcPts val="0"/>
              </a:spcAft>
              <a:buNone/>
            </a:pPr>
            <a:r>
              <a:rPr b="1" lang="en" sz="2000">
                <a:solidFill>
                  <a:srgbClr val="103B7A"/>
                </a:solidFill>
                <a:latin typeface="Montserrat"/>
                <a:ea typeface="Montserrat"/>
                <a:cs typeface="Montserrat"/>
                <a:sym typeface="Montserrat"/>
              </a:rPr>
              <a:t>        care</a:t>
            </a:r>
            <a:endParaRPr b="1" sz="2000">
              <a:solidFill>
                <a:srgbClr val="103B7A"/>
              </a:solidFill>
              <a:latin typeface="Montserrat"/>
              <a:ea typeface="Montserrat"/>
              <a:cs typeface="Montserrat"/>
              <a:sym typeface="Montserrat"/>
            </a:endParaRPr>
          </a:p>
        </p:txBody>
      </p:sp>
      <p:sp>
        <p:nvSpPr>
          <p:cNvPr id="288" name="Google Shape;288;p42"/>
          <p:cNvSpPr txBox="1"/>
          <p:nvPr/>
        </p:nvSpPr>
        <p:spPr>
          <a:xfrm>
            <a:off x="6386450" y="387545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Welcome and </a:t>
            </a:r>
            <a:endParaRPr b="1" sz="2000">
              <a:solidFill>
                <a:srgbClr val="103B7A"/>
              </a:solidFill>
              <a:latin typeface="Montserrat"/>
              <a:ea typeface="Montserrat"/>
              <a:cs typeface="Montserrat"/>
              <a:sym typeface="Montserrat"/>
            </a:endParaRPr>
          </a:p>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inclusion</a:t>
            </a:r>
            <a:endParaRPr b="1" sz="2000">
              <a:solidFill>
                <a:srgbClr val="103B7A"/>
              </a:solidFill>
              <a:latin typeface="Montserrat"/>
              <a:ea typeface="Montserrat"/>
              <a:cs typeface="Montserrat"/>
              <a:sym typeface="Montserrat"/>
            </a:endParaRPr>
          </a:p>
        </p:txBody>
      </p:sp>
      <p:sp>
        <p:nvSpPr>
          <p:cNvPr id="289" name="Google Shape;289;p42"/>
          <p:cNvSpPr txBox="1"/>
          <p:nvPr/>
        </p:nvSpPr>
        <p:spPr>
          <a:xfrm>
            <a:off x="3072000" y="3875450"/>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Language </a:t>
            </a:r>
            <a:endParaRPr b="1" sz="2000">
              <a:solidFill>
                <a:srgbClr val="103B7A"/>
              </a:solidFill>
              <a:latin typeface="Montserrat"/>
              <a:ea typeface="Montserrat"/>
              <a:cs typeface="Montserrat"/>
              <a:sym typeface="Montserrat"/>
            </a:endParaRPr>
          </a:p>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support</a:t>
            </a:r>
            <a:endParaRPr b="1" sz="2000">
              <a:solidFill>
                <a:srgbClr val="103B7A"/>
              </a:solidFill>
              <a:latin typeface="Montserrat"/>
              <a:ea typeface="Montserrat"/>
              <a:cs typeface="Montserrat"/>
              <a:sym typeface="Montserrat"/>
            </a:endParaRPr>
          </a:p>
        </p:txBody>
      </p:sp>
      <p:sp>
        <p:nvSpPr>
          <p:cNvPr id="290" name="Google Shape;290;p42"/>
          <p:cNvSpPr txBox="1"/>
          <p:nvPr/>
        </p:nvSpPr>
        <p:spPr>
          <a:xfrm>
            <a:off x="1925600" y="2089675"/>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Extra academic </a:t>
            </a:r>
            <a:endParaRPr b="1" sz="2000">
              <a:solidFill>
                <a:srgbClr val="103B7A"/>
              </a:solidFill>
              <a:latin typeface="Montserrat"/>
              <a:ea typeface="Montserrat"/>
              <a:cs typeface="Montserrat"/>
              <a:sym typeface="Montserrat"/>
            </a:endParaRPr>
          </a:p>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support</a:t>
            </a:r>
            <a:endParaRPr b="1" sz="2000">
              <a:solidFill>
                <a:srgbClr val="103B7A"/>
              </a:solidFill>
              <a:latin typeface="Montserrat"/>
              <a:ea typeface="Montserrat"/>
              <a:cs typeface="Montserrat"/>
              <a:sym typeface="Montserrat"/>
            </a:endParaRPr>
          </a:p>
        </p:txBody>
      </p:sp>
      <p:sp>
        <p:nvSpPr>
          <p:cNvPr id="291" name="Google Shape;291;p42"/>
          <p:cNvSpPr txBox="1"/>
          <p:nvPr/>
        </p:nvSpPr>
        <p:spPr>
          <a:xfrm>
            <a:off x="6879650" y="327000"/>
            <a:ext cx="2013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Period of adjustment</a:t>
            </a:r>
            <a:endParaRPr b="1" sz="2000">
              <a:solidFill>
                <a:srgbClr val="103B7A"/>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1000"/>
                                        <p:tgtEl>
                                          <p:spTgt spid="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000"/>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3"/>
          <p:cNvSpPr txBox="1"/>
          <p:nvPr>
            <p:ph type="title"/>
          </p:nvPr>
        </p:nvSpPr>
        <p:spPr>
          <a:xfrm>
            <a:off x="144450" y="327000"/>
            <a:ext cx="30624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000">
                <a:solidFill>
                  <a:srgbClr val="0068FF"/>
                </a:solidFill>
                <a:latin typeface="Montserrat"/>
                <a:ea typeface="Montserrat"/>
                <a:cs typeface="Montserrat"/>
                <a:sym typeface="Montserrat"/>
              </a:rPr>
              <a:t>Practical interventions – supporting parents</a:t>
            </a:r>
            <a:endParaRPr b="1" sz="3000">
              <a:solidFill>
                <a:srgbClr val="0068FF"/>
              </a:solidFill>
              <a:latin typeface="Montserrat"/>
              <a:ea typeface="Montserrat"/>
              <a:cs typeface="Montserrat"/>
              <a:sym typeface="Montserrat"/>
            </a:endParaRPr>
          </a:p>
        </p:txBody>
      </p:sp>
      <p:pic>
        <p:nvPicPr>
          <p:cNvPr id="297" name="Google Shape;297;p43"/>
          <p:cNvPicPr preferRelativeResize="0"/>
          <p:nvPr/>
        </p:nvPicPr>
        <p:blipFill>
          <a:blip r:embed="rId3">
            <a:alphaModFix/>
          </a:blip>
          <a:stretch>
            <a:fillRect/>
          </a:stretch>
        </p:blipFill>
        <p:spPr>
          <a:xfrm>
            <a:off x="4140088" y="1143950"/>
            <a:ext cx="3544127" cy="3544127"/>
          </a:xfrm>
          <a:prstGeom prst="rect">
            <a:avLst/>
          </a:prstGeom>
          <a:noFill/>
          <a:ln>
            <a:noFill/>
          </a:ln>
        </p:spPr>
      </p:pic>
      <p:sp>
        <p:nvSpPr>
          <p:cNvPr id="298" name="Google Shape;298;p43"/>
          <p:cNvSpPr txBox="1"/>
          <p:nvPr/>
        </p:nvSpPr>
        <p:spPr>
          <a:xfrm>
            <a:off x="3724625" y="412850"/>
            <a:ext cx="176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Language support</a:t>
            </a:r>
            <a:endParaRPr b="1" sz="2000">
              <a:solidFill>
                <a:srgbClr val="103B7A"/>
              </a:solidFill>
              <a:latin typeface="Montserrat"/>
              <a:ea typeface="Montserrat"/>
              <a:cs typeface="Montserrat"/>
              <a:sym typeface="Montserrat"/>
            </a:endParaRPr>
          </a:p>
        </p:txBody>
      </p:sp>
      <p:sp>
        <p:nvSpPr>
          <p:cNvPr id="299" name="Google Shape;299;p43"/>
          <p:cNvSpPr txBox="1"/>
          <p:nvPr/>
        </p:nvSpPr>
        <p:spPr>
          <a:xfrm>
            <a:off x="3309475" y="3543425"/>
            <a:ext cx="17682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2000">
              <a:solidFill>
                <a:srgbClr val="103B7A"/>
              </a:solidFill>
              <a:latin typeface="Montserrat"/>
              <a:ea typeface="Montserrat"/>
              <a:cs typeface="Montserrat"/>
              <a:sym typeface="Montserrat"/>
            </a:endParaRPr>
          </a:p>
        </p:txBody>
      </p:sp>
      <p:sp>
        <p:nvSpPr>
          <p:cNvPr id="300" name="Google Shape;300;p43"/>
          <p:cNvSpPr txBox="1"/>
          <p:nvPr/>
        </p:nvSpPr>
        <p:spPr>
          <a:xfrm>
            <a:off x="7226000" y="4016100"/>
            <a:ext cx="17682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Technology support</a:t>
            </a:r>
            <a:endParaRPr b="1" sz="2000">
              <a:solidFill>
                <a:srgbClr val="103B7A"/>
              </a:solidFill>
              <a:latin typeface="Montserrat"/>
              <a:ea typeface="Montserrat"/>
              <a:cs typeface="Montserrat"/>
              <a:sym typeface="Montserrat"/>
            </a:endParaRPr>
          </a:p>
        </p:txBody>
      </p:sp>
      <p:sp>
        <p:nvSpPr>
          <p:cNvPr id="301" name="Google Shape;301;p43"/>
          <p:cNvSpPr txBox="1"/>
          <p:nvPr/>
        </p:nvSpPr>
        <p:spPr>
          <a:xfrm>
            <a:off x="6649150" y="412850"/>
            <a:ext cx="2177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Helping families adjust </a:t>
            </a:r>
            <a:endParaRPr b="1" sz="2000">
              <a:solidFill>
                <a:srgbClr val="103B7A"/>
              </a:solidFill>
              <a:latin typeface="Montserrat"/>
              <a:ea typeface="Montserrat"/>
              <a:cs typeface="Montserrat"/>
              <a:sym typeface="Montserrat"/>
            </a:endParaRPr>
          </a:p>
        </p:txBody>
      </p:sp>
      <p:sp>
        <p:nvSpPr>
          <p:cNvPr id="302" name="Google Shape;302;p43"/>
          <p:cNvSpPr txBox="1"/>
          <p:nvPr/>
        </p:nvSpPr>
        <p:spPr>
          <a:xfrm>
            <a:off x="2594400" y="3945850"/>
            <a:ext cx="1977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rgbClr val="103B7A"/>
                </a:solidFill>
                <a:latin typeface="Montserrat"/>
                <a:ea typeface="Montserrat"/>
                <a:cs typeface="Montserrat"/>
                <a:sym typeface="Montserrat"/>
              </a:rPr>
              <a:t>Signposting to further support</a:t>
            </a:r>
            <a:endParaRPr b="1" sz="2000">
              <a:solidFill>
                <a:srgbClr val="103B7A"/>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1000"/>
                                        <p:tgtEl>
                                          <p:spTgt spid="3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E1FF"/>
        </a:solidFill>
      </p:bgPr>
    </p:bg>
    <p:spTree>
      <p:nvGrpSpPr>
        <p:cNvPr id="306" name="Shape 306"/>
        <p:cNvGrpSpPr/>
        <p:nvPr/>
      </p:nvGrpSpPr>
      <p:grpSpPr>
        <a:xfrm>
          <a:off x="0" y="0"/>
          <a:ext cx="0" cy="0"/>
          <a:chOff x="0" y="0"/>
          <a:chExt cx="0" cy="0"/>
        </a:xfrm>
      </p:grpSpPr>
      <p:sp>
        <p:nvSpPr>
          <p:cNvPr id="307" name="Google Shape;307;p44"/>
          <p:cNvSpPr txBox="1"/>
          <p:nvPr>
            <p:ph type="title"/>
          </p:nvPr>
        </p:nvSpPr>
        <p:spPr>
          <a:xfrm>
            <a:off x="311700" y="261050"/>
            <a:ext cx="4476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500">
                <a:solidFill>
                  <a:srgbClr val="103B7A"/>
                </a:solidFill>
                <a:latin typeface="Montserrat"/>
                <a:ea typeface="Montserrat"/>
                <a:cs typeface="Montserrat"/>
                <a:sym typeface="Montserrat"/>
              </a:rPr>
              <a:t>Join our Education Professionals Network</a:t>
            </a:r>
            <a:endParaRPr b="1" sz="3500">
              <a:solidFill>
                <a:srgbClr val="103B7A"/>
              </a:solidFill>
              <a:latin typeface="Montserrat"/>
              <a:ea typeface="Montserrat"/>
              <a:cs typeface="Montserrat"/>
              <a:sym typeface="Montserrat"/>
            </a:endParaRPr>
          </a:p>
          <a:p>
            <a:pPr indent="0" lvl="0" marL="914400" rtl="0" algn="l">
              <a:spcBef>
                <a:spcPts val="0"/>
              </a:spcBef>
              <a:spcAft>
                <a:spcPts val="0"/>
              </a:spcAft>
              <a:buNone/>
            </a:pPr>
            <a:r>
              <a:t/>
            </a:r>
            <a:endParaRPr b="1" sz="2000">
              <a:solidFill>
                <a:srgbClr val="103B7A"/>
              </a:solidFill>
              <a:latin typeface="Montserrat"/>
              <a:ea typeface="Montserrat"/>
              <a:cs typeface="Montserrat"/>
              <a:sym typeface="Montserrat"/>
            </a:endParaRPr>
          </a:p>
          <a:p>
            <a:pPr indent="-355600" lvl="0" marL="914400" rtl="0" algn="l">
              <a:spcBef>
                <a:spcPts val="0"/>
              </a:spcBef>
              <a:spcAft>
                <a:spcPts val="0"/>
              </a:spcAft>
              <a:buClr>
                <a:srgbClr val="103B7A"/>
              </a:buClr>
              <a:buSzPts val="2000"/>
              <a:buFont typeface="Montserrat"/>
              <a:buChar char="●"/>
            </a:pPr>
            <a:r>
              <a:rPr b="1" lang="en" sz="2000">
                <a:solidFill>
                  <a:srgbClr val="103B7A"/>
                </a:solidFill>
                <a:latin typeface="Montserrat"/>
                <a:ea typeface="Montserrat"/>
                <a:cs typeface="Montserrat"/>
                <a:sym typeface="Montserrat"/>
              </a:rPr>
              <a:t>Training</a:t>
            </a:r>
            <a:endParaRPr b="1" sz="2000">
              <a:solidFill>
                <a:srgbClr val="103B7A"/>
              </a:solidFill>
              <a:latin typeface="Montserrat"/>
              <a:ea typeface="Montserrat"/>
              <a:cs typeface="Montserrat"/>
              <a:sym typeface="Montserrat"/>
            </a:endParaRPr>
          </a:p>
          <a:p>
            <a:pPr indent="-355600" lvl="0" marL="914400" rtl="0" algn="l">
              <a:spcBef>
                <a:spcPts val="0"/>
              </a:spcBef>
              <a:spcAft>
                <a:spcPts val="0"/>
              </a:spcAft>
              <a:buClr>
                <a:srgbClr val="103B7A"/>
              </a:buClr>
              <a:buSzPts val="2000"/>
              <a:buFont typeface="Montserrat"/>
              <a:buChar char="●"/>
            </a:pPr>
            <a:r>
              <a:rPr b="1" lang="en" sz="2000">
                <a:solidFill>
                  <a:srgbClr val="103B7A"/>
                </a:solidFill>
                <a:latin typeface="Montserrat"/>
                <a:ea typeface="Montserrat"/>
                <a:cs typeface="Montserrat"/>
                <a:sym typeface="Montserrat"/>
              </a:rPr>
              <a:t>Classroom-ready </a:t>
            </a:r>
            <a:r>
              <a:rPr b="1" lang="en" sz="2000">
                <a:solidFill>
                  <a:srgbClr val="103B7A"/>
                </a:solidFill>
                <a:latin typeface="Montserrat"/>
                <a:ea typeface="Montserrat"/>
                <a:cs typeface="Montserrat"/>
                <a:sym typeface="Montserrat"/>
              </a:rPr>
              <a:t>research</a:t>
            </a:r>
            <a:r>
              <a:rPr b="1" lang="en" sz="2000">
                <a:solidFill>
                  <a:srgbClr val="103B7A"/>
                </a:solidFill>
                <a:latin typeface="Montserrat"/>
                <a:ea typeface="Montserrat"/>
                <a:cs typeface="Montserrat"/>
                <a:sym typeface="Montserrat"/>
              </a:rPr>
              <a:t> and good practice briefings</a:t>
            </a:r>
            <a:endParaRPr b="1" sz="2000">
              <a:solidFill>
                <a:srgbClr val="103B7A"/>
              </a:solidFill>
              <a:latin typeface="Montserrat"/>
              <a:ea typeface="Montserrat"/>
              <a:cs typeface="Montserrat"/>
              <a:sym typeface="Montserrat"/>
            </a:endParaRPr>
          </a:p>
          <a:p>
            <a:pPr indent="-355600" lvl="0" marL="914400" rtl="0" algn="l">
              <a:spcBef>
                <a:spcPts val="0"/>
              </a:spcBef>
              <a:spcAft>
                <a:spcPts val="0"/>
              </a:spcAft>
              <a:buClr>
                <a:srgbClr val="103B7A"/>
              </a:buClr>
              <a:buSzPts val="2000"/>
              <a:buFont typeface="Montserrat"/>
              <a:buChar char="●"/>
            </a:pPr>
            <a:r>
              <a:rPr b="1" lang="en" sz="2000">
                <a:solidFill>
                  <a:srgbClr val="103B7A"/>
                </a:solidFill>
                <a:latin typeface="Montserrat"/>
                <a:ea typeface="Montserrat"/>
                <a:cs typeface="Montserrat"/>
                <a:sym typeface="Montserrat"/>
              </a:rPr>
              <a:t>Peer support sessions</a:t>
            </a:r>
            <a:endParaRPr b="1" sz="2000">
              <a:solidFill>
                <a:srgbClr val="103B7A"/>
              </a:solidFill>
              <a:latin typeface="Montserrat"/>
              <a:ea typeface="Montserrat"/>
              <a:cs typeface="Montserrat"/>
              <a:sym typeface="Montserrat"/>
            </a:endParaRPr>
          </a:p>
          <a:p>
            <a:pPr indent="-355600" lvl="0" marL="914400" rtl="0" algn="l">
              <a:spcBef>
                <a:spcPts val="0"/>
              </a:spcBef>
              <a:spcAft>
                <a:spcPts val="0"/>
              </a:spcAft>
              <a:buClr>
                <a:srgbClr val="103B7A"/>
              </a:buClr>
              <a:buSzPts val="2000"/>
              <a:buFont typeface="Montserrat"/>
              <a:buChar char="●"/>
            </a:pPr>
            <a:r>
              <a:rPr b="1" lang="en" sz="2000">
                <a:solidFill>
                  <a:srgbClr val="103B7A"/>
                </a:solidFill>
                <a:latin typeface="Montserrat"/>
                <a:ea typeface="Montserrat"/>
                <a:cs typeface="Montserrat"/>
                <a:sym typeface="Montserrat"/>
              </a:rPr>
              <a:t>Bespoke options</a:t>
            </a:r>
            <a:endParaRPr b="1" sz="2000">
              <a:solidFill>
                <a:srgbClr val="103B7A"/>
              </a:solidFill>
              <a:latin typeface="Montserrat"/>
              <a:ea typeface="Montserrat"/>
              <a:cs typeface="Montserrat"/>
              <a:sym typeface="Montserrat"/>
            </a:endParaRPr>
          </a:p>
          <a:p>
            <a:pPr indent="0" lvl="0" marL="0" rtl="0" algn="l">
              <a:spcBef>
                <a:spcPts val="0"/>
              </a:spcBef>
              <a:spcAft>
                <a:spcPts val="0"/>
              </a:spcAft>
              <a:buNone/>
            </a:pPr>
            <a:r>
              <a:t/>
            </a:r>
            <a:endParaRPr b="1" sz="4500">
              <a:solidFill>
                <a:srgbClr val="FFFFFF"/>
              </a:solidFill>
              <a:latin typeface="Montserrat"/>
              <a:ea typeface="Montserrat"/>
              <a:cs typeface="Montserrat"/>
              <a:sym typeface="Montserrat"/>
            </a:endParaRPr>
          </a:p>
          <a:p>
            <a:pPr indent="0" lvl="0" marL="0" rtl="0" algn="l">
              <a:spcBef>
                <a:spcPts val="0"/>
              </a:spcBef>
              <a:spcAft>
                <a:spcPts val="0"/>
              </a:spcAft>
              <a:buNone/>
            </a:pPr>
            <a:r>
              <a:t/>
            </a:r>
            <a:endParaRPr b="1" sz="4500">
              <a:solidFill>
                <a:srgbClr val="FFFFFF"/>
              </a:solidFill>
              <a:latin typeface="Montserrat"/>
              <a:ea typeface="Montserrat"/>
              <a:cs typeface="Montserrat"/>
              <a:sym typeface="Montserrat"/>
            </a:endParaRPr>
          </a:p>
        </p:txBody>
      </p:sp>
      <p:sp>
        <p:nvSpPr>
          <p:cNvPr id="308" name="Google Shape;308;p44"/>
          <p:cNvSpPr txBox="1"/>
          <p:nvPr/>
        </p:nvSpPr>
        <p:spPr>
          <a:xfrm>
            <a:off x="5478451" y="4468525"/>
            <a:ext cx="12504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500">
              <a:solidFill>
                <a:srgbClr val="FFFFFF"/>
              </a:solidFill>
              <a:latin typeface="Montserrat"/>
              <a:ea typeface="Montserrat"/>
              <a:cs typeface="Montserrat"/>
              <a:sym typeface="Montserrat"/>
            </a:endParaRPr>
          </a:p>
        </p:txBody>
      </p:sp>
      <p:pic>
        <p:nvPicPr>
          <p:cNvPr id="309" name="Google Shape;309;p44"/>
          <p:cNvPicPr preferRelativeResize="0"/>
          <p:nvPr/>
        </p:nvPicPr>
        <p:blipFill>
          <a:blip r:embed="rId3">
            <a:alphaModFix/>
          </a:blip>
          <a:stretch>
            <a:fillRect/>
          </a:stretch>
        </p:blipFill>
        <p:spPr>
          <a:xfrm>
            <a:off x="8393592" y="4339825"/>
            <a:ext cx="749517" cy="803671"/>
          </a:xfrm>
          <a:prstGeom prst="rect">
            <a:avLst/>
          </a:prstGeom>
          <a:noFill/>
          <a:ln>
            <a:noFill/>
          </a:ln>
        </p:spPr>
      </p:pic>
      <p:pic>
        <p:nvPicPr>
          <p:cNvPr id="310" name="Google Shape;310;p44"/>
          <p:cNvPicPr preferRelativeResize="0"/>
          <p:nvPr/>
        </p:nvPicPr>
        <p:blipFill>
          <a:blip r:embed="rId4">
            <a:alphaModFix/>
          </a:blip>
          <a:stretch>
            <a:fillRect/>
          </a:stretch>
        </p:blipFill>
        <p:spPr>
          <a:xfrm>
            <a:off x="4788075" y="793200"/>
            <a:ext cx="3675325" cy="36753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p45"/>
          <p:cNvSpPr txBox="1"/>
          <p:nvPr>
            <p:ph type="title"/>
          </p:nvPr>
        </p:nvSpPr>
        <p:spPr>
          <a:xfrm>
            <a:off x="311700" y="213225"/>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3300">
                <a:solidFill>
                  <a:schemeClr val="lt1"/>
                </a:solidFill>
                <a:latin typeface="Montserrat"/>
                <a:ea typeface="Montserrat"/>
                <a:cs typeface="Montserrat"/>
                <a:sym typeface="Montserrat"/>
              </a:rPr>
              <a:t>Follow us on </a:t>
            </a:r>
            <a:endParaRPr b="1" sz="33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b="1" lang="en" sz="3300">
                <a:solidFill>
                  <a:schemeClr val="lt1"/>
                </a:solidFill>
                <a:latin typeface="Montserrat"/>
                <a:ea typeface="Montserrat"/>
                <a:cs typeface="Montserrat"/>
                <a:sym typeface="Montserrat"/>
              </a:rPr>
              <a:t>social media</a:t>
            </a:r>
            <a:endParaRPr b="1" sz="33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b="1" sz="3300">
              <a:solidFill>
                <a:srgbClr val="0068FF"/>
              </a:solidFill>
              <a:latin typeface="Montserrat"/>
              <a:ea typeface="Montserrat"/>
              <a:cs typeface="Montserrat"/>
              <a:sym typeface="Montserrat"/>
            </a:endParaRPr>
          </a:p>
          <a:p>
            <a:pPr indent="0" lvl="0" marL="0" rtl="0" algn="l">
              <a:spcBef>
                <a:spcPts val="0"/>
              </a:spcBef>
              <a:spcAft>
                <a:spcPts val="0"/>
              </a:spcAft>
              <a:buNone/>
            </a:pPr>
            <a:r>
              <a:t/>
            </a:r>
            <a:endParaRPr b="1" sz="4500">
              <a:solidFill>
                <a:srgbClr val="FFFFFF"/>
              </a:solidFill>
              <a:latin typeface="Montserrat"/>
              <a:ea typeface="Montserrat"/>
              <a:cs typeface="Montserrat"/>
              <a:sym typeface="Montserrat"/>
            </a:endParaRPr>
          </a:p>
        </p:txBody>
      </p:sp>
      <p:sp>
        <p:nvSpPr>
          <p:cNvPr id="316" name="Google Shape;316;p45"/>
          <p:cNvSpPr txBox="1"/>
          <p:nvPr/>
        </p:nvSpPr>
        <p:spPr>
          <a:xfrm>
            <a:off x="3822875" y="1433575"/>
            <a:ext cx="5013300" cy="3360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lt1"/>
              </a:buClr>
              <a:buSzPts val="2000"/>
              <a:buFont typeface="Montserrat"/>
              <a:buChar char="■"/>
            </a:pPr>
            <a:r>
              <a:rPr lang="en" sz="2000">
                <a:solidFill>
                  <a:schemeClr val="lt1"/>
                </a:solidFill>
                <a:latin typeface="Montserrat"/>
                <a:ea typeface="Montserrat"/>
                <a:cs typeface="Montserrat"/>
                <a:sym typeface="Montserrat"/>
              </a:rPr>
              <a:t>Facebook: </a:t>
            </a:r>
            <a:r>
              <a:rPr lang="en" sz="2000">
                <a:solidFill>
                  <a:schemeClr val="lt1"/>
                </a:solidFill>
                <a:uFill>
                  <a:noFill/>
                </a:uFill>
                <a:latin typeface="Montserrat"/>
                <a:ea typeface="Montserrat"/>
                <a:cs typeface="Montserrat"/>
                <a:sym typeface="Montserrat"/>
                <a:hlinkClick r:id="rId4">
                  <a:extLst>
                    <a:ext uri="{A12FA001-AC4F-418D-AE19-62706E023703}">
                      <ahyp:hlinkClr val="tx"/>
                    </a:ext>
                  </a:extLst>
                </a:hlinkClick>
              </a:rPr>
              <a:t>Refugee Education UK </a:t>
            </a:r>
            <a:br>
              <a:rPr lang="en" sz="2000">
                <a:solidFill>
                  <a:schemeClr val="lt1"/>
                </a:solidFill>
                <a:latin typeface="Montserrat"/>
                <a:ea typeface="Montserrat"/>
                <a:cs typeface="Montserrat"/>
                <a:sym typeface="Montserrat"/>
              </a:rPr>
            </a:br>
            <a:endParaRPr sz="2000">
              <a:solidFill>
                <a:schemeClr val="lt1"/>
              </a:solidFill>
              <a:latin typeface="Montserrat"/>
              <a:ea typeface="Montserrat"/>
              <a:cs typeface="Montserrat"/>
              <a:sym typeface="Montserrat"/>
            </a:endParaRPr>
          </a:p>
          <a:p>
            <a:pPr indent="-355600" lvl="0" marL="457200" rtl="0" algn="l">
              <a:lnSpc>
                <a:spcPct val="115000"/>
              </a:lnSpc>
              <a:spcBef>
                <a:spcPts val="0"/>
              </a:spcBef>
              <a:spcAft>
                <a:spcPts val="0"/>
              </a:spcAft>
              <a:buClr>
                <a:schemeClr val="lt1"/>
              </a:buClr>
              <a:buSzPts val="2000"/>
              <a:buFont typeface="Montserrat"/>
              <a:buChar char="■"/>
            </a:pPr>
            <a:r>
              <a:rPr lang="en" sz="2000">
                <a:solidFill>
                  <a:schemeClr val="lt1"/>
                </a:solidFill>
                <a:latin typeface="Montserrat"/>
                <a:ea typeface="Montserrat"/>
                <a:cs typeface="Montserrat"/>
                <a:sym typeface="Montserrat"/>
              </a:rPr>
              <a:t>Twitter: </a:t>
            </a:r>
            <a:r>
              <a:rPr lang="en" sz="2000">
                <a:solidFill>
                  <a:schemeClr val="lt1"/>
                </a:solidFill>
                <a:uFill>
                  <a:noFill/>
                </a:uFill>
                <a:latin typeface="Montserrat"/>
                <a:ea typeface="Montserrat"/>
                <a:cs typeface="Montserrat"/>
                <a:sym typeface="Montserrat"/>
                <a:hlinkClick r:id="rId5">
                  <a:extLst>
                    <a:ext uri="{A12FA001-AC4F-418D-AE19-62706E023703}">
                      <ahyp:hlinkClr val="tx"/>
                    </a:ext>
                  </a:extLst>
                </a:hlinkClick>
              </a:rPr>
              <a:t>@RefugeeEdUK</a:t>
            </a:r>
            <a:br>
              <a:rPr lang="en" sz="2000">
                <a:solidFill>
                  <a:schemeClr val="lt1"/>
                </a:solidFill>
                <a:latin typeface="Montserrat"/>
                <a:ea typeface="Montserrat"/>
                <a:cs typeface="Montserrat"/>
                <a:sym typeface="Montserrat"/>
              </a:rPr>
            </a:br>
            <a:endParaRPr sz="2000">
              <a:solidFill>
                <a:schemeClr val="lt1"/>
              </a:solidFill>
              <a:latin typeface="Montserrat"/>
              <a:ea typeface="Montserrat"/>
              <a:cs typeface="Montserrat"/>
              <a:sym typeface="Montserrat"/>
            </a:endParaRPr>
          </a:p>
          <a:p>
            <a:pPr indent="-355600" lvl="0" marL="457200" rtl="0" algn="l">
              <a:lnSpc>
                <a:spcPct val="115000"/>
              </a:lnSpc>
              <a:spcBef>
                <a:spcPts val="0"/>
              </a:spcBef>
              <a:spcAft>
                <a:spcPts val="0"/>
              </a:spcAft>
              <a:buClr>
                <a:schemeClr val="lt1"/>
              </a:buClr>
              <a:buSzPts val="2000"/>
              <a:buFont typeface="Montserrat"/>
              <a:buChar char="■"/>
            </a:pPr>
            <a:r>
              <a:rPr lang="en" sz="2000">
                <a:solidFill>
                  <a:schemeClr val="lt1"/>
                </a:solidFill>
                <a:latin typeface="Montserrat"/>
                <a:ea typeface="Montserrat"/>
                <a:cs typeface="Montserrat"/>
                <a:sym typeface="Montserrat"/>
              </a:rPr>
              <a:t>Instagram: </a:t>
            </a:r>
            <a:r>
              <a:rPr lang="en" sz="2000">
                <a:solidFill>
                  <a:schemeClr val="lt1"/>
                </a:solidFill>
                <a:uFill>
                  <a:noFill/>
                </a:uFill>
                <a:latin typeface="Montserrat"/>
                <a:ea typeface="Montserrat"/>
                <a:cs typeface="Montserrat"/>
                <a:sym typeface="Montserrat"/>
                <a:hlinkClick r:id="rId6">
                  <a:extLst>
                    <a:ext uri="{A12FA001-AC4F-418D-AE19-62706E023703}">
                      <ahyp:hlinkClr val="tx"/>
                    </a:ext>
                  </a:extLst>
                </a:hlinkClick>
              </a:rPr>
              <a:t>@RefugeeEdUK</a:t>
            </a:r>
            <a:br>
              <a:rPr lang="en" sz="2000">
                <a:solidFill>
                  <a:schemeClr val="lt1"/>
                </a:solidFill>
                <a:latin typeface="Montserrat"/>
                <a:ea typeface="Montserrat"/>
                <a:cs typeface="Montserrat"/>
                <a:sym typeface="Montserrat"/>
              </a:rPr>
            </a:br>
            <a:endParaRPr sz="2000">
              <a:solidFill>
                <a:schemeClr val="lt1"/>
              </a:solidFill>
              <a:latin typeface="Montserrat"/>
              <a:ea typeface="Montserrat"/>
              <a:cs typeface="Montserrat"/>
              <a:sym typeface="Montserrat"/>
            </a:endParaRPr>
          </a:p>
          <a:p>
            <a:pPr indent="-355600" lvl="0" marL="457200" rtl="0" algn="l">
              <a:lnSpc>
                <a:spcPct val="115000"/>
              </a:lnSpc>
              <a:spcBef>
                <a:spcPts val="0"/>
              </a:spcBef>
              <a:spcAft>
                <a:spcPts val="0"/>
              </a:spcAft>
              <a:buClr>
                <a:schemeClr val="lt1"/>
              </a:buClr>
              <a:buSzPts val="2000"/>
              <a:buFont typeface="Montserrat"/>
              <a:buChar char="■"/>
            </a:pPr>
            <a:r>
              <a:rPr lang="en" sz="2000">
                <a:solidFill>
                  <a:schemeClr val="lt1"/>
                </a:solidFill>
                <a:uFill>
                  <a:noFill/>
                </a:uFill>
                <a:latin typeface="Montserrat"/>
                <a:ea typeface="Montserrat"/>
                <a:cs typeface="Montserrat"/>
                <a:sym typeface="Montserrat"/>
                <a:hlinkClick r:id="rId7">
                  <a:extLst>
                    <a:ext uri="{A12FA001-AC4F-418D-AE19-62706E023703}">
                      <ahyp:hlinkClr val="tx"/>
                    </a:ext>
                  </a:extLst>
                </a:hlinkClick>
              </a:rPr>
              <a:t>Sign up to our newsletter</a:t>
            </a:r>
            <a:r>
              <a:rPr lang="en" sz="2000">
                <a:solidFill>
                  <a:schemeClr val="lt1"/>
                </a:solidFill>
                <a:latin typeface="Montserrat"/>
                <a:ea typeface="Montserrat"/>
                <a:cs typeface="Montserrat"/>
                <a:sym typeface="Montserrat"/>
              </a:rPr>
              <a:t> (</a:t>
            </a:r>
            <a:r>
              <a:rPr lang="en" sz="2000" u="sng">
                <a:solidFill>
                  <a:schemeClr val="lt1"/>
                </a:solidFill>
                <a:latin typeface="Montserrat"/>
                <a:ea typeface="Montserrat"/>
                <a:cs typeface="Montserrat"/>
                <a:sym typeface="Montserrat"/>
                <a:hlinkClick r:id="rId8">
                  <a:extLst>
                    <a:ext uri="{A12FA001-AC4F-418D-AE19-62706E023703}">
                      <ahyp:hlinkClr val="tx"/>
                    </a:ext>
                  </a:extLst>
                </a:hlinkClick>
              </a:rPr>
              <a:t>www.reuk.org/keepupdated</a:t>
            </a:r>
            <a:r>
              <a:rPr lang="en" sz="2000">
                <a:solidFill>
                  <a:schemeClr val="lt1"/>
                </a:solidFill>
                <a:latin typeface="Montserrat"/>
                <a:ea typeface="Montserrat"/>
                <a:cs typeface="Montserrat"/>
                <a:sym typeface="Montserrat"/>
              </a:rPr>
              <a:t>)</a:t>
            </a:r>
            <a:endParaRPr sz="2000">
              <a:solidFill>
                <a:schemeClr val="lt1"/>
              </a:solidFill>
              <a:latin typeface="Montserrat"/>
              <a:ea typeface="Montserrat"/>
              <a:cs typeface="Montserrat"/>
              <a:sym typeface="Montserrat"/>
            </a:endParaRPr>
          </a:p>
          <a:p>
            <a:pPr indent="0" lvl="0" marL="0" rtl="0" algn="l">
              <a:spcBef>
                <a:spcPts val="1000"/>
              </a:spcBef>
              <a:spcAft>
                <a:spcPts val="0"/>
              </a:spcAft>
              <a:buNone/>
            </a:pPr>
            <a:r>
              <a:t/>
            </a:r>
            <a:endParaRPr/>
          </a:p>
        </p:txBody>
      </p:sp>
      <p:pic>
        <p:nvPicPr>
          <p:cNvPr id="317" name="Google Shape;317;p45"/>
          <p:cNvPicPr preferRelativeResize="0"/>
          <p:nvPr/>
        </p:nvPicPr>
        <p:blipFill>
          <a:blip r:embed="rId9">
            <a:alphaModFix/>
          </a:blip>
          <a:stretch>
            <a:fillRect/>
          </a:stretch>
        </p:blipFill>
        <p:spPr>
          <a:xfrm>
            <a:off x="8393592" y="4339825"/>
            <a:ext cx="749517" cy="80367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p46"/>
          <p:cNvSpPr txBox="1"/>
          <p:nvPr>
            <p:ph type="title"/>
          </p:nvPr>
        </p:nvSpPr>
        <p:spPr>
          <a:xfrm>
            <a:off x="311700" y="261050"/>
            <a:ext cx="4260300" cy="448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0068FF"/>
                </a:solidFill>
                <a:latin typeface="Montserrat"/>
                <a:ea typeface="Montserrat"/>
                <a:cs typeface="Montserrat"/>
                <a:sym typeface="Montserrat"/>
              </a:rPr>
              <a:t>Contents, copyright and credits</a:t>
            </a:r>
            <a:endParaRPr b="1" sz="4500">
              <a:solidFill>
                <a:srgbClr val="0068FF"/>
              </a:solidFill>
              <a:latin typeface="Montserrat"/>
              <a:ea typeface="Montserrat"/>
              <a:cs typeface="Montserrat"/>
              <a:sym typeface="Montserrat"/>
            </a:endParaRPr>
          </a:p>
        </p:txBody>
      </p:sp>
      <p:sp>
        <p:nvSpPr>
          <p:cNvPr id="323" name="Google Shape;323;p46"/>
          <p:cNvSpPr txBox="1"/>
          <p:nvPr>
            <p:ph type="title"/>
          </p:nvPr>
        </p:nvSpPr>
        <p:spPr>
          <a:xfrm>
            <a:off x="5250950" y="776850"/>
            <a:ext cx="3200400" cy="259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1510">
                <a:solidFill>
                  <a:srgbClr val="103B7A"/>
                </a:solidFill>
                <a:latin typeface="Montserrat"/>
                <a:ea typeface="Montserrat"/>
                <a:cs typeface="Montserrat"/>
                <a:sym typeface="Montserrat"/>
              </a:rPr>
              <a:t>The contents of this training are correct at the time of delivery. Please note that as government rules and regulations change regularly, </a:t>
            </a:r>
            <a:r>
              <a:rPr lang="en" sz="1510">
                <a:solidFill>
                  <a:srgbClr val="103B7A"/>
                </a:solidFill>
                <a:latin typeface="Montserrat"/>
                <a:ea typeface="Montserrat"/>
                <a:cs typeface="Montserrat"/>
                <a:sym typeface="Montserrat"/>
              </a:rPr>
              <a:t>we encourage you to sign up to the mailing lists referenced in this training. </a:t>
            </a:r>
            <a:endParaRPr sz="1510">
              <a:solidFill>
                <a:srgbClr val="103B7A"/>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t/>
            </a:r>
            <a:endParaRPr sz="1510">
              <a:solidFill>
                <a:srgbClr val="103B7A"/>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rPr lang="en" sz="1510">
                <a:solidFill>
                  <a:srgbClr val="103B7A"/>
                </a:solidFill>
                <a:latin typeface="Montserrat"/>
                <a:ea typeface="Montserrat"/>
                <a:cs typeface="Montserrat"/>
                <a:sym typeface="Montserrat"/>
              </a:rPr>
              <a:t>The contents of this training are copyrighted to REUK. Photos and infographics cannot be used in other contexts without REUK’s permission.</a:t>
            </a:r>
            <a:endParaRPr sz="1510">
              <a:solidFill>
                <a:srgbClr val="103B7A"/>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t/>
            </a:r>
            <a:endParaRPr sz="1510">
              <a:solidFill>
                <a:srgbClr val="103B7A"/>
              </a:solidFill>
              <a:latin typeface="Montserrat"/>
              <a:ea typeface="Montserrat"/>
              <a:cs typeface="Montserrat"/>
              <a:sym typeface="Montserrat"/>
            </a:endParaRPr>
          </a:p>
          <a:p>
            <a:pPr indent="0" lvl="0" marL="0" rtl="0" algn="l">
              <a:spcBef>
                <a:spcPts val="0"/>
              </a:spcBef>
              <a:spcAft>
                <a:spcPts val="0"/>
              </a:spcAft>
              <a:buClr>
                <a:schemeClr val="dk1"/>
              </a:buClr>
              <a:buSzPts val="990"/>
              <a:buFont typeface="Arial"/>
              <a:buNone/>
            </a:pPr>
            <a:r>
              <a:t/>
            </a:r>
            <a:endParaRPr sz="1510">
              <a:solidFill>
                <a:srgbClr val="103B7A"/>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CD3B9"/>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Props1.xml><?xml version="1.0" encoding="utf-8"?>
<ds:datastoreItem xmlns:ds="http://schemas.openxmlformats.org/officeDocument/2006/customXml" ds:itemID="{5604F647-15B7-47B6-AA0F-E6DE158BA6D4}"/>
</file>

<file path=customXml/itemProps2.xml><?xml version="1.0" encoding="utf-8"?>
<ds:datastoreItem xmlns:ds="http://schemas.openxmlformats.org/officeDocument/2006/customXml" ds:itemID="{5F240073-5C7B-46F6-BF85-84D8A72688C7}"/>
</file>

<file path=customXml/itemProps3.xml><?xml version="1.0" encoding="utf-8"?>
<ds:datastoreItem xmlns:ds="http://schemas.openxmlformats.org/officeDocument/2006/customXml" ds:itemID="{CD989D58-5366-4561-A437-BB4A78660C66}"/>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0x0101008953D52AC5EFC34CA92E8D6091DF89C8</vt:lpwstr>
  </property>
</Properties>
</file>