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theme/theme2.xml" ContentType="application/vnd.openxmlformats-officedocument.theme+xml"/>
  <Override PartName="/ppt/diagrams/colors1.xml" ContentType="application/vnd.openxmlformats-officedocument.drawingml.diagramColor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5" r:id="rId3"/>
    <p:sldId id="280" r:id="rId4"/>
    <p:sldId id="276" r:id="rId5"/>
    <p:sldId id="262" r:id="rId6"/>
    <p:sldId id="265" r:id="rId7"/>
    <p:sldId id="282" r:id="rId8"/>
    <p:sldId id="281" r:id="rId9"/>
    <p:sldId id="270" r:id="rId10"/>
    <p:sldId id="257" r:id="rId11"/>
    <p:sldId id="260" r:id="rId12"/>
    <p:sldId id="277" r:id="rId13"/>
    <p:sldId id="278"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80" y="-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053D5F-5AF7-4C02-B47A-C552274DC35C}"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en-GB"/>
        </a:p>
      </dgm:t>
    </dgm:pt>
    <dgm:pt modelId="{5F33C935-9441-47DC-8AAE-710BA8CBF560}">
      <dgm:prSet phldrT="[Text]"/>
      <dgm:spPr>
        <a:solidFill>
          <a:schemeClr val="accent6">
            <a:lumMod val="75000"/>
          </a:schemeClr>
        </a:solidFill>
      </dgm:spPr>
      <dgm:t>
        <a:bodyPr/>
        <a:lstStyle/>
        <a:p>
          <a:r>
            <a:rPr lang="en-GB" dirty="0" smtClean="0">
              <a:latin typeface="+mn-lt"/>
            </a:rPr>
            <a:t>What else would you like to know?</a:t>
          </a:r>
          <a:endParaRPr lang="en-GB" dirty="0">
            <a:latin typeface="+mn-lt"/>
          </a:endParaRPr>
        </a:p>
      </dgm:t>
    </dgm:pt>
    <dgm:pt modelId="{11C3EEC0-5F17-44B4-A3C5-2B086F8C5B98}" type="parTrans" cxnId="{41E6676D-0BE8-4A93-AE42-3DFE4CAE043C}">
      <dgm:prSet/>
      <dgm:spPr/>
      <dgm:t>
        <a:bodyPr/>
        <a:lstStyle/>
        <a:p>
          <a:endParaRPr lang="en-GB"/>
        </a:p>
      </dgm:t>
    </dgm:pt>
    <dgm:pt modelId="{061B4D30-6A29-49DA-B811-8123FF3DA5BD}" type="sibTrans" cxnId="{41E6676D-0BE8-4A93-AE42-3DFE4CAE043C}">
      <dgm:prSet/>
      <dgm:spPr/>
      <dgm:t>
        <a:bodyPr/>
        <a:lstStyle/>
        <a:p>
          <a:endParaRPr lang="en-GB">
            <a:latin typeface="+mn-lt"/>
          </a:endParaRPr>
        </a:p>
      </dgm:t>
    </dgm:pt>
    <dgm:pt modelId="{8B8485C3-5246-43A7-BA92-4B0DD9397B9B}">
      <dgm:prSet phldrT="[Text]"/>
      <dgm:spPr>
        <a:solidFill>
          <a:srgbClr val="00B0F0"/>
        </a:solidFill>
      </dgm:spPr>
      <dgm:t>
        <a:bodyPr/>
        <a:lstStyle/>
        <a:p>
          <a:r>
            <a:rPr lang="en-GB" dirty="0" smtClean="0">
              <a:latin typeface="+mn-lt"/>
            </a:rPr>
            <a:t>What can you guess?</a:t>
          </a:r>
          <a:endParaRPr lang="en-GB" dirty="0">
            <a:latin typeface="+mn-lt"/>
          </a:endParaRPr>
        </a:p>
      </dgm:t>
    </dgm:pt>
    <dgm:pt modelId="{74AE3013-7C75-49C2-A5A5-B885725A9AF9}" type="parTrans" cxnId="{1E781FD0-24FF-4210-BC76-90F71453F5E5}">
      <dgm:prSet/>
      <dgm:spPr/>
      <dgm:t>
        <a:bodyPr/>
        <a:lstStyle/>
        <a:p>
          <a:endParaRPr lang="en-GB"/>
        </a:p>
      </dgm:t>
    </dgm:pt>
    <dgm:pt modelId="{CBA682FA-BCFC-4892-AD92-3F3833232745}" type="sibTrans" cxnId="{1E781FD0-24FF-4210-BC76-90F71453F5E5}">
      <dgm:prSet/>
      <dgm:spPr/>
      <dgm:t>
        <a:bodyPr/>
        <a:lstStyle/>
        <a:p>
          <a:endParaRPr lang="en-GB">
            <a:latin typeface="+mn-lt"/>
          </a:endParaRPr>
        </a:p>
      </dgm:t>
    </dgm:pt>
    <dgm:pt modelId="{B3AA3D19-F4E8-46DF-873D-28AFE4679E02}">
      <dgm:prSet phldrT="[Text]"/>
      <dgm:spPr>
        <a:solidFill>
          <a:srgbClr val="00B050"/>
        </a:solidFill>
      </dgm:spPr>
      <dgm:t>
        <a:bodyPr/>
        <a:lstStyle/>
        <a:p>
          <a:r>
            <a:rPr lang="en-GB" dirty="0" smtClean="0">
              <a:latin typeface="+mn-lt"/>
            </a:rPr>
            <a:t>What can you see?</a:t>
          </a:r>
          <a:endParaRPr lang="en-GB" dirty="0">
            <a:latin typeface="+mn-lt"/>
          </a:endParaRPr>
        </a:p>
      </dgm:t>
    </dgm:pt>
    <dgm:pt modelId="{3093503C-E69E-4FDF-BB72-CD061FC5AB7A}" type="parTrans" cxnId="{ECD08C8B-0002-4240-9CC2-67FA982AE062}">
      <dgm:prSet/>
      <dgm:spPr/>
      <dgm:t>
        <a:bodyPr/>
        <a:lstStyle/>
        <a:p>
          <a:endParaRPr lang="en-GB"/>
        </a:p>
      </dgm:t>
    </dgm:pt>
    <dgm:pt modelId="{9741D84D-60E4-4E93-9B8C-9B2D078ACB7A}" type="sibTrans" cxnId="{ECD08C8B-0002-4240-9CC2-67FA982AE062}">
      <dgm:prSet/>
      <dgm:spPr/>
      <dgm:t>
        <a:bodyPr/>
        <a:lstStyle/>
        <a:p>
          <a:endParaRPr lang="en-GB">
            <a:latin typeface="+mn-lt"/>
          </a:endParaRPr>
        </a:p>
      </dgm:t>
    </dgm:pt>
    <dgm:pt modelId="{BCFAE57F-D70F-43B0-B850-AAD2464174B4}">
      <dgm:prSet phldrT="[Text]" phldr="1" custLinFactNeighborX="11984" custLinFactNeighborY="6112"/>
      <dgm:spPr/>
      <dgm:t>
        <a:bodyPr/>
        <a:lstStyle/>
        <a:p>
          <a:endParaRPr lang="en-GB" dirty="0">
            <a:latin typeface="+mn-lt"/>
          </a:endParaRPr>
        </a:p>
      </dgm:t>
    </dgm:pt>
    <dgm:pt modelId="{76584C61-2D3C-41F2-AED8-E07FA782BEFC}" type="parTrans" cxnId="{DDAC94D7-FB49-4336-BE2A-073D8F06F16E}">
      <dgm:prSet/>
      <dgm:spPr/>
      <dgm:t>
        <a:bodyPr/>
        <a:lstStyle/>
        <a:p>
          <a:endParaRPr lang="en-GB"/>
        </a:p>
      </dgm:t>
    </dgm:pt>
    <dgm:pt modelId="{D5A8EBB3-5C2E-4CD0-827A-3BD02BBFCD76}" type="sibTrans" cxnId="{DDAC94D7-FB49-4336-BE2A-073D8F06F16E}">
      <dgm:prSet custLinFactNeighborX="8475" custLinFactNeighborY="810"/>
      <dgm:spPr/>
      <dgm:t>
        <a:bodyPr/>
        <a:lstStyle/>
        <a:p>
          <a:endParaRPr lang="en-GB"/>
        </a:p>
      </dgm:t>
    </dgm:pt>
    <dgm:pt modelId="{28B0D767-FD21-4BC3-9D86-85EE3B8854A3}">
      <dgm:prSet phldrT="[Text]" phldr="1" custLinFactNeighborX="11984" custLinFactNeighborY="6112"/>
      <dgm:spPr/>
      <dgm:t>
        <a:bodyPr/>
        <a:lstStyle/>
        <a:p>
          <a:endParaRPr lang="en-GB" dirty="0">
            <a:latin typeface="+mn-lt"/>
          </a:endParaRPr>
        </a:p>
      </dgm:t>
    </dgm:pt>
    <dgm:pt modelId="{77E4FB01-F68C-4825-8848-EAC9E824B011}" type="parTrans" cxnId="{AD19AC18-2EAF-494E-A563-DACB47E6FD06}">
      <dgm:prSet/>
      <dgm:spPr/>
      <dgm:t>
        <a:bodyPr/>
        <a:lstStyle/>
        <a:p>
          <a:endParaRPr lang="en-GB"/>
        </a:p>
      </dgm:t>
    </dgm:pt>
    <dgm:pt modelId="{BF990266-BA01-4E36-A2D1-224339AD7956}" type="sibTrans" cxnId="{AD19AC18-2EAF-494E-A563-DACB47E6FD06}">
      <dgm:prSet custLinFactNeighborX="8475" custLinFactNeighborY="810"/>
      <dgm:spPr/>
      <dgm:t>
        <a:bodyPr/>
        <a:lstStyle/>
        <a:p>
          <a:endParaRPr lang="en-GB"/>
        </a:p>
      </dgm:t>
    </dgm:pt>
    <dgm:pt modelId="{5B0E6960-1E7C-4364-AF76-CDB3670B5D04}" type="pres">
      <dgm:prSet presAssocID="{2C053D5F-5AF7-4C02-B47A-C552274DC35C}" presName="composite" presStyleCnt="0">
        <dgm:presLayoutVars>
          <dgm:chMax val="3"/>
          <dgm:animLvl val="lvl"/>
          <dgm:resizeHandles val="exact"/>
        </dgm:presLayoutVars>
      </dgm:prSet>
      <dgm:spPr/>
      <dgm:t>
        <a:bodyPr/>
        <a:lstStyle/>
        <a:p>
          <a:endParaRPr lang="en-GB"/>
        </a:p>
      </dgm:t>
    </dgm:pt>
    <dgm:pt modelId="{C17A0FBE-4C4B-4E3F-B89D-AFD251CD972E}" type="pres">
      <dgm:prSet presAssocID="{5F33C935-9441-47DC-8AAE-710BA8CBF560}" presName="gear1" presStyleLbl="node1" presStyleIdx="0" presStyleCnt="3" custLinFactNeighborX="-5373" custLinFactNeighborY="-2490">
        <dgm:presLayoutVars>
          <dgm:chMax val="1"/>
          <dgm:bulletEnabled val="1"/>
        </dgm:presLayoutVars>
      </dgm:prSet>
      <dgm:spPr/>
      <dgm:t>
        <a:bodyPr/>
        <a:lstStyle/>
        <a:p>
          <a:endParaRPr lang="en-GB"/>
        </a:p>
      </dgm:t>
    </dgm:pt>
    <dgm:pt modelId="{83B3C831-CEBD-4ACF-8764-1BCB9FA2E549}" type="pres">
      <dgm:prSet presAssocID="{5F33C935-9441-47DC-8AAE-710BA8CBF560}" presName="gear1srcNode" presStyleLbl="node1" presStyleIdx="0" presStyleCnt="3"/>
      <dgm:spPr/>
      <dgm:t>
        <a:bodyPr/>
        <a:lstStyle/>
        <a:p>
          <a:endParaRPr lang="en-GB"/>
        </a:p>
      </dgm:t>
    </dgm:pt>
    <dgm:pt modelId="{47E85E25-F311-4BD2-BC2B-D66A079762D2}" type="pres">
      <dgm:prSet presAssocID="{5F33C935-9441-47DC-8AAE-710BA8CBF560}" presName="gear1dstNode" presStyleLbl="node1" presStyleIdx="0" presStyleCnt="3"/>
      <dgm:spPr/>
      <dgm:t>
        <a:bodyPr/>
        <a:lstStyle/>
        <a:p>
          <a:endParaRPr lang="en-GB"/>
        </a:p>
      </dgm:t>
    </dgm:pt>
    <dgm:pt modelId="{1E5E0DEC-99AE-4529-BAF8-987D1298A414}" type="pres">
      <dgm:prSet presAssocID="{8B8485C3-5246-43A7-BA92-4B0DD9397B9B}" presName="gear2" presStyleLbl="node1" presStyleIdx="1" presStyleCnt="3" custScaleX="145695" custScaleY="137306" custLinFactNeighborX="-18068" custLinFactNeighborY="-16407">
        <dgm:presLayoutVars>
          <dgm:chMax val="1"/>
          <dgm:bulletEnabled val="1"/>
        </dgm:presLayoutVars>
      </dgm:prSet>
      <dgm:spPr/>
      <dgm:t>
        <a:bodyPr/>
        <a:lstStyle/>
        <a:p>
          <a:endParaRPr lang="en-GB"/>
        </a:p>
      </dgm:t>
    </dgm:pt>
    <dgm:pt modelId="{575ED8A5-AE6C-4C7D-B972-412E3AAD96FF}" type="pres">
      <dgm:prSet presAssocID="{8B8485C3-5246-43A7-BA92-4B0DD9397B9B}" presName="gear2srcNode" presStyleLbl="node1" presStyleIdx="1" presStyleCnt="3"/>
      <dgm:spPr/>
      <dgm:t>
        <a:bodyPr/>
        <a:lstStyle/>
        <a:p>
          <a:endParaRPr lang="en-GB"/>
        </a:p>
      </dgm:t>
    </dgm:pt>
    <dgm:pt modelId="{A7887FE1-0EE5-414D-8A3F-5E2517ED81F1}" type="pres">
      <dgm:prSet presAssocID="{8B8485C3-5246-43A7-BA92-4B0DD9397B9B}" presName="gear2dstNode" presStyleLbl="node1" presStyleIdx="1" presStyleCnt="3"/>
      <dgm:spPr/>
      <dgm:t>
        <a:bodyPr/>
        <a:lstStyle/>
        <a:p>
          <a:endParaRPr lang="en-GB"/>
        </a:p>
      </dgm:t>
    </dgm:pt>
    <dgm:pt modelId="{90F22345-4462-44CD-886D-91D8D498DE56}" type="pres">
      <dgm:prSet presAssocID="{B3AA3D19-F4E8-46DF-873D-28AFE4679E02}" presName="gear3" presStyleLbl="node1" presStyleIdx="2" presStyleCnt="3" custScaleX="149574" custScaleY="140014" custLinFactNeighborX="38455" custLinFactNeighborY="-4293"/>
      <dgm:spPr/>
      <dgm:t>
        <a:bodyPr/>
        <a:lstStyle/>
        <a:p>
          <a:endParaRPr lang="en-GB"/>
        </a:p>
      </dgm:t>
    </dgm:pt>
    <dgm:pt modelId="{EF5882F2-0173-4C53-9F6B-F14D41A1C832}" type="pres">
      <dgm:prSet presAssocID="{B3AA3D19-F4E8-46DF-873D-28AFE4679E02}" presName="gear3tx" presStyleLbl="node1" presStyleIdx="2" presStyleCnt="3">
        <dgm:presLayoutVars>
          <dgm:chMax val="1"/>
          <dgm:bulletEnabled val="1"/>
        </dgm:presLayoutVars>
      </dgm:prSet>
      <dgm:spPr/>
      <dgm:t>
        <a:bodyPr/>
        <a:lstStyle/>
        <a:p>
          <a:endParaRPr lang="en-GB"/>
        </a:p>
      </dgm:t>
    </dgm:pt>
    <dgm:pt modelId="{E6BD65D7-761E-4BFA-803B-868CD7CE0AD7}" type="pres">
      <dgm:prSet presAssocID="{B3AA3D19-F4E8-46DF-873D-28AFE4679E02}" presName="gear3srcNode" presStyleLbl="node1" presStyleIdx="2" presStyleCnt="3"/>
      <dgm:spPr/>
      <dgm:t>
        <a:bodyPr/>
        <a:lstStyle/>
        <a:p>
          <a:endParaRPr lang="en-GB"/>
        </a:p>
      </dgm:t>
    </dgm:pt>
    <dgm:pt modelId="{6D55917F-995A-4C91-B323-0676C08EA24E}" type="pres">
      <dgm:prSet presAssocID="{B3AA3D19-F4E8-46DF-873D-28AFE4679E02}" presName="gear3dstNode" presStyleLbl="node1" presStyleIdx="2" presStyleCnt="3"/>
      <dgm:spPr/>
      <dgm:t>
        <a:bodyPr/>
        <a:lstStyle/>
        <a:p>
          <a:endParaRPr lang="en-GB"/>
        </a:p>
      </dgm:t>
    </dgm:pt>
    <dgm:pt modelId="{3E75E1CF-68CB-4A24-937C-7AF7FA604EB6}" type="pres">
      <dgm:prSet presAssocID="{061B4D30-6A29-49DA-B811-8123FF3DA5BD}" presName="connector1" presStyleLbl="sibTrans2D1" presStyleIdx="0" presStyleCnt="3" custAng="1205513" custLinFactNeighborX="22438" custLinFactNeighborY="-27459"/>
      <dgm:spPr/>
      <dgm:t>
        <a:bodyPr/>
        <a:lstStyle/>
        <a:p>
          <a:endParaRPr lang="en-GB"/>
        </a:p>
      </dgm:t>
    </dgm:pt>
    <dgm:pt modelId="{1E655F61-5E89-463C-B0BB-8CB725D119C7}" type="pres">
      <dgm:prSet presAssocID="{CBA682FA-BCFC-4892-AD92-3F3833232745}" presName="connector2" presStyleLbl="sibTrans2D1" presStyleIdx="1" presStyleCnt="3" custAng="16431233" custLinFactNeighborX="2913" custLinFactNeighborY="28855"/>
      <dgm:spPr/>
      <dgm:t>
        <a:bodyPr/>
        <a:lstStyle/>
        <a:p>
          <a:endParaRPr lang="en-GB"/>
        </a:p>
      </dgm:t>
    </dgm:pt>
    <dgm:pt modelId="{0F0CB9E2-14DC-4100-A234-5791DC74C65B}" type="pres">
      <dgm:prSet presAssocID="{9741D84D-60E4-4E93-9B8C-9B2D078ACB7A}" presName="connector3" presStyleLbl="sibTrans2D1" presStyleIdx="2" presStyleCnt="3" custAng="962705" custLinFactNeighborX="7572" custLinFactNeighborY="2575"/>
      <dgm:spPr/>
      <dgm:t>
        <a:bodyPr/>
        <a:lstStyle/>
        <a:p>
          <a:endParaRPr lang="en-GB"/>
        </a:p>
      </dgm:t>
    </dgm:pt>
  </dgm:ptLst>
  <dgm:cxnLst>
    <dgm:cxn modelId="{642AE25F-969A-483D-BAAA-562D25B988FE}" type="presOf" srcId="{B3AA3D19-F4E8-46DF-873D-28AFE4679E02}" destId="{EF5882F2-0173-4C53-9F6B-F14D41A1C832}" srcOrd="1" destOrd="0" presId="urn:microsoft.com/office/officeart/2005/8/layout/gear1"/>
    <dgm:cxn modelId="{DDAC94D7-FB49-4336-BE2A-073D8F06F16E}" srcId="{2C053D5F-5AF7-4C02-B47A-C552274DC35C}" destId="{BCFAE57F-D70F-43B0-B850-AAD2464174B4}" srcOrd="3" destOrd="0" parTransId="{76584C61-2D3C-41F2-AED8-E07FA782BEFC}" sibTransId="{D5A8EBB3-5C2E-4CD0-827A-3BD02BBFCD76}"/>
    <dgm:cxn modelId="{41E6676D-0BE8-4A93-AE42-3DFE4CAE043C}" srcId="{2C053D5F-5AF7-4C02-B47A-C552274DC35C}" destId="{5F33C935-9441-47DC-8AAE-710BA8CBF560}" srcOrd="0" destOrd="0" parTransId="{11C3EEC0-5F17-44B4-A3C5-2B086F8C5B98}" sibTransId="{061B4D30-6A29-49DA-B811-8123FF3DA5BD}"/>
    <dgm:cxn modelId="{DAAE37AC-E5CC-4BAF-9320-9ACFB07FE45E}" type="presOf" srcId="{CBA682FA-BCFC-4892-AD92-3F3833232745}" destId="{1E655F61-5E89-463C-B0BB-8CB725D119C7}" srcOrd="0" destOrd="0" presId="urn:microsoft.com/office/officeart/2005/8/layout/gear1"/>
    <dgm:cxn modelId="{ECD08C8B-0002-4240-9CC2-67FA982AE062}" srcId="{2C053D5F-5AF7-4C02-B47A-C552274DC35C}" destId="{B3AA3D19-F4E8-46DF-873D-28AFE4679E02}" srcOrd="2" destOrd="0" parTransId="{3093503C-E69E-4FDF-BB72-CD061FC5AB7A}" sibTransId="{9741D84D-60E4-4E93-9B8C-9B2D078ACB7A}"/>
    <dgm:cxn modelId="{56339161-04A1-49C3-8FE1-787107A79624}" type="presOf" srcId="{5F33C935-9441-47DC-8AAE-710BA8CBF560}" destId="{83B3C831-CEBD-4ACF-8764-1BCB9FA2E549}" srcOrd="1" destOrd="0" presId="urn:microsoft.com/office/officeart/2005/8/layout/gear1"/>
    <dgm:cxn modelId="{D6593FF8-26EE-4551-98E8-3F18EAD1B2ED}" type="presOf" srcId="{8B8485C3-5246-43A7-BA92-4B0DD9397B9B}" destId="{575ED8A5-AE6C-4C7D-B972-412E3AAD96FF}" srcOrd="1" destOrd="0" presId="urn:microsoft.com/office/officeart/2005/8/layout/gear1"/>
    <dgm:cxn modelId="{9FC22B7A-C63E-418B-92E7-9FFCC69D5241}" type="presOf" srcId="{8B8485C3-5246-43A7-BA92-4B0DD9397B9B}" destId="{1E5E0DEC-99AE-4529-BAF8-987D1298A414}" srcOrd="0" destOrd="0" presId="urn:microsoft.com/office/officeart/2005/8/layout/gear1"/>
    <dgm:cxn modelId="{246D9930-83E3-4C56-9ACD-2FF36370E377}" type="presOf" srcId="{B3AA3D19-F4E8-46DF-873D-28AFE4679E02}" destId="{90F22345-4462-44CD-886D-91D8D498DE56}" srcOrd="0" destOrd="0" presId="urn:microsoft.com/office/officeart/2005/8/layout/gear1"/>
    <dgm:cxn modelId="{F9BCA80A-E721-4033-9BDF-AFED9E6C03CC}" type="presOf" srcId="{2C053D5F-5AF7-4C02-B47A-C552274DC35C}" destId="{5B0E6960-1E7C-4364-AF76-CDB3670B5D04}" srcOrd="0" destOrd="0" presId="urn:microsoft.com/office/officeart/2005/8/layout/gear1"/>
    <dgm:cxn modelId="{AD19AC18-2EAF-494E-A563-DACB47E6FD06}" srcId="{2C053D5F-5AF7-4C02-B47A-C552274DC35C}" destId="{28B0D767-FD21-4BC3-9D86-85EE3B8854A3}" srcOrd="4" destOrd="0" parTransId="{77E4FB01-F68C-4825-8848-EAC9E824B011}" sibTransId="{BF990266-BA01-4E36-A2D1-224339AD7956}"/>
    <dgm:cxn modelId="{553D50EF-7B05-4A3E-81C9-AC9570377C8D}" type="presOf" srcId="{B3AA3D19-F4E8-46DF-873D-28AFE4679E02}" destId="{6D55917F-995A-4C91-B323-0676C08EA24E}" srcOrd="3" destOrd="0" presId="urn:microsoft.com/office/officeart/2005/8/layout/gear1"/>
    <dgm:cxn modelId="{C3539D1B-293A-40D2-ABA4-01322B62A90C}" type="presOf" srcId="{8B8485C3-5246-43A7-BA92-4B0DD9397B9B}" destId="{A7887FE1-0EE5-414D-8A3F-5E2517ED81F1}" srcOrd="2" destOrd="0" presId="urn:microsoft.com/office/officeart/2005/8/layout/gear1"/>
    <dgm:cxn modelId="{35F57BF5-FC30-44C1-8C09-F7EB66BD011C}" type="presOf" srcId="{5F33C935-9441-47DC-8AAE-710BA8CBF560}" destId="{47E85E25-F311-4BD2-BC2B-D66A079762D2}" srcOrd="2" destOrd="0" presId="urn:microsoft.com/office/officeart/2005/8/layout/gear1"/>
    <dgm:cxn modelId="{D9191906-F1F0-4F02-804C-1B1823E3A6C4}" type="presOf" srcId="{5F33C935-9441-47DC-8AAE-710BA8CBF560}" destId="{C17A0FBE-4C4B-4E3F-B89D-AFD251CD972E}" srcOrd="0" destOrd="0" presId="urn:microsoft.com/office/officeart/2005/8/layout/gear1"/>
    <dgm:cxn modelId="{3D8F4E1A-8683-4BBC-AC9A-BA45170E461D}" type="presOf" srcId="{061B4D30-6A29-49DA-B811-8123FF3DA5BD}" destId="{3E75E1CF-68CB-4A24-937C-7AF7FA604EB6}" srcOrd="0" destOrd="0" presId="urn:microsoft.com/office/officeart/2005/8/layout/gear1"/>
    <dgm:cxn modelId="{F5A1A738-BB3B-42BE-BAA2-BAB8FBCE9365}" type="presOf" srcId="{9741D84D-60E4-4E93-9B8C-9B2D078ACB7A}" destId="{0F0CB9E2-14DC-4100-A234-5791DC74C65B}" srcOrd="0" destOrd="0" presId="urn:microsoft.com/office/officeart/2005/8/layout/gear1"/>
    <dgm:cxn modelId="{1E781FD0-24FF-4210-BC76-90F71453F5E5}" srcId="{2C053D5F-5AF7-4C02-B47A-C552274DC35C}" destId="{8B8485C3-5246-43A7-BA92-4B0DD9397B9B}" srcOrd="1" destOrd="0" parTransId="{74AE3013-7C75-49C2-A5A5-B885725A9AF9}" sibTransId="{CBA682FA-BCFC-4892-AD92-3F3833232745}"/>
    <dgm:cxn modelId="{AD523C39-B74E-434B-9AE2-497870F2C54F}" type="presOf" srcId="{B3AA3D19-F4E8-46DF-873D-28AFE4679E02}" destId="{E6BD65D7-761E-4BFA-803B-868CD7CE0AD7}" srcOrd="2" destOrd="0" presId="urn:microsoft.com/office/officeart/2005/8/layout/gear1"/>
    <dgm:cxn modelId="{8580A40E-38D9-40DC-9103-76D16700875A}" type="presParOf" srcId="{5B0E6960-1E7C-4364-AF76-CDB3670B5D04}" destId="{C17A0FBE-4C4B-4E3F-B89D-AFD251CD972E}" srcOrd="0" destOrd="0" presId="urn:microsoft.com/office/officeart/2005/8/layout/gear1"/>
    <dgm:cxn modelId="{2025A6F8-69AB-4F92-9DF6-3D17C8DCEBB1}" type="presParOf" srcId="{5B0E6960-1E7C-4364-AF76-CDB3670B5D04}" destId="{83B3C831-CEBD-4ACF-8764-1BCB9FA2E549}" srcOrd="1" destOrd="0" presId="urn:microsoft.com/office/officeart/2005/8/layout/gear1"/>
    <dgm:cxn modelId="{69B26B66-09BE-4891-A019-88CE36652F5C}" type="presParOf" srcId="{5B0E6960-1E7C-4364-AF76-CDB3670B5D04}" destId="{47E85E25-F311-4BD2-BC2B-D66A079762D2}" srcOrd="2" destOrd="0" presId="urn:microsoft.com/office/officeart/2005/8/layout/gear1"/>
    <dgm:cxn modelId="{A1FC3898-B5B9-437A-9DFF-0D7E4B2C7F2E}" type="presParOf" srcId="{5B0E6960-1E7C-4364-AF76-CDB3670B5D04}" destId="{1E5E0DEC-99AE-4529-BAF8-987D1298A414}" srcOrd="3" destOrd="0" presId="urn:microsoft.com/office/officeart/2005/8/layout/gear1"/>
    <dgm:cxn modelId="{0290ED3B-C392-48E7-BB0F-A95FFDA832A7}" type="presParOf" srcId="{5B0E6960-1E7C-4364-AF76-CDB3670B5D04}" destId="{575ED8A5-AE6C-4C7D-B972-412E3AAD96FF}" srcOrd="4" destOrd="0" presId="urn:microsoft.com/office/officeart/2005/8/layout/gear1"/>
    <dgm:cxn modelId="{215BA14F-560B-4F54-B320-A147E970772C}" type="presParOf" srcId="{5B0E6960-1E7C-4364-AF76-CDB3670B5D04}" destId="{A7887FE1-0EE5-414D-8A3F-5E2517ED81F1}" srcOrd="5" destOrd="0" presId="urn:microsoft.com/office/officeart/2005/8/layout/gear1"/>
    <dgm:cxn modelId="{57AB2C0F-66F9-4783-B256-2F15EB19B897}" type="presParOf" srcId="{5B0E6960-1E7C-4364-AF76-CDB3670B5D04}" destId="{90F22345-4462-44CD-886D-91D8D498DE56}" srcOrd="6" destOrd="0" presId="urn:microsoft.com/office/officeart/2005/8/layout/gear1"/>
    <dgm:cxn modelId="{B8E2A2EA-E3B1-4369-8B23-C6195CD0A336}" type="presParOf" srcId="{5B0E6960-1E7C-4364-AF76-CDB3670B5D04}" destId="{EF5882F2-0173-4C53-9F6B-F14D41A1C832}" srcOrd="7" destOrd="0" presId="urn:microsoft.com/office/officeart/2005/8/layout/gear1"/>
    <dgm:cxn modelId="{BF4BDA8F-9A5D-481E-9F26-B7B08E697685}" type="presParOf" srcId="{5B0E6960-1E7C-4364-AF76-CDB3670B5D04}" destId="{E6BD65D7-761E-4BFA-803B-868CD7CE0AD7}" srcOrd="8" destOrd="0" presId="urn:microsoft.com/office/officeart/2005/8/layout/gear1"/>
    <dgm:cxn modelId="{0EA8B061-03C1-4EA1-8B74-2622304AB2C6}" type="presParOf" srcId="{5B0E6960-1E7C-4364-AF76-CDB3670B5D04}" destId="{6D55917F-995A-4C91-B323-0676C08EA24E}" srcOrd="9" destOrd="0" presId="urn:microsoft.com/office/officeart/2005/8/layout/gear1"/>
    <dgm:cxn modelId="{2D212995-E7A6-4EE0-B245-40FDB0161A64}" type="presParOf" srcId="{5B0E6960-1E7C-4364-AF76-CDB3670B5D04}" destId="{3E75E1CF-68CB-4A24-937C-7AF7FA604EB6}" srcOrd="10" destOrd="0" presId="urn:microsoft.com/office/officeart/2005/8/layout/gear1"/>
    <dgm:cxn modelId="{B302DDC7-6885-4E7B-B58C-C7EE63474C17}" type="presParOf" srcId="{5B0E6960-1E7C-4364-AF76-CDB3670B5D04}" destId="{1E655F61-5E89-463C-B0BB-8CB725D119C7}" srcOrd="11" destOrd="0" presId="urn:microsoft.com/office/officeart/2005/8/layout/gear1"/>
    <dgm:cxn modelId="{315D0FD1-F2AB-4CAC-BDE4-71C6E1FF801F}" type="presParOf" srcId="{5B0E6960-1E7C-4364-AF76-CDB3670B5D04}" destId="{0F0CB9E2-14DC-4100-A234-5791DC74C65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A0FBE-4C4B-4E3F-B89D-AFD251CD972E}">
      <dsp:nvSpPr>
        <dsp:cNvPr id="0" name=""/>
        <dsp:cNvSpPr/>
      </dsp:nvSpPr>
      <dsp:spPr>
        <a:xfrm>
          <a:off x="2989440" y="1881847"/>
          <a:ext cx="2137042" cy="2137042"/>
        </a:xfrm>
        <a:prstGeom prst="gear9">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latin typeface="+mn-lt"/>
            </a:rPr>
            <a:t>What else would you like to know?</a:t>
          </a:r>
          <a:endParaRPr lang="en-GB" sz="1700" kern="1200" dirty="0">
            <a:latin typeface="+mn-lt"/>
          </a:endParaRPr>
        </a:p>
      </dsp:txBody>
      <dsp:txXfrm>
        <a:off x="3419081" y="2382439"/>
        <a:ext cx="1277760" cy="1098484"/>
      </dsp:txXfrm>
    </dsp:sp>
    <dsp:sp modelId="{1E5E0DEC-99AE-4529-BAF8-987D1298A414}">
      <dsp:nvSpPr>
        <dsp:cNvPr id="0" name=""/>
        <dsp:cNvSpPr/>
      </dsp:nvSpPr>
      <dsp:spPr>
        <a:xfrm>
          <a:off x="1224979" y="885034"/>
          <a:ext cx="2264410" cy="2134027"/>
        </a:xfrm>
        <a:prstGeom prst="gear6">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latin typeface="+mn-lt"/>
            </a:rPr>
            <a:t>What can you guess?</a:t>
          </a:r>
          <a:endParaRPr lang="en-GB" sz="1700" kern="1200" dirty="0">
            <a:latin typeface="+mn-lt"/>
          </a:endParaRPr>
        </a:p>
      </dsp:txBody>
      <dsp:txXfrm>
        <a:off x="1781179" y="1425529"/>
        <a:ext cx="1152010" cy="1053037"/>
      </dsp:txXfrm>
    </dsp:sp>
    <dsp:sp modelId="{90F22345-4462-44CD-886D-91D8D498DE56}">
      <dsp:nvSpPr>
        <dsp:cNvPr id="0" name=""/>
        <dsp:cNvSpPr/>
      </dsp:nvSpPr>
      <dsp:spPr>
        <a:xfrm rot="20700000">
          <a:off x="3044515" y="79667"/>
          <a:ext cx="2331016" cy="2078862"/>
        </a:xfrm>
        <a:prstGeom prst="gear6">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en-GB" sz="1700" kern="1200" dirty="0" smtClean="0">
              <a:latin typeface="+mn-lt"/>
            </a:rPr>
            <a:t>What can you see?</a:t>
          </a:r>
          <a:endParaRPr lang="en-GB" sz="1700" kern="1200" dirty="0">
            <a:latin typeface="+mn-lt"/>
          </a:endParaRPr>
        </a:p>
      </dsp:txBody>
      <dsp:txXfrm rot="-20700000">
        <a:off x="3570731" y="520666"/>
        <a:ext cx="1278584" cy="1196863"/>
      </dsp:txXfrm>
    </dsp:sp>
    <dsp:sp modelId="{3E75E1CF-68CB-4A24-937C-7AF7FA604EB6}">
      <dsp:nvSpPr>
        <dsp:cNvPr id="0" name=""/>
        <dsp:cNvSpPr/>
      </dsp:nvSpPr>
      <dsp:spPr>
        <a:xfrm rot="1205513">
          <a:off x="3550354" y="863371"/>
          <a:ext cx="2735414" cy="2735414"/>
        </a:xfrm>
        <a:prstGeom prst="circularArrow">
          <a:avLst>
            <a:gd name="adj1" fmla="val 4687"/>
            <a:gd name="adj2" fmla="val 299029"/>
            <a:gd name="adj3" fmla="val 2508455"/>
            <a:gd name="adj4" fmla="val 1587798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E655F61-5E89-463C-B0BB-8CB725D119C7}">
      <dsp:nvSpPr>
        <dsp:cNvPr id="0" name=""/>
        <dsp:cNvSpPr/>
      </dsp:nvSpPr>
      <dsp:spPr>
        <a:xfrm rot="16431233">
          <a:off x="1643539" y="1660856"/>
          <a:ext cx="1987449" cy="198744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F0CB9E2-14DC-4100-A234-5791DC74C65B}">
      <dsp:nvSpPr>
        <dsp:cNvPr id="0" name=""/>
        <dsp:cNvSpPr/>
      </dsp:nvSpPr>
      <dsp:spPr>
        <a:xfrm rot="962705">
          <a:off x="2541427" y="80643"/>
          <a:ext cx="2142870" cy="2142870"/>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00FDE-6D31-480B-AE20-38E6CB6D4343}" type="datetimeFigureOut">
              <a:rPr lang="en-GB" smtClean="0"/>
              <a:t>10/11/2024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ED121B-73AD-4A07-8145-B477C63B5E64}" type="slidenum">
              <a:rPr lang="en-GB" smtClean="0"/>
              <a:t>‹#›</a:t>
            </a:fld>
            <a:endParaRPr lang="en-GB"/>
          </a:p>
        </p:txBody>
      </p:sp>
    </p:spTree>
    <p:extLst>
      <p:ext uri="{BB962C8B-B14F-4D97-AF65-F5344CB8AC3E}">
        <p14:creationId xmlns:p14="http://schemas.microsoft.com/office/powerpoint/2010/main" val="4146935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F0D7C4E-C4E3-49D1-B4BE-D59F2B7AD517}" type="datetimeFigureOut">
              <a:rPr lang="en-GB" smtClean="0"/>
              <a:t>10/11/2024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3327740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0D7C4E-C4E3-49D1-B4BE-D59F2B7AD517}" type="datetimeFigureOut">
              <a:rPr lang="en-GB" smtClean="0"/>
              <a:t>10/11/2024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1677566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0D7C4E-C4E3-49D1-B4BE-D59F2B7AD517}" type="datetimeFigureOut">
              <a:rPr lang="en-GB" smtClean="0"/>
              <a:t>10/11/2024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318385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F0D7C4E-C4E3-49D1-B4BE-D59F2B7AD517}" type="datetimeFigureOut">
              <a:rPr lang="en-GB" smtClean="0"/>
              <a:t>10/11/2024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3844424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F0D7C4E-C4E3-49D1-B4BE-D59F2B7AD517}" type="datetimeFigureOut">
              <a:rPr lang="en-GB" smtClean="0"/>
              <a:t>10/11/2024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3755797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F0D7C4E-C4E3-49D1-B4BE-D59F2B7AD517}" type="datetimeFigureOut">
              <a:rPr lang="en-GB" smtClean="0"/>
              <a:t>10/11/2024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329368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0D7C4E-C4E3-49D1-B4BE-D59F2B7AD517}" type="datetimeFigureOut">
              <a:rPr lang="en-GB" smtClean="0"/>
              <a:t>10/11/2024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22264878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D7C4E-C4E3-49D1-B4BE-D59F2B7AD517}" type="datetimeFigureOut">
              <a:rPr lang="en-GB" smtClean="0"/>
              <a:t>10/11/2024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1348764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D7C4E-C4E3-49D1-B4BE-D59F2B7AD517}" type="datetimeFigureOut">
              <a:rPr lang="en-GB" smtClean="0"/>
              <a:t>10/11/2024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415209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0D7C4E-C4E3-49D1-B4BE-D59F2B7AD517}" type="datetimeFigureOut">
              <a:rPr lang="en-GB" smtClean="0"/>
              <a:t>10/11/2024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476537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F0D7C4E-C4E3-49D1-B4BE-D59F2B7AD517}" type="datetimeFigureOut">
              <a:rPr lang="en-GB" smtClean="0"/>
              <a:t>10/11/2024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E59AB2-27FC-46A2-AB52-5C84739CCC05}" type="slidenum">
              <a:rPr lang="en-GB" smtClean="0"/>
              <a:t>‹#›</a:t>
            </a:fld>
            <a:endParaRPr lang="en-GB"/>
          </a:p>
        </p:txBody>
      </p:sp>
    </p:spTree>
    <p:extLst>
      <p:ext uri="{BB962C8B-B14F-4D97-AF65-F5344CB8AC3E}">
        <p14:creationId xmlns:p14="http://schemas.microsoft.com/office/powerpoint/2010/main" val="228702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D7C4E-C4E3-49D1-B4BE-D59F2B7AD517}" type="datetimeFigureOut">
              <a:rPr lang="en-GB" smtClean="0"/>
              <a:t>10/11/2024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59AB2-27FC-46A2-AB52-5C84739CCC05}" type="slidenum">
              <a:rPr lang="en-GB" smtClean="0"/>
              <a:t>‹#›</a:t>
            </a:fld>
            <a:endParaRPr lang="en-GB"/>
          </a:p>
        </p:txBody>
      </p:sp>
    </p:spTree>
    <p:extLst>
      <p:ext uri="{BB962C8B-B14F-4D97-AF65-F5344CB8AC3E}">
        <p14:creationId xmlns:p14="http://schemas.microsoft.com/office/powerpoint/2010/main" val="1889702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tmp"/><Relationship Id="rId5" Type="http://schemas.openxmlformats.org/officeDocument/2006/relationships/image" Target="../media/image10.tmp"/><Relationship Id="rId4" Type="http://schemas.openxmlformats.org/officeDocument/2006/relationships/image" Target="../media/image9.tmp"/></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www.gem.org.uk/res/advice/ball/res_lfo.php"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hyperlink" Target="https://www.researchgate.net/publication/238170268_A_Versatile_Theory_of_Visualisation_and_Symbolisation_in_Mathematics"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www.lotc.org.uk/wp-content/uploads/2011/03/G1.-LOtC-Manifesto.pdf"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hyperlink" Target="http://www.ascd.org/ASCD/pdf/journals/ed_lead/el_199110_fogarty.pdf"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learning@shuttleworth.org" TargetMode="External"/><Relationship Id="rId2" Type="http://schemas.openxmlformats.org/officeDocument/2006/relationships/hyperlink" Target="mailto:Mieka.Harris@beds.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30287"/>
            <a:ext cx="7772400" cy="1470025"/>
          </a:xfrm>
        </p:spPr>
        <p:txBody>
          <a:bodyPr>
            <a:normAutofit fontScale="90000"/>
          </a:bodyPr>
          <a:lstStyle/>
          <a:p>
            <a:r>
              <a:rPr lang="en-GB" dirty="0"/>
              <a:t>Co-constructing ITE assignments with community partners to improve student teacher’s enquiry thinking and </a:t>
            </a:r>
            <a:r>
              <a:rPr lang="en-GB" dirty="0" smtClean="0"/>
              <a:t>employability</a:t>
            </a:r>
            <a:endParaRPr lang="en-GB" dirty="0"/>
          </a:p>
        </p:txBody>
      </p:sp>
      <p:sp>
        <p:nvSpPr>
          <p:cNvPr id="3" name="Subtitle 2"/>
          <p:cNvSpPr>
            <a:spLocks noGrp="1"/>
          </p:cNvSpPr>
          <p:nvPr>
            <p:ph type="subTitle" idx="1"/>
          </p:nvPr>
        </p:nvSpPr>
        <p:spPr/>
        <p:txBody>
          <a:bodyPr>
            <a:normAutofit fontScale="92500"/>
          </a:bodyPr>
          <a:lstStyle/>
          <a:p>
            <a:r>
              <a:rPr lang="en-GB" dirty="0"/>
              <a:t>Mieka Harris, Senior Lecturer in Teacher Education, University of Bedfordshire Mieka.Harris@beds.ac.uk</a:t>
            </a:r>
            <a:endParaRPr lang="en-GB" dirty="0"/>
          </a:p>
        </p:txBody>
      </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1825" y="5346626"/>
            <a:ext cx="2432175" cy="1435174"/>
          </a:xfrm>
          <a:prstGeom prst="rect">
            <a:avLst/>
          </a:prstGeom>
        </p:spPr>
      </p:pic>
    </p:spTree>
    <p:extLst>
      <p:ext uri="{BB962C8B-B14F-4D97-AF65-F5344CB8AC3E}">
        <p14:creationId xmlns:p14="http://schemas.microsoft.com/office/powerpoint/2010/main" val="19048227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523798"/>
            <a:ext cx="8976741" cy="5800802"/>
          </a:xfrm>
          <a:prstGeom prst="rect">
            <a:avLst/>
          </a:prstGeom>
        </p:spPr>
      </p:pic>
    </p:spTree>
    <p:extLst>
      <p:ext uri="{BB962C8B-B14F-4D97-AF65-F5344CB8AC3E}">
        <p14:creationId xmlns:p14="http://schemas.microsoft.com/office/powerpoint/2010/main" val="3798587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visit</a:t>
            </a:r>
            <a:endParaRPr lang="en-GB"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4800" y="1295400"/>
            <a:ext cx="3474509" cy="2605882"/>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0" y="2072482"/>
            <a:ext cx="2743200" cy="3657600"/>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2200" y="3794942"/>
            <a:ext cx="3884976" cy="2589984"/>
          </a:xfrm>
          <a:prstGeom prst="rect">
            <a:avLst/>
          </a:prstGeom>
        </p:spPr>
      </p:pic>
    </p:spTree>
    <p:extLst>
      <p:ext uri="{BB962C8B-B14F-4D97-AF65-F5344CB8AC3E}">
        <p14:creationId xmlns:p14="http://schemas.microsoft.com/office/powerpoint/2010/main" val="4163810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52400"/>
            <a:ext cx="8915400" cy="4813479"/>
          </a:xfrm>
          <a:prstGeom prst="rect">
            <a:avLst/>
          </a:prstGeom>
        </p:spPr>
      </p:pic>
    </p:spTree>
    <p:extLst>
      <p:ext uri="{BB962C8B-B14F-4D97-AF65-F5344CB8AC3E}">
        <p14:creationId xmlns:p14="http://schemas.microsoft.com/office/powerpoint/2010/main" val="4134298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GB" dirty="0" smtClean="0"/>
              <a:t>Applyin</a:t>
            </a:r>
            <a:r>
              <a:rPr lang="en-GB" dirty="0" smtClean="0"/>
              <a:t>g the visit: The follow ups</a:t>
            </a:r>
            <a:endParaRPr lang="en-GB" dirty="0"/>
          </a:p>
        </p:txBody>
      </p:sp>
      <p:sp>
        <p:nvSpPr>
          <p:cNvPr id="8" name="Content Placeholder 7"/>
          <p:cNvSpPr>
            <a:spLocks noGrp="1"/>
          </p:cNvSpPr>
          <p:nvPr>
            <p:ph idx="1"/>
          </p:nvPr>
        </p:nvSpPr>
        <p:spPr/>
        <p:txBody>
          <a:bodyPr/>
          <a:lstStyle/>
          <a:p>
            <a:r>
              <a:rPr lang="en-GB" dirty="0" smtClean="0"/>
              <a:t>Interview</a:t>
            </a:r>
          </a:p>
          <a:p>
            <a:r>
              <a:rPr lang="en-GB" dirty="0" smtClean="0"/>
              <a:t>CEDP</a:t>
            </a:r>
          </a:p>
          <a:p>
            <a:r>
              <a:rPr lang="en-GB" dirty="0" smtClean="0"/>
              <a:t>ECT</a:t>
            </a:r>
            <a:endParaRPr lang="en-GB" dirty="0"/>
          </a:p>
        </p:txBody>
      </p:sp>
      <p:pic>
        <p:nvPicPr>
          <p:cNvPr id="2" name="Picture 1" descr="Screen Clippi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400" y="1509647"/>
            <a:ext cx="4572000" cy="1055771"/>
          </a:xfrm>
          <a:prstGeom prst="rect">
            <a:avLst/>
          </a:prstGeom>
        </p:spPr>
      </p:pic>
      <p:pic>
        <p:nvPicPr>
          <p:cNvPr id="3" name="Picture 2"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5968" y="2696979"/>
            <a:ext cx="4648200" cy="2394991"/>
          </a:xfrm>
          <a:prstGeom prst="rect">
            <a:avLst/>
          </a:prstGeom>
        </p:spPr>
      </p:pic>
      <p:sp>
        <p:nvSpPr>
          <p:cNvPr id="4" name="Rectangle 3"/>
          <p:cNvSpPr/>
          <p:nvPr/>
        </p:nvSpPr>
        <p:spPr>
          <a:xfrm>
            <a:off x="4800600" y="6629400"/>
            <a:ext cx="4114800" cy="152400"/>
          </a:xfrm>
          <a:prstGeom prst="rect">
            <a:avLst/>
          </a:prstGeom>
          <a:solidFill>
            <a:srgbClr val="FFFFCC"/>
          </a:solidFill>
          <a:ln>
            <a:solidFill>
              <a:srgbClr val="FF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0" y="3337428"/>
            <a:ext cx="4260850" cy="1111250"/>
          </a:xfrm>
          <a:prstGeom prst="rect">
            <a:avLst/>
          </a:prstGeom>
        </p:spPr>
      </p:pic>
      <p:pic>
        <p:nvPicPr>
          <p:cNvPr id="5" name="Picture 4"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149300"/>
            <a:ext cx="5486400" cy="896610"/>
          </a:xfrm>
          <a:prstGeom prst="rect">
            <a:avLst/>
          </a:prstGeom>
        </p:spPr>
      </p:pic>
      <p:pic>
        <p:nvPicPr>
          <p:cNvPr id="6" name="Picture 5"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6274893"/>
            <a:ext cx="9144000" cy="400897"/>
          </a:xfrm>
          <a:prstGeom prst="rect">
            <a:avLst/>
          </a:prstGeom>
        </p:spPr>
      </p:pic>
    </p:spTree>
    <p:extLst>
      <p:ext uri="{BB962C8B-B14F-4D97-AF65-F5344CB8AC3E}">
        <p14:creationId xmlns:p14="http://schemas.microsoft.com/office/powerpoint/2010/main" val="691531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016" y="116632"/>
            <a:ext cx="8229600" cy="1143000"/>
          </a:xfrm>
        </p:spPr>
        <p:txBody>
          <a:bodyPr/>
          <a:lstStyle/>
          <a:p>
            <a:r>
              <a:rPr lang="en-GB" dirty="0" smtClean="0">
                <a:latin typeface="+mn-lt"/>
              </a:rPr>
              <a:t>Touch: Analysing objects</a:t>
            </a:r>
            <a:endParaRPr lang="en-GB"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17108543"/>
              </p:ext>
            </p:extLst>
          </p:nvPr>
        </p:nvGraphicFramePr>
        <p:xfrm>
          <a:off x="890221" y="1295400"/>
          <a:ext cx="6597080" cy="38855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06086" y="6273226"/>
            <a:ext cx="7992888" cy="584775"/>
          </a:xfrm>
          <a:prstGeom prst="rect">
            <a:avLst/>
          </a:prstGeom>
        </p:spPr>
        <p:txBody>
          <a:bodyPr wrap="square">
            <a:spAutoFit/>
          </a:bodyPr>
          <a:lstStyle/>
          <a:p>
            <a:pPr algn="r"/>
            <a:r>
              <a:rPr lang="en-GB" sz="1600" dirty="0" smtClean="0"/>
              <a:t>Adapted from MLA </a:t>
            </a:r>
            <a:r>
              <a:rPr lang="en-GB" sz="1600" dirty="0"/>
              <a:t>South West Museum Learning Initiative project </a:t>
            </a:r>
            <a:r>
              <a:rPr lang="en-GB" sz="1600" dirty="0">
                <a:hlinkClick r:id="rId7"/>
              </a:rPr>
              <a:t>http://</a:t>
            </a:r>
            <a:r>
              <a:rPr lang="en-GB" sz="1600" dirty="0" smtClean="0">
                <a:hlinkClick r:id="rId7"/>
              </a:rPr>
              <a:t>www.gem.org.uk/res/advice/ball/res_lfo.php</a:t>
            </a:r>
            <a:r>
              <a:rPr lang="en-GB" sz="1600" dirty="0" smtClean="0"/>
              <a:t> </a:t>
            </a:r>
            <a:endParaRPr lang="en-GB" sz="1600" dirty="0"/>
          </a:p>
        </p:txBody>
      </p:sp>
      <p:sp>
        <p:nvSpPr>
          <p:cNvPr id="3" name="TextBox 2"/>
          <p:cNvSpPr txBox="1"/>
          <p:nvPr/>
        </p:nvSpPr>
        <p:spPr>
          <a:xfrm>
            <a:off x="892530" y="5473728"/>
            <a:ext cx="7620000" cy="584775"/>
          </a:xfrm>
          <a:prstGeom prst="rect">
            <a:avLst/>
          </a:prstGeom>
          <a:noFill/>
        </p:spPr>
        <p:txBody>
          <a:bodyPr wrap="square" rtlCol="0">
            <a:spAutoFit/>
          </a:bodyPr>
          <a:lstStyle/>
          <a:p>
            <a:r>
              <a:rPr lang="en-GB" sz="3200" dirty="0" smtClean="0"/>
              <a:t>Connected language that stimulates intrigue</a:t>
            </a:r>
            <a:endParaRPr lang="en-GB" sz="3200" dirty="0"/>
          </a:p>
        </p:txBody>
      </p:sp>
    </p:spTree>
    <p:extLst>
      <p:ext uri="{BB962C8B-B14F-4D97-AF65-F5344CB8AC3E}">
        <p14:creationId xmlns:p14="http://schemas.microsoft.com/office/powerpoint/2010/main" val="3354773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83"/>
            <a:ext cx="8229600" cy="1143000"/>
          </a:xfrm>
        </p:spPr>
        <p:txBody>
          <a:bodyPr/>
          <a:lstStyle/>
          <a:p>
            <a:r>
              <a:rPr lang="en-GB" dirty="0" smtClean="0"/>
              <a:t>Modes of thinking/representations</a:t>
            </a:r>
            <a:endParaRPr lang="en-GB" dirty="0"/>
          </a:p>
        </p:txBody>
      </p:sp>
      <p:sp>
        <p:nvSpPr>
          <p:cNvPr id="3" name="Content Placeholder 2"/>
          <p:cNvSpPr>
            <a:spLocks noGrp="1"/>
          </p:cNvSpPr>
          <p:nvPr>
            <p:ph idx="1"/>
          </p:nvPr>
        </p:nvSpPr>
        <p:spPr>
          <a:xfrm>
            <a:off x="457200" y="1295400"/>
            <a:ext cx="8229600" cy="5181600"/>
          </a:xfrm>
        </p:spPr>
        <p:txBody>
          <a:bodyPr>
            <a:normAutofit fontScale="92500" lnSpcReduction="10000"/>
          </a:bodyPr>
          <a:lstStyle/>
          <a:p>
            <a:r>
              <a:rPr lang="en-GB" dirty="0" smtClean="0"/>
              <a:t>Bruner (1966) – seminal book ‘Toward a Theory of Instruction’ conceptualising</a:t>
            </a:r>
          </a:p>
          <a:p>
            <a:pPr lvl="1"/>
            <a:r>
              <a:rPr lang="en-GB" dirty="0" smtClean="0"/>
              <a:t>Enactive (action based)</a:t>
            </a:r>
          </a:p>
          <a:p>
            <a:pPr lvl="1"/>
            <a:r>
              <a:rPr lang="en-GB" dirty="0" smtClean="0"/>
              <a:t>Iconic (image based)</a:t>
            </a:r>
          </a:p>
          <a:p>
            <a:pPr lvl="1"/>
            <a:r>
              <a:rPr lang="en-GB" dirty="0" smtClean="0"/>
              <a:t>Symbolic (language/number based)</a:t>
            </a:r>
          </a:p>
          <a:p>
            <a:pPr lvl="1"/>
            <a:endParaRPr lang="en-GB" dirty="0" smtClean="0"/>
          </a:p>
          <a:p>
            <a:endParaRPr lang="en-GB" dirty="0" smtClean="0"/>
          </a:p>
          <a:p>
            <a:endParaRPr lang="en-GB" dirty="0"/>
          </a:p>
          <a:p>
            <a:r>
              <a:rPr lang="en-GB" dirty="0" smtClean="0"/>
              <a:t>This has been developed into Concrete, Pictorial, Abstract where ‘Concrete’ advocates the use of manipulatives</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2" y="1835727"/>
            <a:ext cx="2466975"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6477002"/>
            <a:ext cx="8391470" cy="276999"/>
          </a:xfrm>
          <a:prstGeom prst="rect">
            <a:avLst/>
          </a:prstGeom>
          <a:noFill/>
        </p:spPr>
        <p:txBody>
          <a:bodyPr wrap="square" rtlCol="0">
            <a:spAutoFit/>
          </a:bodyPr>
          <a:lstStyle/>
          <a:p>
            <a:r>
              <a:rPr lang="en-GB" sz="1200" dirty="0">
                <a:hlinkClick r:id="rId3"/>
              </a:rPr>
              <a:t>https://</a:t>
            </a:r>
            <a:r>
              <a:rPr lang="en-GB" sz="1200" dirty="0" smtClean="0">
                <a:hlinkClick r:id="rId3"/>
              </a:rPr>
              <a:t>www.researchgate.net/publication/238170268_A_Versatile_Theory_of_Visualisation_and_Symbolisation_in_Mathematics</a:t>
            </a:r>
            <a:r>
              <a:rPr lang="en-GB" sz="1200" dirty="0" smtClean="0"/>
              <a:t> </a:t>
            </a:r>
            <a:endParaRPr lang="en-GB" sz="1200" dirty="0"/>
          </a:p>
        </p:txBody>
      </p:sp>
      <p:sp>
        <p:nvSpPr>
          <p:cNvPr id="5" name="Rectangle 4"/>
          <p:cNvSpPr/>
          <p:nvPr/>
        </p:nvSpPr>
        <p:spPr>
          <a:xfrm>
            <a:off x="533400" y="6107669"/>
            <a:ext cx="8334375" cy="369332"/>
          </a:xfrm>
          <a:prstGeom prst="rect">
            <a:avLst/>
          </a:prstGeom>
        </p:spPr>
        <p:txBody>
          <a:bodyPr wrap="square">
            <a:spAutoFit/>
          </a:bodyPr>
          <a:lstStyle/>
          <a:p>
            <a:r>
              <a:rPr lang="en-GB" dirty="0"/>
              <a:t>Bruner, J. S. (1966).</a:t>
            </a:r>
            <a:r>
              <a:rPr lang="en-GB" i="1" dirty="0"/>
              <a:t> Toward a theory of instruction</a:t>
            </a:r>
            <a:r>
              <a:rPr lang="en-GB" dirty="0"/>
              <a:t>, Cambridge, Mass.: </a:t>
            </a:r>
            <a:r>
              <a:rPr lang="en-GB" dirty="0" err="1"/>
              <a:t>Belkapp</a:t>
            </a:r>
            <a:r>
              <a:rPr lang="en-GB" dirty="0"/>
              <a:t> Press</a:t>
            </a:r>
          </a:p>
        </p:txBody>
      </p:sp>
    </p:spTree>
    <p:extLst>
      <p:ext uri="{BB962C8B-B14F-4D97-AF65-F5344CB8AC3E}">
        <p14:creationId xmlns:p14="http://schemas.microsoft.com/office/powerpoint/2010/main" val="3017267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Learning </a:t>
            </a:r>
            <a:r>
              <a:rPr lang="en-GB" dirty="0" smtClean="0"/>
              <a:t>from the experience </a:t>
            </a:r>
            <a:endParaRPr lang="en-GB" dirty="0"/>
          </a:p>
        </p:txBody>
      </p:sp>
      <p:sp>
        <p:nvSpPr>
          <p:cNvPr id="4" name="Text Placeholder 3"/>
          <p:cNvSpPr>
            <a:spLocks noGrp="1"/>
          </p:cNvSpPr>
          <p:nvPr>
            <p:ph type="body" idx="1"/>
          </p:nvPr>
        </p:nvSpPr>
        <p:spPr/>
        <p:txBody>
          <a:bodyPr/>
          <a:lstStyle/>
          <a:p>
            <a:r>
              <a:rPr lang="en-GB" dirty="0" smtClean="0"/>
              <a:t>For the students:</a:t>
            </a:r>
          </a:p>
        </p:txBody>
      </p:sp>
      <p:sp>
        <p:nvSpPr>
          <p:cNvPr id="3" name="Content Placeholder 2"/>
          <p:cNvSpPr>
            <a:spLocks noGrp="1"/>
          </p:cNvSpPr>
          <p:nvPr>
            <p:ph sz="half" idx="2"/>
          </p:nvPr>
        </p:nvSpPr>
        <p:spPr/>
        <p:txBody>
          <a:bodyPr/>
          <a:lstStyle/>
          <a:p>
            <a:r>
              <a:rPr lang="en-GB" dirty="0" smtClean="0"/>
              <a:t>object </a:t>
            </a:r>
            <a:r>
              <a:rPr lang="en-GB" dirty="0" smtClean="0"/>
              <a:t>based learning</a:t>
            </a:r>
          </a:p>
          <a:p>
            <a:r>
              <a:rPr lang="en-GB" dirty="0" smtClean="0"/>
              <a:t>alternative </a:t>
            </a:r>
            <a:r>
              <a:rPr lang="en-GB" dirty="0" smtClean="0"/>
              <a:t>learning environments</a:t>
            </a:r>
          </a:p>
          <a:p>
            <a:r>
              <a:rPr lang="en-GB" dirty="0" smtClean="0"/>
              <a:t>apply </a:t>
            </a:r>
            <a:r>
              <a:rPr lang="en-GB" dirty="0" smtClean="0"/>
              <a:t>your learnings to an assignment for future practice</a:t>
            </a:r>
          </a:p>
          <a:p>
            <a:r>
              <a:rPr lang="en-GB" dirty="0" smtClean="0"/>
              <a:t>share </a:t>
            </a:r>
            <a:r>
              <a:rPr lang="en-GB" dirty="0" smtClean="0"/>
              <a:t>your learning and aspirations at interview</a:t>
            </a:r>
            <a:endParaRPr lang="en-GB" dirty="0"/>
          </a:p>
        </p:txBody>
      </p:sp>
      <p:sp>
        <p:nvSpPr>
          <p:cNvPr id="5" name="Text Placeholder 4"/>
          <p:cNvSpPr>
            <a:spLocks noGrp="1"/>
          </p:cNvSpPr>
          <p:nvPr>
            <p:ph type="body" sz="quarter" idx="3"/>
          </p:nvPr>
        </p:nvSpPr>
        <p:spPr/>
        <p:txBody>
          <a:bodyPr/>
          <a:lstStyle/>
          <a:p>
            <a:r>
              <a:rPr lang="en-GB" dirty="0" smtClean="0"/>
              <a:t>For us:</a:t>
            </a:r>
            <a:endParaRPr lang="en-GB" dirty="0"/>
          </a:p>
        </p:txBody>
      </p:sp>
      <p:sp>
        <p:nvSpPr>
          <p:cNvPr id="6" name="Content Placeholder 5"/>
          <p:cNvSpPr>
            <a:spLocks noGrp="1"/>
          </p:cNvSpPr>
          <p:nvPr>
            <p:ph sz="quarter" idx="4"/>
          </p:nvPr>
        </p:nvSpPr>
        <p:spPr>
          <a:xfrm>
            <a:off x="4645025" y="2174874"/>
            <a:ext cx="4041775" cy="4149725"/>
          </a:xfrm>
        </p:spPr>
        <p:txBody>
          <a:bodyPr>
            <a:normAutofit/>
          </a:bodyPr>
          <a:lstStyle/>
          <a:p>
            <a:r>
              <a:rPr lang="en-GB" dirty="0" smtClean="0"/>
              <a:t>make </a:t>
            </a:r>
            <a:r>
              <a:rPr lang="en-GB" dirty="0" smtClean="0"/>
              <a:t>the initial connection</a:t>
            </a:r>
          </a:p>
          <a:p>
            <a:r>
              <a:rPr lang="en-GB" dirty="0" smtClean="0"/>
              <a:t>spend </a:t>
            </a:r>
            <a:r>
              <a:rPr lang="en-GB" dirty="0" smtClean="0"/>
              <a:t>time in the environment</a:t>
            </a:r>
          </a:p>
          <a:p>
            <a:r>
              <a:rPr lang="en-GB" dirty="0" smtClean="0"/>
              <a:t>have </a:t>
            </a:r>
            <a:r>
              <a:rPr lang="en-GB" dirty="0" smtClean="0"/>
              <a:t>a tangible outcome from the partnership</a:t>
            </a:r>
          </a:p>
          <a:p>
            <a:r>
              <a:rPr lang="en-GB" dirty="0" smtClean="0"/>
              <a:t>share </a:t>
            </a:r>
            <a:r>
              <a:rPr lang="en-GB" dirty="0" smtClean="0"/>
              <a:t>the learnings internally and with the wider community</a:t>
            </a:r>
            <a:endParaRPr lang="en-GB" dirty="0"/>
          </a:p>
        </p:txBody>
      </p:sp>
    </p:spTree>
    <p:extLst>
      <p:ext uri="{BB962C8B-B14F-4D97-AF65-F5344CB8AC3E}">
        <p14:creationId xmlns:p14="http://schemas.microsoft.com/office/powerpoint/2010/main" val="3024562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mn-lt"/>
              </a:rPr>
              <a:t>Advantages to cross curricular learning </a:t>
            </a:r>
          </a:p>
        </p:txBody>
      </p:sp>
      <p:sp>
        <p:nvSpPr>
          <p:cNvPr id="3" name="Content Placeholder 2"/>
          <p:cNvSpPr>
            <a:spLocks noGrp="1"/>
          </p:cNvSpPr>
          <p:nvPr>
            <p:ph idx="1"/>
          </p:nvPr>
        </p:nvSpPr>
        <p:spPr/>
        <p:txBody>
          <a:bodyPr/>
          <a:lstStyle/>
          <a:p>
            <a:r>
              <a:rPr lang="en-GB" dirty="0"/>
              <a:t>More engaging</a:t>
            </a:r>
          </a:p>
          <a:p>
            <a:r>
              <a:rPr lang="en-GB" dirty="0"/>
              <a:t>Knowledge is seen as connected and interdependent</a:t>
            </a:r>
          </a:p>
          <a:p>
            <a:r>
              <a:rPr lang="en-GB" dirty="0"/>
              <a:t>Improves questioning</a:t>
            </a:r>
          </a:p>
          <a:p>
            <a:r>
              <a:rPr lang="en-GB" dirty="0"/>
              <a:t>Promotes relational understanding</a:t>
            </a:r>
          </a:p>
          <a:p>
            <a:r>
              <a:rPr lang="en-GB" dirty="0"/>
              <a:t>Develops critical thinking</a:t>
            </a:r>
          </a:p>
          <a:p>
            <a:pPr marL="0" indent="0">
              <a:buNone/>
            </a:pPr>
            <a:endParaRPr lang="en-GB" dirty="0"/>
          </a:p>
          <a:p>
            <a:pPr marL="0" indent="0" algn="r">
              <a:buNone/>
            </a:pPr>
            <a:r>
              <a:rPr lang="en-GB" sz="2200" dirty="0"/>
              <a:t>Barnes, J. (2015) Cross curricular learning 3-14 London: Sage</a:t>
            </a:r>
          </a:p>
          <a:p>
            <a:endParaRPr lang="en-GB" dirty="0"/>
          </a:p>
        </p:txBody>
      </p:sp>
    </p:spTree>
    <p:extLst>
      <p:ext uri="{BB962C8B-B14F-4D97-AF65-F5344CB8AC3E}">
        <p14:creationId xmlns:p14="http://schemas.microsoft.com/office/powerpoint/2010/main" val="27814003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34175"/>
            <a:ext cx="5797296" cy="1188720"/>
          </a:xfrm>
        </p:spPr>
        <p:txBody>
          <a:bodyPr/>
          <a:lstStyle/>
          <a:p>
            <a:r>
              <a:rPr lang="en-GB" dirty="0" smtClean="0">
                <a:latin typeface="+mn-lt"/>
              </a:rPr>
              <a:t>Benefits of LOTC</a:t>
            </a:r>
            <a:endParaRPr lang="en-GB" dirty="0">
              <a:latin typeface="+mn-lt"/>
            </a:endParaRPr>
          </a:p>
        </p:txBody>
      </p:sp>
      <p:sp>
        <p:nvSpPr>
          <p:cNvPr id="3" name="Content Placeholder 2"/>
          <p:cNvSpPr>
            <a:spLocks noGrp="1"/>
          </p:cNvSpPr>
          <p:nvPr>
            <p:ph idx="1"/>
          </p:nvPr>
        </p:nvSpPr>
        <p:spPr>
          <a:xfrm>
            <a:off x="3505200" y="1515256"/>
            <a:ext cx="5196242" cy="4047344"/>
          </a:xfrm>
        </p:spPr>
        <p:txBody>
          <a:bodyPr>
            <a:normAutofit fontScale="85000" lnSpcReduction="10000"/>
          </a:bodyPr>
          <a:lstStyle/>
          <a:p>
            <a:pPr marL="0" indent="0">
              <a:buNone/>
            </a:pPr>
            <a:r>
              <a:rPr lang="en-GB" dirty="0" smtClean="0"/>
              <a:t>Finding opportunities through effective teaching and good subject knowledge for pupils to improve their understanding of their achievements is really powerful, and can be transformational about their own beliefs on their learning.  These opportunities can take place in a range of spaces or environments.</a:t>
            </a:r>
          </a:p>
          <a:p>
            <a:endParaRPr lang="en-GB" dirty="0"/>
          </a:p>
          <a:p>
            <a:pPr marL="0" indent="0">
              <a:buNone/>
            </a:pPr>
            <a:endParaRPr lang="en-GB" dirty="0" smtClean="0"/>
          </a:p>
          <a:p>
            <a:pPr marL="0" indent="0" algn="r">
              <a:buNone/>
            </a:pPr>
            <a:endParaRPr lang="en-GB" dirty="0"/>
          </a:p>
          <a:p>
            <a:pPr marL="0" indent="0" algn="r">
              <a:buNone/>
            </a:pPr>
            <a:endParaRPr lang="en-GB" dirty="0"/>
          </a:p>
          <a:p>
            <a:pPr marL="0" indent="0">
              <a:buNone/>
            </a:pP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15256"/>
            <a:ext cx="2509161" cy="52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F271C3AC-A09E-8999-9887-469BB2EF0E55}"/>
              </a:ext>
            </a:extLst>
          </p:cNvPr>
          <p:cNvPicPr>
            <a:picLocks noChangeAspect="1"/>
          </p:cNvPicPr>
          <p:nvPr/>
        </p:nvPicPr>
        <p:blipFill>
          <a:blip r:embed="rId3"/>
          <a:stretch>
            <a:fillRect/>
          </a:stretch>
        </p:blipFill>
        <p:spPr>
          <a:xfrm>
            <a:off x="5791200" y="5782085"/>
            <a:ext cx="3238147" cy="630383"/>
          </a:xfrm>
          <a:prstGeom prst="rect">
            <a:avLst/>
          </a:prstGeom>
        </p:spPr>
      </p:pic>
      <p:pic>
        <p:nvPicPr>
          <p:cNvPr id="6" name="Content Placeholder 3">
            <a:extLst>
              <a:ext uri="{FF2B5EF4-FFF2-40B4-BE49-F238E27FC236}">
                <a16:creationId xmlns:a16="http://schemas.microsoft.com/office/drawing/2014/main" id="{CEE1FDC9-2601-85D2-FE78-1AC1D1437DC1}"/>
              </a:ext>
            </a:extLst>
          </p:cNvPr>
          <p:cNvPicPr>
            <a:picLocks noChangeAspect="1"/>
          </p:cNvPicPr>
          <p:nvPr/>
        </p:nvPicPr>
        <p:blipFill>
          <a:blip r:embed="rId4"/>
          <a:stretch>
            <a:fillRect/>
          </a:stretch>
        </p:blipFill>
        <p:spPr>
          <a:xfrm>
            <a:off x="5791200" y="5045054"/>
            <a:ext cx="3238147" cy="594701"/>
          </a:xfrm>
          <a:prstGeom prst="rect">
            <a:avLst/>
          </a:prstGeom>
        </p:spPr>
      </p:pic>
      <p:sp>
        <p:nvSpPr>
          <p:cNvPr id="7" name="Rectangle 6"/>
          <p:cNvSpPr/>
          <p:nvPr/>
        </p:nvSpPr>
        <p:spPr>
          <a:xfrm>
            <a:off x="1420090" y="6396335"/>
            <a:ext cx="3435927" cy="461665"/>
          </a:xfrm>
          <a:prstGeom prst="rect">
            <a:avLst/>
          </a:prstGeom>
        </p:spPr>
        <p:txBody>
          <a:bodyPr wrap="square">
            <a:spAutoFit/>
          </a:bodyPr>
          <a:lstStyle/>
          <a:p>
            <a:r>
              <a:rPr lang="en-GB" sz="1200" dirty="0">
                <a:hlinkClick r:id="rId5"/>
              </a:rPr>
              <a:t>http://www.lotc.org.uk/wp-content/uploads/2011/03/G1.-LOtC-Manifesto.pdf</a:t>
            </a:r>
            <a:r>
              <a:rPr lang="en-GB" sz="1200" dirty="0"/>
              <a:t> </a:t>
            </a:r>
          </a:p>
        </p:txBody>
      </p:sp>
    </p:spTree>
    <p:extLst>
      <p:ext uri="{BB962C8B-B14F-4D97-AF65-F5344CB8AC3E}">
        <p14:creationId xmlns:p14="http://schemas.microsoft.com/office/powerpoint/2010/main" val="1460547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See: How we formed a partnership</a:t>
            </a:r>
            <a:endParaRPr lang="en-GB" dirty="0"/>
          </a:p>
        </p:txBody>
      </p:sp>
      <p:sp>
        <p:nvSpPr>
          <p:cNvPr id="3" name="Content Placeholder 2"/>
          <p:cNvSpPr>
            <a:spLocks noGrp="1"/>
          </p:cNvSpPr>
          <p:nvPr>
            <p:ph idx="1"/>
          </p:nvPr>
        </p:nvSpPr>
        <p:spPr/>
        <p:txBody>
          <a:bodyPr/>
          <a:lstStyle/>
          <a:p>
            <a:r>
              <a:rPr lang="en-GB" dirty="0" smtClean="0"/>
              <a:t>Finding commonalities</a:t>
            </a:r>
          </a:p>
          <a:p>
            <a:r>
              <a:rPr lang="en-GB" dirty="0" smtClean="0"/>
              <a:t>The importance of mutual gain</a:t>
            </a:r>
          </a:p>
          <a:p>
            <a:r>
              <a:rPr lang="en-GB" dirty="0" smtClean="0"/>
              <a:t>Identifying unique opportunities for participants</a:t>
            </a:r>
          </a:p>
          <a:p>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962400"/>
            <a:ext cx="6248400" cy="2110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438400" y="6211301"/>
            <a:ext cx="6553200" cy="461665"/>
          </a:xfrm>
          <a:prstGeom prst="rect">
            <a:avLst/>
          </a:prstGeom>
        </p:spPr>
        <p:txBody>
          <a:bodyPr wrap="square">
            <a:spAutoFit/>
          </a:bodyPr>
          <a:lstStyle/>
          <a:p>
            <a:pPr algn="r"/>
            <a:r>
              <a:rPr lang="en-GB" sz="1200" dirty="0"/>
              <a:t>Fogarty, R. (1991). How to integrate the curriculum [Screenshot].  </a:t>
            </a:r>
            <a:r>
              <a:rPr lang="en-GB" sz="1200" dirty="0">
                <a:hlinkClick r:id="rId3"/>
              </a:rPr>
              <a:t>http://www.ascd.org/ASCD/pdf/journals/ed_lead/el_199110_fogarty.pdf</a:t>
            </a:r>
            <a:endParaRPr lang="en-GB" sz="1200" dirty="0"/>
          </a:p>
        </p:txBody>
      </p:sp>
    </p:spTree>
    <p:extLst>
      <p:ext uri="{BB962C8B-B14F-4D97-AF65-F5344CB8AC3E}">
        <p14:creationId xmlns:p14="http://schemas.microsoft.com/office/powerpoint/2010/main" val="6860061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81000"/>
            <a:ext cx="8727187" cy="6286466"/>
          </a:xfrm>
          <a:prstGeom prst="rect">
            <a:avLst/>
          </a:prstGeom>
        </p:spPr>
      </p:pic>
    </p:spTree>
    <p:extLst>
      <p:ext uri="{BB962C8B-B14F-4D97-AF65-F5344CB8AC3E}">
        <p14:creationId xmlns:p14="http://schemas.microsoft.com/office/powerpoint/2010/main" val="2776825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 y="381000"/>
            <a:ext cx="8858249" cy="4953000"/>
          </a:xfrm>
          <a:prstGeom prst="rect">
            <a:avLst/>
          </a:prstGeom>
        </p:spPr>
      </p:pic>
    </p:spTree>
    <p:extLst>
      <p:ext uri="{BB962C8B-B14F-4D97-AF65-F5344CB8AC3E}">
        <p14:creationId xmlns:p14="http://schemas.microsoft.com/office/powerpoint/2010/main" val="4108377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Any questions?</a:t>
            </a:r>
            <a:endParaRPr lang="en-GB" dirty="0"/>
          </a:p>
        </p:txBody>
      </p:sp>
      <p:sp>
        <p:nvSpPr>
          <p:cNvPr id="8" name="Content Placeholder 7"/>
          <p:cNvSpPr>
            <a:spLocks noGrp="1"/>
          </p:cNvSpPr>
          <p:nvPr>
            <p:ph idx="1"/>
          </p:nvPr>
        </p:nvSpPr>
        <p:spPr/>
        <p:txBody>
          <a:bodyPr/>
          <a:lstStyle/>
          <a:p>
            <a:r>
              <a:rPr lang="en-GB" dirty="0" smtClean="0"/>
              <a:t>Mieka Harris </a:t>
            </a:r>
            <a:r>
              <a:rPr lang="en-GB" dirty="0" smtClean="0">
                <a:hlinkClick r:id="rId2"/>
              </a:rPr>
              <a:t>Mieka.Harris@beds.ac.uk</a:t>
            </a:r>
            <a:endParaRPr lang="en-GB" dirty="0" smtClean="0"/>
          </a:p>
          <a:p>
            <a:endParaRPr lang="en-GB" dirty="0"/>
          </a:p>
          <a:p>
            <a:r>
              <a:rPr lang="en-GB" dirty="0" smtClean="0"/>
              <a:t>Matthew Studdert-Kennedy </a:t>
            </a:r>
            <a:r>
              <a:rPr lang="en-GB" dirty="0" smtClean="0">
                <a:hlinkClick r:id="rId3"/>
              </a:rPr>
              <a:t>learning@shuttleworth.org</a:t>
            </a:r>
            <a:endParaRPr lang="en-GB" dirty="0" smtClean="0"/>
          </a:p>
          <a:p>
            <a:pPr marL="0" indent="0">
              <a:buNone/>
            </a:pPr>
            <a:endParaRPr lang="en-GB" dirty="0"/>
          </a:p>
        </p:txBody>
      </p:sp>
    </p:spTree>
    <p:extLst>
      <p:ext uri="{BB962C8B-B14F-4D97-AF65-F5344CB8AC3E}">
        <p14:creationId xmlns:p14="http://schemas.microsoft.com/office/powerpoint/2010/main" val="657473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Props1.xml><?xml version="1.0" encoding="utf-8"?>
<ds:datastoreItem xmlns:ds="http://schemas.openxmlformats.org/officeDocument/2006/customXml" ds:itemID="{AEEAF7D5-18F4-41CD-A4F2-930805F9FFA2}"/>
</file>

<file path=customXml/itemProps2.xml><?xml version="1.0" encoding="utf-8"?>
<ds:datastoreItem xmlns:ds="http://schemas.openxmlformats.org/officeDocument/2006/customXml" ds:itemID="{309BA535-1A56-48EC-B09C-92F9D3213F80}"/>
</file>

<file path=customXml/itemProps3.xml><?xml version="1.0" encoding="utf-8"?>
<ds:datastoreItem xmlns:ds="http://schemas.openxmlformats.org/officeDocument/2006/customXml" ds:itemID="{C167C0A4-A042-445C-977E-5B2AC656E44B}"/>
</file>

<file path=docProps/app.xml><?xml version="1.0" encoding="utf-8"?>
<Properties xmlns="http://schemas.openxmlformats.org/officeDocument/2006/extended-properties" xmlns:vt="http://schemas.openxmlformats.org/officeDocument/2006/docPropsVTypes">
  <TotalTime>384</TotalTime>
  <Words>352</Words>
  <Application>Microsoft Office PowerPoint</Application>
  <PresentationFormat>On-screen Show (4:3)</PresentationFormat>
  <Paragraphs>58</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Co-constructing ITE assignments with community partners to improve student teacher’s enquiry thinking and employability</vt:lpstr>
      <vt:lpstr>PowerPoint Presentation</vt:lpstr>
      <vt:lpstr>The visit</vt:lpstr>
      <vt:lpstr>PowerPoint Presentation</vt:lpstr>
      <vt:lpstr>Applying the visit: The follow ups</vt:lpstr>
      <vt:lpstr>Touch: Analysing objects</vt:lpstr>
      <vt:lpstr>Modes of thinking/representations</vt:lpstr>
      <vt:lpstr>Learning from the experience </vt:lpstr>
      <vt:lpstr>Advantages to cross curricular learning </vt:lpstr>
      <vt:lpstr>Benefits of LOTC</vt:lpstr>
      <vt:lpstr>See: How we formed a partnership</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Touch, See, Do, Talk: Using community partner experiences in assignments and interviews</dc:title>
  <dc:creator>Mieka</dc:creator>
  <cp:lastModifiedBy>Mieka Harris</cp:lastModifiedBy>
  <cp:revision>18</cp:revision>
  <dcterms:created xsi:type="dcterms:W3CDTF">2024-06-20T13:26:21Z</dcterms:created>
  <dcterms:modified xsi:type="dcterms:W3CDTF">2024-11-10T11:56:33Z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0x0101008953D52AC5EFC34CA92E8D6091DF89C8</vt:lpwstr>
  </property>
</Properties>
</file>