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webextensions/taskpanes.xml" ContentType="application/vnd.ms-office.webextensiontaskpanes+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webextensions/webextension1.xml" ContentType="application/vnd.ms-office.webextension+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handoutMasterIdLst>
    <p:handoutMasterId r:id="rId21"/>
  </p:handoutMasterIdLst>
  <p:sldIdLst>
    <p:sldId id="274" r:id="rId2"/>
    <p:sldId id="295" r:id="rId3"/>
    <p:sldId id="285" r:id="rId4"/>
    <p:sldId id="297" r:id="rId5"/>
    <p:sldId id="306" r:id="rId6"/>
    <p:sldId id="259" r:id="rId7"/>
    <p:sldId id="293" r:id="rId8"/>
    <p:sldId id="294" r:id="rId9"/>
    <p:sldId id="301" r:id="rId10"/>
    <p:sldId id="300" r:id="rId11"/>
    <p:sldId id="302" r:id="rId12"/>
    <p:sldId id="305" r:id="rId13"/>
    <p:sldId id="303" r:id="rId14"/>
    <p:sldId id="296" r:id="rId15"/>
    <p:sldId id="307" r:id="rId16"/>
    <p:sldId id="298" r:id="rId17"/>
    <p:sldId id="289" r:id="rId18"/>
    <p:sldId id="26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33D"/>
    <a:srgbClr val="3ABFF0"/>
    <a:srgbClr val="005EB8"/>
    <a:srgbClr val="257FA0"/>
    <a:srgbClr val="228575"/>
    <a:srgbClr val="3ADDC2"/>
    <a:srgbClr val="01033C"/>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31"/>
    <p:restoredTop sz="75294" autoAdjust="0"/>
  </p:normalViewPr>
  <p:slideViewPr>
    <p:cSldViewPr snapToGrid="0" snapToObjects="1">
      <p:cViewPr varScale="1">
        <p:scale>
          <a:sx n="62" d="100"/>
          <a:sy n="62" d="100"/>
        </p:scale>
        <p:origin x="1253" y="53"/>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11/8/2024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AB8EF-0492-F742-BEB6-D120151B5E97}"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69667D-0EE6-C04C-B792-411AA945C5E7}" type="slidenum">
              <a:rPr lang="en-US" smtClean="0"/>
              <a:t>‹#›</a:t>
            </a:fld>
            <a:endParaRPr lang="en-US"/>
          </a:p>
        </p:txBody>
      </p:sp>
    </p:spTree>
    <p:extLst>
      <p:ext uri="{BB962C8B-B14F-4D97-AF65-F5344CB8AC3E}">
        <p14:creationId xmlns:p14="http://schemas.microsoft.com/office/powerpoint/2010/main" val="3312850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69667D-0EE6-C04C-B792-411AA945C5E7}" type="slidenum">
              <a:rPr lang="en-US" smtClean="0"/>
              <a:t>5</a:t>
            </a:fld>
            <a:endParaRPr lang="en-US"/>
          </a:p>
        </p:txBody>
      </p:sp>
    </p:spTree>
    <p:extLst>
      <p:ext uri="{BB962C8B-B14F-4D97-AF65-F5344CB8AC3E}">
        <p14:creationId xmlns:p14="http://schemas.microsoft.com/office/powerpoint/2010/main" val="1636698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B69667D-0EE6-C04C-B792-411AA945C5E7}" type="slidenum">
              <a:rPr lang="en-US" smtClean="0"/>
              <a:t>14</a:t>
            </a:fld>
            <a:endParaRPr lang="en-US"/>
          </a:p>
        </p:txBody>
      </p:sp>
    </p:spTree>
    <p:extLst>
      <p:ext uri="{BB962C8B-B14F-4D97-AF65-F5344CB8AC3E}">
        <p14:creationId xmlns:p14="http://schemas.microsoft.com/office/powerpoint/2010/main" val="1755459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Dunn 2021</a:t>
            </a:r>
          </a:p>
        </p:txBody>
      </p:sp>
      <p:sp>
        <p:nvSpPr>
          <p:cNvPr id="4" name="Slide Number Placeholder 3"/>
          <p:cNvSpPr>
            <a:spLocks noGrp="1"/>
          </p:cNvSpPr>
          <p:nvPr>
            <p:ph type="sldNum" sz="quarter" idx="5"/>
          </p:nvPr>
        </p:nvSpPr>
        <p:spPr/>
        <p:txBody>
          <a:bodyPr/>
          <a:lstStyle/>
          <a:p>
            <a:fld id="{4B69667D-0EE6-C04C-B792-411AA945C5E7}" type="slidenum">
              <a:rPr lang="en-US" smtClean="0"/>
              <a:t>15</a:t>
            </a:fld>
            <a:endParaRPr lang="en-US"/>
          </a:p>
        </p:txBody>
      </p:sp>
    </p:spTree>
    <p:extLst>
      <p:ext uri="{BB962C8B-B14F-4D97-AF65-F5344CB8AC3E}">
        <p14:creationId xmlns:p14="http://schemas.microsoft.com/office/powerpoint/2010/main" val="1558314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dirty="0">
              <a:solidFill>
                <a:schemeClr val="bg1"/>
              </a:solidFill>
              <a:latin typeface="COOPERHEWITT-MEDIUM" pitchFamily="2" charset="77"/>
              <a:ea typeface="COOPERHEWITT-MEDIUM" pitchFamily="2" charset="77"/>
            </a:endParaRPr>
          </a:p>
        </p:txBody>
      </p:sp>
      <p:pic>
        <p:nvPicPr>
          <p:cNvPr id="6" name="Picture 5" descr="White university logo - London/Kent Variant">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453649" y="5555613"/>
            <a:ext cx="2738351" cy="1302387"/>
          </a:xfrm>
          <a:prstGeom prst="rect">
            <a:avLst/>
          </a:prstGeom>
        </p:spPr>
      </p:pic>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484505" y="500062"/>
            <a:ext cx="11366182" cy="2928938"/>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dirty="0"/>
              <a:t>Click to edit Master title style</a:t>
            </a:r>
            <a:endParaRPr lang="en-US" dirty="0"/>
          </a:p>
        </p:txBody>
      </p:sp>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descr="White university logo - London/Kent Variant">
            <a:extLst>
              <a:ext uri="{FF2B5EF4-FFF2-40B4-BE49-F238E27FC236}">
                <a16:creationId xmlns:a16="http://schemas.microsoft.com/office/drawing/2014/main" id="{7890F1A6-E9BE-C9C7-6BD1-EC55FF6BFCC1}"/>
              </a:ext>
            </a:extLst>
          </p:cNvPr>
          <p:cNvPicPr>
            <a:picLocks noChangeAspect="1"/>
          </p:cNvPicPr>
          <p:nvPr userDrawn="1"/>
        </p:nvPicPr>
        <p:blipFill>
          <a:blip r:embed="rId2"/>
          <a:srcRect/>
          <a:stretch/>
        </p:blipFill>
        <p:spPr>
          <a:xfrm>
            <a:off x="9453649" y="5555613"/>
            <a:ext cx="2738351" cy="1302387"/>
          </a:xfrm>
          <a:prstGeom prst="rect">
            <a:avLst/>
          </a:prstGeom>
        </p:spPr>
      </p:pic>
      <p:cxnSp>
        <p:nvCxnSpPr>
          <p:cNvPr id="7" name="Straight Connector 6">
            <a:extLst>
              <a:ext uri="{FF2B5EF4-FFF2-40B4-BE49-F238E27FC236}">
                <a16:creationId xmlns:a16="http://schemas.microsoft.com/office/drawing/2014/main" id="{EE938E0F-5E9D-6866-592A-725F34234086}"/>
              </a:ext>
            </a:extLst>
          </p:cNvPr>
          <p:cNvCxnSpPr/>
          <p:nvPr userDrawn="1"/>
        </p:nvCxnSpPr>
        <p:spPr>
          <a:xfrm>
            <a:off x="3708400" y="476250"/>
            <a:ext cx="0" cy="5987856"/>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bg>
      <p:bgPr>
        <a:solidFill>
          <a:srgbClr val="00033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Picture 3" descr="White university logo - London/Kent Variant">
            <a:extLst>
              <a:ext uri="{FF2B5EF4-FFF2-40B4-BE49-F238E27FC236}">
                <a16:creationId xmlns:a16="http://schemas.microsoft.com/office/drawing/2014/main" id="{7890F1A6-E9BE-C9C7-6BD1-EC55FF6BFCC1}"/>
              </a:ext>
            </a:extLst>
          </p:cNvPr>
          <p:cNvPicPr>
            <a:picLocks noChangeAspect="1"/>
          </p:cNvPicPr>
          <p:nvPr userDrawn="1"/>
        </p:nvPicPr>
        <p:blipFill>
          <a:blip r:embed="rId2"/>
          <a:srcRect/>
          <a:stretch/>
        </p:blipFill>
        <p:spPr>
          <a:xfrm>
            <a:off x="9453649" y="5555613"/>
            <a:ext cx="2738351" cy="1302387"/>
          </a:xfrm>
          <a:prstGeom prst="rect">
            <a:avLst/>
          </a:prstGeom>
        </p:spPr>
      </p:pic>
      <p:cxnSp>
        <p:nvCxnSpPr>
          <p:cNvPr id="7" name="Straight Connector 6">
            <a:extLst>
              <a:ext uri="{FF2B5EF4-FFF2-40B4-BE49-F238E27FC236}">
                <a16:creationId xmlns:a16="http://schemas.microsoft.com/office/drawing/2014/main" id="{EE938E0F-5E9D-6866-592A-725F34234086}"/>
              </a:ext>
            </a:extLst>
          </p:cNvPr>
          <p:cNvCxnSpPr/>
          <p:nvPr userDrawn="1"/>
        </p:nvCxnSpPr>
        <p:spPr>
          <a:xfrm>
            <a:off x="3708400" y="476250"/>
            <a:ext cx="0" cy="5987856"/>
          </a:xfrm>
          <a:prstGeom prst="line">
            <a:avLst/>
          </a:prstGeom>
          <a:ln w="15875">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1261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7" name="Straight Connector 6">
            <a:extLst>
              <a:ext uri="{FF2B5EF4-FFF2-40B4-BE49-F238E27FC236}">
                <a16:creationId xmlns:a16="http://schemas.microsoft.com/office/drawing/2014/main" id="{EE938E0F-5E9D-6866-592A-725F34234086}"/>
              </a:ext>
            </a:extLst>
          </p:cNvPr>
          <p:cNvCxnSpPr/>
          <p:nvPr userDrawn="1"/>
        </p:nvCxnSpPr>
        <p:spPr>
          <a:xfrm>
            <a:off x="3708400" y="476250"/>
            <a:ext cx="0" cy="5987856"/>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Navy university logo - London/Kent Variant">
            <a:extLst>
              <a:ext uri="{FF2B5EF4-FFF2-40B4-BE49-F238E27FC236}">
                <a16:creationId xmlns:a16="http://schemas.microsoft.com/office/drawing/2014/main" id="{452AA708-5D18-8893-1FC2-18F9C083714E}"/>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3838150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483711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dirty="0">
                <a:latin typeface="COOPERHEWITT-SEMIBOLD" pitchFamily="2" charset="77"/>
                <a:ea typeface="COOPERHEWITT-SEMIBOLD" pitchFamily="2" charset="77"/>
              </a:rPr>
              <a:t>Lorem ipsum </a:t>
            </a:r>
            <a:r>
              <a:rPr lang="en-GB" sz="5400" dirty="0" err="1">
                <a:latin typeface="COOPERHEWITT-SEMIBOLD" pitchFamily="2" charset="77"/>
                <a:ea typeface="COOPERHEWITT-SEMIBOLD" pitchFamily="2" charset="77"/>
              </a:rPr>
              <a:t>dolor</a:t>
            </a:r>
            <a:r>
              <a:rPr lang="en-GB" sz="5400" dirty="0">
                <a:latin typeface="COOPERHEWITT-SEMIBOLD" pitchFamily="2" charset="77"/>
                <a:ea typeface="COOPERHEWITT-SEMIBOLD" pitchFamily="2" charset="77"/>
              </a:rPr>
              <a:t> sit </a:t>
            </a:r>
            <a:r>
              <a:rPr lang="en-GB" sz="5400" dirty="0" err="1">
                <a:latin typeface="COOPERHEWITT-SEMIBOLD" pitchFamily="2" charset="77"/>
                <a:ea typeface="COOPERHEWITT-SEMIBOLD" pitchFamily="2" charset="77"/>
              </a:rPr>
              <a:t>amet</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consectetur</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adipiscing</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elit</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Nulla</a:t>
            </a:r>
            <a:r>
              <a:rPr lang="en-GB" sz="5400" dirty="0">
                <a:latin typeface="COOPERHEWITT-SEMIBOLD" pitchFamily="2" charset="77"/>
                <a:ea typeface="COOPERHEWITT-SEMIBOLD" pitchFamily="2" charset="77"/>
              </a:rPr>
              <a:t> a </a:t>
            </a:r>
            <a:r>
              <a:rPr lang="en-GB" sz="5400" dirty="0" err="1">
                <a:latin typeface="COOPERHEWITT-SEMIBOLD" pitchFamily="2" charset="77"/>
                <a:ea typeface="COOPERHEWITT-SEMIBOLD" pitchFamily="2" charset="77"/>
              </a:rPr>
              <a:t>dolor</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feugiat</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placerat</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leo</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quis</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interdum</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erat</a:t>
            </a:r>
            <a:r>
              <a:rPr lang="en-GB" sz="5400" dirty="0">
                <a:latin typeface="COOPERHEWITT-SEMIBOLD" pitchFamily="2" charset="77"/>
                <a:ea typeface="COOPERHEWITT-SEMIBOLD" pitchFamily="2" charset="77"/>
              </a:rPr>
              <a:t>. Vestibulum </a:t>
            </a:r>
            <a:r>
              <a:rPr lang="en-GB" sz="5400" dirty="0" err="1">
                <a:latin typeface="COOPERHEWITT-SEMIBOLD" pitchFamily="2" charset="77"/>
                <a:ea typeface="COOPERHEWITT-SEMIBOLD" pitchFamily="2" charset="77"/>
              </a:rPr>
              <a:t>nec</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pretium</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purus</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Nullam</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volutpat</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turpis</a:t>
            </a:r>
            <a:r>
              <a:rPr lang="en-GB" sz="5400" dirty="0">
                <a:latin typeface="COOPERHEWITT-SEMIBOLD" pitchFamily="2" charset="77"/>
                <a:ea typeface="COOPERHEWITT-SEMIBOLD" pitchFamily="2" charset="77"/>
              </a:rPr>
              <a:t> id </a:t>
            </a:r>
            <a:r>
              <a:rPr lang="en-GB" sz="5400" dirty="0" err="1">
                <a:latin typeface="COOPERHEWITT-SEMIBOLD" pitchFamily="2" charset="77"/>
                <a:ea typeface="COOPERHEWITT-SEMIBOLD" pitchFamily="2" charset="77"/>
              </a:rPr>
              <a:t>pellentesque</a:t>
            </a:r>
            <a:r>
              <a:rPr lang="en-GB" sz="5400" dirty="0">
                <a:latin typeface="COOPERHEWITT-SEMIBOLD" pitchFamily="2" charset="77"/>
                <a:ea typeface="COOPERHEWITT-SEMIBOLD" pitchFamily="2" charset="77"/>
              </a:rPr>
              <a:t> </a:t>
            </a:r>
            <a:r>
              <a:rPr lang="en-GB" sz="5400" dirty="0" err="1">
                <a:latin typeface="COOPERHEWITT-SEMIBOLD" pitchFamily="2" charset="77"/>
                <a:ea typeface="COOPERHEWITT-SEMIBOLD" pitchFamily="2" charset="77"/>
              </a:rPr>
              <a:t>sagittis</a:t>
            </a:r>
            <a:r>
              <a:rPr lang="en-GB" sz="5400" dirty="0">
                <a:latin typeface="COOPERHEWITT-SEMIBOLD" pitchFamily="2" charset="77"/>
                <a:ea typeface="COOPERHEWITT-SEMIBOLD" pitchFamily="2" charset="77"/>
              </a:rPr>
              <a:t>.</a:t>
            </a:r>
            <a:endParaRPr lang="en-US" dirty="0"/>
          </a:p>
        </p:txBody>
      </p:sp>
      <p:pic>
        <p:nvPicPr>
          <p:cNvPr id="3" name="Picture 2" descr="White university logo - London/Kent Variant">
            <a:extLst>
              <a:ext uri="{FF2B5EF4-FFF2-40B4-BE49-F238E27FC236}">
                <a16:creationId xmlns:a16="http://schemas.microsoft.com/office/drawing/2014/main" id="{9D88B78B-49D1-C3CA-C345-0DFC9C049235}"/>
              </a:ext>
            </a:extLst>
          </p:cNvPr>
          <p:cNvPicPr>
            <a:picLocks noChangeAspect="1"/>
          </p:cNvPicPr>
          <p:nvPr userDrawn="1"/>
        </p:nvPicPr>
        <p:blipFill>
          <a:blip r:embed="rId2"/>
          <a:srcRect/>
          <a:stretch/>
        </p:blipFill>
        <p:spPr>
          <a:xfrm>
            <a:off x="9453649" y="5555613"/>
            <a:ext cx="2738351" cy="130238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48371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dirty="0">
                <a:latin typeface="Public Sans" pitchFamily="2" charset="77"/>
              </a:rPr>
              <a:t>Lorem ipsum </a:t>
            </a:r>
            <a:r>
              <a:rPr lang="en-GB" sz="2400" b="0" dirty="0" err="1">
                <a:latin typeface="Public Sans" pitchFamily="2" charset="77"/>
              </a:rPr>
              <a:t>dolor</a:t>
            </a:r>
            <a:r>
              <a:rPr lang="en-GB" sz="2400" b="0" dirty="0">
                <a:latin typeface="Public Sans" pitchFamily="2" charset="77"/>
              </a:rPr>
              <a:t> sit </a:t>
            </a:r>
            <a:r>
              <a:rPr lang="en-GB" sz="2400" b="0" dirty="0" err="1">
                <a:latin typeface="Public Sans" pitchFamily="2" charset="77"/>
              </a:rPr>
              <a:t>amet</a:t>
            </a:r>
            <a:r>
              <a:rPr lang="en-GB" sz="2400" b="0" dirty="0">
                <a:latin typeface="Public Sans" pitchFamily="2" charset="77"/>
              </a:rPr>
              <a:t>, </a:t>
            </a:r>
            <a:r>
              <a:rPr lang="en-GB" sz="2400" b="0" dirty="0" err="1">
                <a:latin typeface="Public Sans" pitchFamily="2" charset="77"/>
              </a:rPr>
              <a:t>consectetur</a:t>
            </a:r>
            <a:r>
              <a:rPr lang="en-GB" sz="2400" b="0" dirty="0">
                <a:latin typeface="Public Sans" pitchFamily="2" charset="77"/>
              </a:rPr>
              <a:t> </a:t>
            </a:r>
            <a:r>
              <a:rPr lang="en-GB" sz="2400" b="0" dirty="0" err="1">
                <a:latin typeface="Public Sans" pitchFamily="2" charset="77"/>
              </a:rPr>
              <a:t>adipiscing</a:t>
            </a:r>
            <a:r>
              <a:rPr lang="en-GB" sz="2400" b="0" dirty="0">
                <a:latin typeface="Public Sans" pitchFamily="2" charset="77"/>
              </a:rPr>
              <a:t> </a:t>
            </a:r>
            <a:r>
              <a:rPr lang="en-GB" sz="2400" b="0" dirty="0" err="1">
                <a:latin typeface="Public Sans" pitchFamily="2" charset="77"/>
              </a:rPr>
              <a:t>elit</a:t>
            </a:r>
            <a:r>
              <a:rPr lang="en-GB" sz="2400" b="0" dirty="0">
                <a:latin typeface="Public Sans" pitchFamily="2" charset="77"/>
              </a:rPr>
              <a:t>. </a:t>
            </a:r>
            <a:r>
              <a:rPr lang="en-GB" sz="2400" b="0" dirty="0" err="1">
                <a:latin typeface="Public Sans" pitchFamily="2" charset="77"/>
              </a:rPr>
              <a:t>Nulla</a:t>
            </a:r>
            <a:r>
              <a:rPr lang="en-GB" sz="2400" b="0" dirty="0">
                <a:latin typeface="Public Sans" pitchFamily="2" charset="77"/>
              </a:rPr>
              <a:t> a </a:t>
            </a:r>
            <a:r>
              <a:rPr lang="en-GB" sz="2400" b="0" dirty="0" err="1">
                <a:latin typeface="Public Sans" pitchFamily="2" charset="77"/>
              </a:rPr>
              <a:t>dolor</a:t>
            </a:r>
            <a:r>
              <a:rPr lang="en-GB" sz="2400" b="0" dirty="0">
                <a:latin typeface="Public Sans" pitchFamily="2" charset="77"/>
              </a:rPr>
              <a:t> </a:t>
            </a:r>
            <a:r>
              <a:rPr lang="en-GB" sz="2400" b="0" dirty="0" err="1">
                <a:latin typeface="Public Sans" pitchFamily="2" charset="77"/>
              </a:rPr>
              <a:t>feugiat</a:t>
            </a:r>
            <a:r>
              <a:rPr lang="en-GB" sz="2400" b="0" dirty="0">
                <a:latin typeface="Public Sans" pitchFamily="2" charset="77"/>
              </a:rPr>
              <a:t>, </a:t>
            </a:r>
            <a:r>
              <a:rPr lang="en-GB" sz="2400" b="0" dirty="0" err="1">
                <a:latin typeface="Public Sans" pitchFamily="2" charset="77"/>
              </a:rPr>
              <a:t>placerat</a:t>
            </a:r>
            <a:r>
              <a:rPr lang="en-GB" sz="2400" b="0" dirty="0">
                <a:latin typeface="Public Sans" pitchFamily="2" charset="77"/>
              </a:rPr>
              <a:t> </a:t>
            </a:r>
            <a:r>
              <a:rPr lang="en-GB" sz="2400" b="0" dirty="0" err="1">
                <a:latin typeface="Public Sans" pitchFamily="2" charset="77"/>
              </a:rPr>
              <a:t>leo</a:t>
            </a:r>
            <a:r>
              <a:rPr lang="en-GB" sz="2400" b="0" dirty="0">
                <a:latin typeface="Public Sans" pitchFamily="2" charset="77"/>
              </a:rPr>
              <a:t> </a:t>
            </a:r>
            <a:r>
              <a:rPr lang="en-GB" sz="2400" b="0" dirty="0" err="1">
                <a:latin typeface="Public Sans" pitchFamily="2" charset="77"/>
              </a:rPr>
              <a:t>quis</a:t>
            </a:r>
            <a:r>
              <a:rPr lang="en-GB" sz="2400" b="0" dirty="0">
                <a:latin typeface="Public Sans" pitchFamily="2" charset="77"/>
              </a:rPr>
              <a:t>, </a:t>
            </a:r>
            <a:r>
              <a:rPr lang="en-GB" sz="2400" b="0" dirty="0" err="1">
                <a:latin typeface="Public Sans" pitchFamily="2" charset="77"/>
              </a:rPr>
              <a:t>interdum</a:t>
            </a:r>
            <a:r>
              <a:rPr lang="en-GB" sz="2400" b="0" dirty="0">
                <a:latin typeface="Public Sans" pitchFamily="2" charset="77"/>
              </a:rPr>
              <a:t> </a:t>
            </a:r>
            <a:r>
              <a:rPr lang="en-GB" sz="2400" b="0" dirty="0" err="1">
                <a:latin typeface="Public Sans" pitchFamily="2" charset="77"/>
              </a:rPr>
              <a:t>erat</a:t>
            </a:r>
            <a:r>
              <a:rPr lang="en-GB" sz="2400" b="0" dirty="0">
                <a:latin typeface="Public Sans" pitchFamily="2" charset="77"/>
              </a:rPr>
              <a:t>. Vestibulum </a:t>
            </a:r>
            <a:r>
              <a:rPr lang="en-GB" sz="2400" b="0" dirty="0" err="1">
                <a:latin typeface="Public Sans" pitchFamily="2" charset="77"/>
              </a:rPr>
              <a:t>nec</a:t>
            </a:r>
            <a:r>
              <a:rPr lang="en-GB" sz="2400" b="0" dirty="0">
                <a:latin typeface="Public Sans" pitchFamily="2" charset="77"/>
              </a:rPr>
              <a:t> </a:t>
            </a:r>
            <a:r>
              <a:rPr lang="en-GB" sz="2400" b="0" dirty="0" err="1">
                <a:latin typeface="Public Sans" pitchFamily="2" charset="77"/>
              </a:rPr>
              <a:t>pretium</a:t>
            </a:r>
            <a:r>
              <a:rPr lang="en-GB" sz="2400" b="0" dirty="0">
                <a:latin typeface="Public Sans" pitchFamily="2" charset="77"/>
              </a:rPr>
              <a:t> </a:t>
            </a:r>
            <a:r>
              <a:rPr lang="en-GB" sz="2400" b="0" dirty="0" err="1">
                <a:latin typeface="Public Sans" pitchFamily="2" charset="77"/>
              </a:rPr>
              <a:t>purus</a:t>
            </a:r>
            <a:r>
              <a:rPr lang="en-GB" sz="2400" b="0" dirty="0">
                <a:latin typeface="Public Sans" pitchFamily="2" charset="77"/>
              </a:rPr>
              <a:t>. </a:t>
            </a:r>
            <a:r>
              <a:rPr lang="en-GB" sz="2400" b="0" dirty="0" err="1">
                <a:latin typeface="Public Sans" pitchFamily="2" charset="77"/>
              </a:rPr>
              <a:t>Nullam</a:t>
            </a:r>
            <a:r>
              <a:rPr lang="en-GB" sz="2400" b="0" dirty="0">
                <a:latin typeface="Public Sans" pitchFamily="2" charset="77"/>
              </a:rPr>
              <a:t> </a:t>
            </a:r>
            <a:r>
              <a:rPr lang="en-GB" sz="2400" b="0" dirty="0" err="1">
                <a:latin typeface="Public Sans" pitchFamily="2" charset="77"/>
              </a:rPr>
              <a:t>volutpat</a:t>
            </a:r>
            <a:r>
              <a:rPr lang="en-GB" sz="2400" b="0" dirty="0">
                <a:latin typeface="Public Sans" pitchFamily="2" charset="77"/>
              </a:rPr>
              <a:t>, </a:t>
            </a:r>
            <a:r>
              <a:rPr lang="en-GB" sz="2400" b="0" dirty="0" err="1">
                <a:latin typeface="Public Sans" pitchFamily="2" charset="77"/>
              </a:rPr>
              <a:t>turpis</a:t>
            </a:r>
            <a:r>
              <a:rPr lang="en-GB" sz="2400" b="0" dirty="0">
                <a:latin typeface="Public Sans" pitchFamily="2" charset="77"/>
              </a:rPr>
              <a:t> id </a:t>
            </a:r>
            <a:r>
              <a:rPr lang="en-GB" sz="2400" b="0" dirty="0" err="1">
                <a:latin typeface="Public Sans" pitchFamily="2" charset="77"/>
              </a:rPr>
              <a:t>pellentesque</a:t>
            </a:r>
            <a:r>
              <a:rPr lang="en-GB" sz="2400" b="0" dirty="0">
                <a:latin typeface="Public Sans" pitchFamily="2" charset="77"/>
              </a:rPr>
              <a:t> </a:t>
            </a:r>
            <a:r>
              <a:rPr lang="en-GB" sz="2400" b="0" dirty="0" err="1">
                <a:latin typeface="Public Sans" pitchFamily="2" charset="77"/>
              </a:rPr>
              <a:t>sagittis</a:t>
            </a:r>
            <a:r>
              <a:rPr lang="en-GB" sz="2400" b="0" dirty="0">
                <a:latin typeface="Public Sans" pitchFamily="2" charset="77"/>
              </a:rPr>
              <a:t>, </a:t>
            </a:r>
            <a:r>
              <a:rPr lang="en-GB" sz="2400" b="0" dirty="0" err="1">
                <a:latin typeface="Public Sans" pitchFamily="2" charset="77"/>
              </a:rPr>
              <a:t>velit</a:t>
            </a:r>
            <a:r>
              <a:rPr lang="en-GB" sz="2400" b="0" dirty="0">
                <a:latin typeface="Public Sans" pitchFamily="2" charset="77"/>
              </a:rPr>
              <a:t> mi </a:t>
            </a:r>
            <a:r>
              <a:rPr lang="en-GB" sz="2400" b="0" dirty="0" err="1">
                <a:latin typeface="Public Sans" pitchFamily="2" charset="77"/>
              </a:rPr>
              <a:t>euismod</a:t>
            </a:r>
            <a:r>
              <a:rPr lang="en-GB" sz="2400" b="0" dirty="0">
                <a:latin typeface="Public Sans" pitchFamily="2" charset="77"/>
              </a:rPr>
              <a:t> </a:t>
            </a:r>
            <a:r>
              <a:rPr lang="en-GB" sz="2400" b="0" dirty="0" err="1">
                <a:latin typeface="Public Sans" pitchFamily="2" charset="77"/>
              </a:rPr>
              <a:t>tortor</a:t>
            </a:r>
            <a:r>
              <a:rPr lang="en-GB" sz="2400" b="0" dirty="0">
                <a:latin typeface="Public Sans" pitchFamily="2" charset="77"/>
              </a:rPr>
              <a:t>, a </a:t>
            </a:r>
            <a:r>
              <a:rPr lang="en-GB" sz="2400" b="0" dirty="0" err="1">
                <a:latin typeface="Public Sans" pitchFamily="2" charset="77"/>
              </a:rPr>
              <a:t>elementum</a:t>
            </a:r>
            <a:r>
              <a:rPr lang="en-GB" sz="2400" b="0" dirty="0">
                <a:latin typeface="Public Sans" pitchFamily="2" charset="77"/>
              </a:rPr>
              <a:t> ex eros non </a:t>
            </a:r>
            <a:r>
              <a:rPr lang="en-GB" sz="2400" b="0" dirty="0" err="1">
                <a:latin typeface="Public Sans" pitchFamily="2" charset="77"/>
              </a:rPr>
              <a:t>felis</a:t>
            </a:r>
            <a:r>
              <a:rPr lang="en-GB" sz="2400" b="0" dirty="0">
                <a:latin typeface="Public Sans" pitchFamily="2" charset="77"/>
              </a:rPr>
              <a:t>. </a:t>
            </a:r>
            <a:r>
              <a:rPr lang="en-GB" sz="2400" b="0" dirty="0" err="1">
                <a:latin typeface="Public Sans" pitchFamily="2" charset="77"/>
              </a:rPr>
              <a:t>Quisque</a:t>
            </a:r>
            <a:r>
              <a:rPr lang="en-GB" sz="2400" b="0" dirty="0">
                <a:latin typeface="Public Sans" pitchFamily="2" charset="77"/>
              </a:rPr>
              <a:t> pharetra, </a:t>
            </a:r>
            <a:r>
              <a:rPr lang="en-GB" sz="2400" b="0" dirty="0" err="1">
                <a:latin typeface="Public Sans" pitchFamily="2" charset="77"/>
              </a:rPr>
              <a:t>sapien</a:t>
            </a:r>
            <a:r>
              <a:rPr lang="en-GB" sz="2400" b="0" dirty="0">
                <a:latin typeface="Public Sans" pitchFamily="2" charset="77"/>
              </a:rPr>
              <a:t> id </a:t>
            </a:r>
            <a:r>
              <a:rPr lang="en-GB" sz="2400" b="0" dirty="0" err="1">
                <a:latin typeface="Public Sans" pitchFamily="2" charset="77"/>
              </a:rPr>
              <a:t>sollicitudin</a:t>
            </a:r>
            <a:r>
              <a:rPr lang="en-GB" sz="2400" b="0" dirty="0">
                <a:latin typeface="Public Sans" pitchFamily="2" charset="77"/>
              </a:rPr>
              <a:t> pulvinar, ex magna </a:t>
            </a:r>
            <a:r>
              <a:rPr lang="en-GB" sz="2400" b="0" dirty="0" err="1">
                <a:latin typeface="Public Sans" pitchFamily="2" charset="77"/>
              </a:rPr>
              <a:t>iaculis</a:t>
            </a:r>
            <a:r>
              <a:rPr lang="en-GB" sz="2400" b="0" dirty="0">
                <a:latin typeface="Public Sans" pitchFamily="2" charset="77"/>
              </a:rPr>
              <a:t> magna, </a:t>
            </a:r>
            <a:r>
              <a:rPr lang="en-GB" sz="2400" b="0" dirty="0" err="1">
                <a:latin typeface="Public Sans" pitchFamily="2" charset="77"/>
              </a:rPr>
              <a:t>ut</a:t>
            </a:r>
            <a:r>
              <a:rPr lang="en-GB" sz="2400" b="0" dirty="0">
                <a:latin typeface="Public Sans" pitchFamily="2" charset="77"/>
              </a:rPr>
              <a:t> </a:t>
            </a:r>
            <a:r>
              <a:rPr lang="en-GB" sz="2400" b="0" dirty="0" err="1">
                <a:latin typeface="Public Sans" pitchFamily="2" charset="77"/>
              </a:rPr>
              <a:t>volutpat</a:t>
            </a:r>
            <a:r>
              <a:rPr lang="en-GB" sz="2400" b="0" dirty="0">
                <a:latin typeface="Public Sans" pitchFamily="2" charset="77"/>
              </a:rPr>
              <a:t> </a:t>
            </a:r>
            <a:r>
              <a:rPr lang="en-GB" sz="2400" b="0" dirty="0" err="1">
                <a:latin typeface="Public Sans" pitchFamily="2" charset="77"/>
              </a:rPr>
              <a:t>augue</a:t>
            </a:r>
            <a:r>
              <a:rPr lang="en-GB" sz="2400" b="0" dirty="0">
                <a:latin typeface="Public Sans" pitchFamily="2" charset="77"/>
              </a:rPr>
              <a:t> </a:t>
            </a:r>
            <a:r>
              <a:rPr lang="en-GB" sz="2400" b="0" dirty="0" err="1">
                <a:latin typeface="Public Sans" pitchFamily="2" charset="77"/>
              </a:rPr>
              <a:t>velit</a:t>
            </a:r>
            <a:r>
              <a:rPr lang="en-GB" sz="2400" b="0" dirty="0">
                <a:latin typeface="Public Sans" pitchFamily="2" charset="77"/>
              </a:rPr>
              <a:t> </a:t>
            </a:r>
            <a:r>
              <a:rPr lang="en-GB" sz="2400" b="0" dirty="0" err="1">
                <a:latin typeface="Public Sans" pitchFamily="2" charset="77"/>
              </a:rPr>
              <a:t>eget</a:t>
            </a:r>
            <a:r>
              <a:rPr lang="en-GB" sz="2400" b="0" dirty="0">
                <a:latin typeface="Public Sans" pitchFamily="2" charset="77"/>
              </a:rPr>
              <a:t> </a:t>
            </a:r>
            <a:r>
              <a:rPr lang="en-GB" sz="2400" b="0" dirty="0" err="1">
                <a:latin typeface="Public Sans" pitchFamily="2" charset="77"/>
              </a:rPr>
              <a:t>velit</a:t>
            </a:r>
            <a:r>
              <a:rPr lang="en-GB" sz="2400" b="0" dirty="0">
                <a:latin typeface="Public Sans" pitchFamily="2" charset="77"/>
              </a:rPr>
              <a:t>. </a:t>
            </a:r>
            <a:r>
              <a:rPr lang="en-GB" sz="2400" b="0" dirty="0" err="1">
                <a:latin typeface="Public Sans" pitchFamily="2" charset="77"/>
              </a:rPr>
              <a:t>Orci</a:t>
            </a:r>
            <a:r>
              <a:rPr lang="en-GB" sz="2400" b="0" dirty="0">
                <a:latin typeface="Public Sans" pitchFamily="2" charset="77"/>
              </a:rPr>
              <a:t> </a:t>
            </a:r>
            <a:r>
              <a:rPr lang="en-GB" sz="2400" b="0" dirty="0" err="1">
                <a:latin typeface="Public Sans" pitchFamily="2" charset="77"/>
              </a:rPr>
              <a:t>varius</a:t>
            </a:r>
            <a:r>
              <a:rPr lang="en-GB" sz="2400" b="0" dirty="0">
                <a:latin typeface="Public Sans" pitchFamily="2" charset="77"/>
              </a:rPr>
              <a:t> </a:t>
            </a:r>
            <a:r>
              <a:rPr lang="en-GB" sz="2400" b="0" dirty="0" err="1">
                <a:latin typeface="Public Sans" pitchFamily="2" charset="77"/>
              </a:rPr>
              <a:t>natoque</a:t>
            </a:r>
            <a:r>
              <a:rPr lang="en-GB" sz="2400" b="0" dirty="0">
                <a:latin typeface="Public Sans" pitchFamily="2" charset="77"/>
              </a:rPr>
              <a:t> </a:t>
            </a:r>
            <a:r>
              <a:rPr lang="en-GB" sz="2400" b="0" dirty="0" err="1">
                <a:latin typeface="Public Sans" pitchFamily="2" charset="77"/>
              </a:rPr>
              <a:t>penatibus</a:t>
            </a:r>
            <a:r>
              <a:rPr lang="en-GB" sz="2400" b="0" dirty="0">
                <a:latin typeface="Public Sans" pitchFamily="2" charset="77"/>
              </a:rPr>
              <a:t> et </a:t>
            </a:r>
            <a:r>
              <a:rPr lang="en-GB" sz="2400" b="0" dirty="0" err="1">
                <a:latin typeface="Public Sans" pitchFamily="2" charset="77"/>
              </a:rPr>
              <a:t>magnis</a:t>
            </a:r>
            <a:r>
              <a:rPr lang="en-GB" sz="2400" b="0" dirty="0">
                <a:latin typeface="Public Sans" pitchFamily="2" charset="77"/>
              </a:rPr>
              <a:t> dis parturient </a:t>
            </a:r>
            <a:r>
              <a:rPr lang="en-GB" sz="2400" b="0" dirty="0" err="1">
                <a:latin typeface="Public Sans" pitchFamily="2" charset="77"/>
              </a:rPr>
              <a:t>montes</a:t>
            </a:r>
            <a:r>
              <a:rPr lang="en-GB" sz="2400" b="0" dirty="0">
                <a:latin typeface="Public Sans" pitchFamily="2" charset="77"/>
              </a:rPr>
              <a:t>, </a:t>
            </a:r>
            <a:r>
              <a:rPr lang="en-GB" sz="2400" b="0" dirty="0" err="1">
                <a:latin typeface="Public Sans" pitchFamily="2" charset="77"/>
              </a:rPr>
              <a:t>nascetur</a:t>
            </a:r>
            <a:r>
              <a:rPr lang="en-GB" sz="2400" b="0" dirty="0">
                <a:latin typeface="Public Sans" pitchFamily="2" charset="77"/>
              </a:rPr>
              <a:t> </a:t>
            </a:r>
            <a:r>
              <a:rPr lang="en-GB" sz="2400" b="0" dirty="0" err="1">
                <a:latin typeface="Public Sans" pitchFamily="2" charset="77"/>
              </a:rPr>
              <a:t>ridiculus</a:t>
            </a:r>
            <a:r>
              <a:rPr lang="en-GB" sz="2400" b="0" dirty="0">
                <a:latin typeface="Public Sans" pitchFamily="2" charset="77"/>
              </a:rPr>
              <a:t> mus. </a:t>
            </a:r>
            <a:r>
              <a:rPr lang="en-GB" sz="2400" b="0" dirty="0" err="1">
                <a:latin typeface="Public Sans" pitchFamily="2" charset="77"/>
              </a:rPr>
              <a:t>Sed</a:t>
            </a:r>
            <a:r>
              <a:rPr lang="en-GB" sz="2400" b="0" dirty="0">
                <a:latin typeface="Public Sans" pitchFamily="2" charset="77"/>
              </a:rPr>
              <a:t> et </a:t>
            </a:r>
            <a:r>
              <a:rPr lang="en-GB" sz="2400" b="0" dirty="0" err="1">
                <a:latin typeface="Public Sans" pitchFamily="2" charset="77"/>
              </a:rPr>
              <a:t>purus</a:t>
            </a:r>
            <a:r>
              <a:rPr lang="en-GB" sz="2400" b="0" dirty="0">
                <a:latin typeface="Public Sans" pitchFamily="2" charset="77"/>
              </a:rPr>
              <a:t> </a:t>
            </a:r>
            <a:r>
              <a:rPr lang="en-GB" sz="2400" b="0" dirty="0" err="1">
                <a:latin typeface="Public Sans" pitchFamily="2" charset="77"/>
              </a:rPr>
              <a:t>iaculis</a:t>
            </a:r>
            <a:r>
              <a:rPr lang="en-GB" sz="2400" b="0" dirty="0">
                <a:latin typeface="Public Sans" pitchFamily="2" charset="77"/>
              </a:rPr>
              <a:t>, </a:t>
            </a:r>
            <a:r>
              <a:rPr lang="en-GB" sz="2400" b="0" dirty="0" err="1">
                <a:latin typeface="Public Sans" pitchFamily="2" charset="77"/>
              </a:rPr>
              <a:t>ultricies</a:t>
            </a:r>
            <a:r>
              <a:rPr lang="en-GB" sz="2400" b="0" dirty="0">
                <a:latin typeface="Public Sans" pitchFamily="2" charset="77"/>
              </a:rPr>
              <a:t> </a:t>
            </a:r>
            <a:r>
              <a:rPr lang="en-GB" sz="2400" b="0" dirty="0" err="1">
                <a:latin typeface="Public Sans" pitchFamily="2" charset="77"/>
              </a:rPr>
              <a:t>sem</a:t>
            </a:r>
            <a:r>
              <a:rPr lang="en-GB" sz="2400" b="0" dirty="0">
                <a:latin typeface="Public Sans" pitchFamily="2" charset="77"/>
              </a:rPr>
              <a:t> at, </a:t>
            </a:r>
            <a:r>
              <a:rPr lang="en-GB" sz="2400" b="0" dirty="0" err="1">
                <a:latin typeface="Public Sans" pitchFamily="2" charset="77"/>
              </a:rPr>
              <a:t>tempor</a:t>
            </a:r>
            <a:r>
              <a:rPr lang="en-GB" sz="2400" b="0" dirty="0">
                <a:latin typeface="Public Sans" pitchFamily="2" charset="77"/>
              </a:rPr>
              <a:t> </a:t>
            </a:r>
            <a:r>
              <a:rPr lang="en-GB" sz="2400" b="0" dirty="0" err="1">
                <a:latin typeface="Public Sans" pitchFamily="2" charset="77"/>
              </a:rPr>
              <a:t>nulla</a:t>
            </a:r>
            <a:r>
              <a:rPr lang="en-GB" sz="2400" b="0" dirty="0">
                <a:latin typeface="Public Sans" pitchFamily="2" charset="77"/>
              </a:rPr>
              <a:t>. Maecenas </a:t>
            </a:r>
            <a:r>
              <a:rPr lang="en-GB" sz="2400" b="0" dirty="0" err="1">
                <a:latin typeface="Public Sans" pitchFamily="2" charset="77"/>
              </a:rPr>
              <a:t>volutpat</a:t>
            </a:r>
            <a:r>
              <a:rPr lang="en-GB" sz="2400" b="0" dirty="0">
                <a:latin typeface="Public Sans" pitchFamily="2" charset="77"/>
              </a:rPr>
              <a:t> </a:t>
            </a:r>
            <a:r>
              <a:rPr lang="en-GB" sz="2400" b="0" dirty="0" err="1">
                <a:latin typeface="Public Sans" pitchFamily="2" charset="77"/>
              </a:rPr>
              <a:t>est</a:t>
            </a:r>
            <a:r>
              <a:rPr lang="en-GB" sz="2400" b="0" dirty="0">
                <a:latin typeface="Public Sans" pitchFamily="2" charset="77"/>
              </a:rPr>
              <a:t> </a:t>
            </a:r>
            <a:r>
              <a:rPr lang="en-GB" sz="2400" b="0" dirty="0" err="1">
                <a:latin typeface="Public Sans" pitchFamily="2" charset="77"/>
              </a:rPr>
              <a:t>orci</a:t>
            </a:r>
            <a:r>
              <a:rPr lang="en-GB" sz="2400" b="0" dirty="0">
                <a:latin typeface="Public Sans" pitchFamily="2" charset="77"/>
              </a:rPr>
              <a:t>, </a:t>
            </a:r>
            <a:r>
              <a:rPr lang="en-GB" sz="2400" b="0" dirty="0" err="1">
                <a:latin typeface="Public Sans" pitchFamily="2" charset="77"/>
              </a:rPr>
              <a:t>nec</a:t>
            </a:r>
            <a:r>
              <a:rPr lang="en-GB" sz="2400" b="0" dirty="0">
                <a:latin typeface="Public Sans" pitchFamily="2" charset="77"/>
              </a:rPr>
              <a:t> </a:t>
            </a:r>
            <a:r>
              <a:rPr lang="en-GB" sz="2400" b="0" dirty="0" err="1">
                <a:latin typeface="Public Sans" pitchFamily="2" charset="77"/>
              </a:rPr>
              <a:t>ullamcorper</a:t>
            </a:r>
            <a:r>
              <a:rPr lang="en-GB" sz="2400" b="0" dirty="0">
                <a:latin typeface="Public Sans" pitchFamily="2" charset="77"/>
              </a:rPr>
              <a:t> </a:t>
            </a:r>
            <a:r>
              <a:rPr lang="en-GB" sz="2400" b="0" dirty="0" err="1">
                <a:latin typeface="Public Sans" pitchFamily="2" charset="77"/>
              </a:rPr>
              <a:t>tortor</a:t>
            </a:r>
            <a:r>
              <a:rPr lang="en-GB" sz="2400" b="0" dirty="0">
                <a:latin typeface="Public Sans" pitchFamily="2" charset="77"/>
              </a:rPr>
              <a:t> </a:t>
            </a:r>
            <a:r>
              <a:rPr lang="en-GB" sz="2400" b="0" dirty="0" err="1">
                <a:latin typeface="Public Sans" pitchFamily="2" charset="77"/>
              </a:rPr>
              <a:t>dapibus</a:t>
            </a:r>
            <a:r>
              <a:rPr lang="en-GB" sz="2400" b="0" dirty="0">
                <a:latin typeface="Public Sans" pitchFamily="2" charset="77"/>
              </a:rPr>
              <a:t> </a:t>
            </a:r>
            <a:r>
              <a:rPr lang="en-GB" sz="2400" b="0" dirty="0" err="1">
                <a:latin typeface="Public Sans" pitchFamily="2" charset="77"/>
              </a:rPr>
              <a:t>sodales</a:t>
            </a:r>
            <a:r>
              <a:rPr lang="en-GB" sz="2400" b="0" dirty="0">
                <a:latin typeface="Public Sans" pitchFamily="2" charset="77"/>
              </a:rPr>
              <a:t>. Donec </a:t>
            </a:r>
            <a:r>
              <a:rPr lang="en-GB" sz="2400" b="0" dirty="0" err="1">
                <a:latin typeface="Public Sans" pitchFamily="2" charset="77"/>
              </a:rPr>
              <a:t>imperdiet</a:t>
            </a:r>
            <a:r>
              <a:rPr lang="en-GB" sz="2400" b="0" dirty="0">
                <a:latin typeface="Public Sans" pitchFamily="2" charset="77"/>
              </a:rPr>
              <a:t> </a:t>
            </a:r>
            <a:r>
              <a:rPr lang="en-GB" sz="2400" b="0" dirty="0" err="1">
                <a:latin typeface="Public Sans" pitchFamily="2" charset="77"/>
              </a:rPr>
              <a:t>feugiat</a:t>
            </a:r>
            <a:r>
              <a:rPr lang="en-GB" sz="2400" b="0" dirty="0">
                <a:latin typeface="Public Sans" pitchFamily="2" charset="77"/>
              </a:rPr>
              <a:t> </a:t>
            </a:r>
            <a:r>
              <a:rPr lang="en-GB" sz="2400" b="0" dirty="0" err="1">
                <a:latin typeface="Public Sans" pitchFamily="2" charset="77"/>
              </a:rPr>
              <a:t>orci</a:t>
            </a:r>
            <a:r>
              <a:rPr lang="en-GB" sz="2400" b="0" dirty="0">
                <a:latin typeface="Public Sans" pitchFamily="2" charset="77"/>
              </a:rPr>
              <a:t> </a:t>
            </a:r>
            <a:r>
              <a:rPr lang="en-GB" sz="2400" b="0" dirty="0" err="1">
                <a:latin typeface="Public Sans" pitchFamily="2" charset="77"/>
              </a:rPr>
              <a:t>mollis</a:t>
            </a:r>
            <a:r>
              <a:rPr lang="en-GB" sz="2400" b="0" dirty="0">
                <a:latin typeface="Public Sans" pitchFamily="2" charset="77"/>
              </a:rPr>
              <a:t> </a:t>
            </a:r>
            <a:r>
              <a:rPr lang="en-GB" sz="2400" b="0" dirty="0" err="1">
                <a:latin typeface="Public Sans" pitchFamily="2" charset="77"/>
              </a:rPr>
              <a:t>imperdiet</a:t>
            </a:r>
            <a:r>
              <a:rPr lang="en-GB" sz="2400" b="0" dirty="0">
                <a:latin typeface="Public Sans" pitchFamily="2" charset="77"/>
              </a:rPr>
              <a:t>. </a:t>
            </a:r>
            <a:br>
              <a:rPr lang="en-GB" sz="2400" b="0" dirty="0">
                <a:latin typeface="Public Sans" pitchFamily="2" charset="77"/>
              </a:rPr>
            </a:br>
            <a:br>
              <a:rPr lang="en-GB" sz="2400" b="0" dirty="0">
                <a:latin typeface="Public Sans" pitchFamily="2" charset="77"/>
              </a:rPr>
            </a:br>
            <a:r>
              <a:rPr lang="en-GB" sz="2400" b="0" dirty="0" err="1">
                <a:latin typeface="Public Sans" pitchFamily="2" charset="77"/>
              </a:rPr>
              <a:t>Sed</a:t>
            </a:r>
            <a:r>
              <a:rPr lang="en-GB" sz="2400" b="0" dirty="0">
                <a:latin typeface="Public Sans" pitchFamily="2" charset="77"/>
              </a:rPr>
              <a:t> </a:t>
            </a:r>
            <a:r>
              <a:rPr lang="en-GB" sz="2400" b="0" dirty="0" err="1">
                <a:latin typeface="Public Sans" pitchFamily="2" charset="77"/>
              </a:rPr>
              <a:t>commodo</a:t>
            </a:r>
            <a:r>
              <a:rPr lang="en-GB" sz="2400" b="0" dirty="0">
                <a:latin typeface="Public Sans" pitchFamily="2" charset="77"/>
              </a:rPr>
              <a:t> </a:t>
            </a:r>
            <a:r>
              <a:rPr lang="en-GB" sz="2400" b="0" dirty="0" err="1">
                <a:latin typeface="Public Sans" pitchFamily="2" charset="77"/>
              </a:rPr>
              <a:t>pellentesque</a:t>
            </a:r>
            <a:r>
              <a:rPr lang="en-GB" sz="2400" b="0" dirty="0">
                <a:latin typeface="Public Sans" pitchFamily="2" charset="77"/>
              </a:rPr>
              <a:t> ipsum non </a:t>
            </a:r>
            <a:r>
              <a:rPr lang="en-GB" sz="2400" b="0" dirty="0" err="1">
                <a:latin typeface="Public Sans" pitchFamily="2" charset="77"/>
              </a:rPr>
              <a:t>hendrerit</a:t>
            </a:r>
            <a:r>
              <a:rPr lang="en-GB" sz="2400" b="0" dirty="0">
                <a:latin typeface="Public Sans" pitchFamily="2" charset="77"/>
              </a:rPr>
              <a:t>. </a:t>
            </a:r>
            <a:r>
              <a:rPr lang="en-GB" sz="2400" b="0" dirty="0" err="1">
                <a:latin typeface="Public Sans" pitchFamily="2" charset="77"/>
              </a:rPr>
              <a:t>Quisque</a:t>
            </a:r>
            <a:r>
              <a:rPr lang="en-GB" sz="2400" b="0" dirty="0">
                <a:latin typeface="Public Sans" pitchFamily="2" charset="77"/>
              </a:rPr>
              <a:t> </a:t>
            </a:r>
            <a:r>
              <a:rPr lang="en-GB" sz="2400" b="0" dirty="0" err="1">
                <a:latin typeface="Public Sans" pitchFamily="2" charset="77"/>
              </a:rPr>
              <a:t>commodo</a:t>
            </a:r>
            <a:r>
              <a:rPr lang="en-GB" sz="2400" b="0" dirty="0">
                <a:latin typeface="Public Sans" pitchFamily="2" charset="77"/>
              </a:rPr>
              <a:t> ligula pharetra </a:t>
            </a:r>
            <a:r>
              <a:rPr lang="en-GB" sz="2400" b="0" dirty="0" err="1">
                <a:latin typeface="Public Sans" pitchFamily="2" charset="77"/>
              </a:rPr>
              <a:t>hendrerit</a:t>
            </a:r>
            <a:r>
              <a:rPr lang="en-GB" sz="2400" b="0" dirty="0">
                <a:latin typeface="Public Sans" pitchFamily="2" charset="77"/>
              </a:rPr>
              <a:t>.</a:t>
            </a:r>
            <a:endParaRPr lang="en-US" dirty="0"/>
          </a:p>
        </p:txBody>
      </p:sp>
      <p:pic>
        <p:nvPicPr>
          <p:cNvPr id="3" name="Picture 2" descr="Navy university logo - London/Kent Variant">
            <a:extLst>
              <a:ext uri="{FF2B5EF4-FFF2-40B4-BE49-F238E27FC236}">
                <a16:creationId xmlns:a16="http://schemas.microsoft.com/office/drawing/2014/main" id="{27218B01-7EA4-4325-02F5-7ACA4F36AC9F}"/>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Arial" panose="020B0604020202020204" pitchFamily="34" charset="0"/>
                <a:ea typeface="COOPERHEWITT-SEMIBOLD" pitchFamily="2" charset="77"/>
              </a:defRPr>
            </a:lvl1pPr>
          </a:lstStyle>
          <a:p>
            <a:r>
              <a:rPr lang="en-GB" dirty="0"/>
              <a:t>Click to edit </a:t>
            </a:r>
            <a:br>
              <a:rPr lang="en-GB" dirty="0"/>
            </a:br>
            <a:r>
              <a:rPr lang="en-GB" dirty="0"/>
              <a:t>Master title style</a:t>
            </a:r>
            <a:endParaRPr lang="en-US" dirty="0"/>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pic>
        <p:nvPicPr>
          <p:cNvPr id="4" name="Picture 3" descr="Navy university logo - London/Kent Variant">
            <a:extLst>
              <a:ext uri="{FF2B5EF4-FFF2-40B4-BE49-F238E27FC236}">
                <a16:creationId xmlns:a16="http://schemas.microsoft.com/office/drawing/2014/main" id="{CB4F9F39-C9A8-2ADB-3ED1-473E59A32832}"/>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Arial" panose="020B0604020202020204" pitchFamily="34" charset="0"/>
                <a:ea typeface="COOPERHEWITT-SEMIBOLD" pitchFamily="2" charset="77"/>
              </a:defRPr>
            </a:lvl1pPr>
          </a:lstStyle>
          <a:p>
            <a:r>
              <a:rPr lang="en-GB" dirty="0"/>
              <a:t>Click to edit </a:t>
            </a:r>
            <a:br>
              <a:rPr lang="en-GB" dirty="0"/>
            </a:br>
            <a:r>
              <a:rPr lang="en-GB" dirty="0"/>
              <a:t>Master title style</a:t>
            </a:r>
            <a:endParaRPr lang="en-US" dirty="0"/>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pic>
        <p:nvPicPr>
          <p:cNvPr id="4" name="Picture 3" descr="Navy university logo - London/Kent Variant">
            <a:extLst>
              <a:ext uri="{FF2B5EF4-FFF2-40B4-BE49-F238E27FC236}">
                <a16:creationId xmlns:a16="http://schemas.microsoft.com/office/drawing/2014/main" id="{77C5674D-D2CF-4711-E785-7A62F089B127}"/>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Arial" panose="020B0604020202020204" pitchFamily="34" charset="0"/>
                <a:ea typeface="COOPERHEWITT-SEMIBOLD" pitchFamily="2" charset="77"/>
              </a:defRPr>
            </a:lvl1pPr>
          </a:lstStyle>
          <a:p>
            <a:r>
              <a:rPr lang="en-GB" dirty="0"/>
              <a:t>Click to edit </a:t>
            </a:r>
            <a:br>
              <a:rPr lang="en-GB" dirty="0"/>
            </a:br>
            <a:r>
              <a:rPr lang="en-GB" dirty="0"/>
              <a:t>Master title style</a:t>
            </a:r>
            <a:endParaRPr lang="en-US" dirty="0"/>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pic>
        <p:nvPicPr>
          <p:cNvPr id="4" name="Picture 3" descr="White university logo - London/Kent Variant">
            <a:extLst>
              <a:ext uri="{FF2B5EF4-FFF2-40B4-BE49-F238E27FC236}">
                <a16:creationId xmlns:a16="http://schemas.microsoft.com/office/drawing/2014/main" id="{F1A9B5E0-65CF-F407-A7CB-BE49AA4220B6}"/>
              </a:ext>
            </a:extLst>
          </p:cNvPr>
          <p:cNvPicPr>
            <a:picLocks noChangeAspect="1"/>
          </p:cNvPicPr>
          <p:nvPr userDrawn="1"/>
        </p:nvPicPr>
        <p:blipFill>
          <a:blip r:embed="rId2"/>
          <a:srcRect/>
          <a:stretch/>
        </p:blipFill>
        <p:spPr>
          <a:xfrm>
            <a:off x="9453649" y="5555613"/>
            <a:ext cx="2738351" cy="130238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Arial" panose="020B0604020202020204" pitchFamily="34" charset="0"/>
                <a:ea typeface="COOPERHEWITT-SEMIBOLD" pitchFamily="2" charset="77"/>
              </a:defRPr>
            </a:lvl1pPr>
          </a:lstStyle>
          <a:p>
            <a:r>
              <a:rPr lang="en-GB" dirty="0"/>
              <a:t>Click to edit </a:t>
            </a:r>
            <a:br>
              <a:rPr lang="en-GB" dirty="0"/>
            </a:br>
            <a:r>
              <a:rPr lang="en-GB" dirty="0"/>
              <a:t>Master title style</a:t>
            </a:r>
            <a:endParaRPr lang="en-US" dirty="0"/>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pic>
        <p:nvPicPr>
          <p:cNvPr id="4" name="Picture 3" descr="White university logo - London/Kent Variant">
            <a:extLst>
              <a:ext uri="{FF2B5EF4-FFF2-40B4-BE49-F238E27FC236}">
                <a16:creationId xmlns:a16="http://schemas.microsoft.com/office/drawing/2014/main" id="{CFB9459E-B68E-3BF9-60F8-5C7FC80D4659}"/>
              </a:ext>
            </a:extLst>
          </p:cNvPr>
          <p:cNvPicPr>
            <a:picLocks noChangeAspect="1"/>
          </p:cNvPicPr>
          <p:nvPr userDrawn="1"/>
        </p:nvPicPr>
        <p:blipFill>
          <a:blip r:embed="rId2"/>
          <a:srcRect/>
          <a:stretch/>
        </p:blipFill>
        <p:spPr>
          <a:xfrm>
            <a:off x="9453649" y="5555613"/>
            <a:ext cx="2738351" cy="130238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dirty="0"/>
              <a:t>Click to edit </a:t>
            </a:r>
            <a:br>
              <a:rPr lang="en-GB" dirty="0"/>
            </a:br>
            <a:r>
              <a:rPr lang="en-GB" dirty="0"/>
              <a:t>Master title style</a:t>
            </a:r>
            <a:endParaRPr lang="en-US" dirty="0"/>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pic>
        <p:nvPicPr>
          <p:cNvPr id="4" name="Picture 3" descr="White university logo - London/Kent Variant">
            <a:extLst>
              <a:ext uri="{FF2B5EF4-FFF2-40B4-BE49-F238E27FC236}">
                <a16:creationId xmlns:a16="http://schemas.microsoft.com/office/drawing/2014/main" id="{91A2B16E-D073-D5E0-CEB0-FD98BB7AAB6C}"/>
              </a:ext>
            </a:extLst>
          </p:cNvPr>
          <p:cNvPicPr>
            <a:picLocks noChangeAspect="1"/>
          </p:cNvPicPr>
          <p:nvPr userDrawn="1"/>
        </p:nvPicPr>
        <p:blipFill>
          <a:blip r:embed="rId2"/>
          <a:srcRect/>
          <a:stretch/>
        </p:blipFill>
        <p:spPr>
          <a:xfrm>
            <a:off x="9453649" y="5555613"/>
            <a:ext cx="2738351" cy="130238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Arial" panose="020B0604020202020204" pitchFamily="34" charset="0"/>
                <a:ea typeface="COOPERHEWITT-SEMIBOLD" pitchFamily="2" charset="77"/>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Arial" panose="020B0604020202020204" pitchFamily="34" charset="0"/>
                <a:cs typeface="Arial" panose="020B0604020202020204" pitchFamily="34" charset="0"/>
              </a:defRPr>
            </a:lvl1pPr>
            <a:lvl2pPr>
              <a:defRPr>
                <a:solidFill>
                  <a:srgbClr val="01033C"/>
                </a:solidFill>
                <a:latin typeface="Arial" panose="020B0604020202020204" pitchFamily="34" charset="0"/>
                <a:cs typeface="Arial" panose="020B0604020202020204" pitchFamily="34" charset="0"/>
              </a:defRPr>
            </a:lvl2pPr>
            <a:lvl3pPr>
              <a:defRPr>
                <a:solidFill>
                  <a:srgbClr val="01033C"/>
                </a:solidFill>
                <a:latin typeface="Arial" panose="020B0604020202020204" pitchFamily="34" charset="0"/>
                <a:cs typeface="Arial" panose="020B0604020202020204" pitchFamily="34" charset="0"/>
              </a:defRPr>
            </a:lvl3pPr>
            <a:lvl4pPr>
              <a:defRPr>
                <a:solidFill>
                  <a:srgbClr val="01033C"/>
                </a:solidFill>
                <a:latin typeface="Arial" panose="020B0604020202020204" pitchFamily="34" charset="0"/>
                <a:cs typeface="Arial" panose="020B0604020202020204" pitchFamily="34" charset="0"/>
              </a:defRPr>
            </a:lvl4pPr>
            <a:lvl5pPr>
              <a:defRPr>
                <a:solidFill>
                  <a:srgbClr val="01033C"/>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5" name="Picture 4" descr="Navy university logo - London/Kent Variant">
            <a:extLst>
              <a:ext uri="{FF2B5EF4-FFF2-40B4-BE49-F238E27FC236}">
                <a16:creationId xmlns:a16="http://schemas.microsoft.com/office/drawing/2014/main" id="{ABA5AA8F-740D-2868-EEA7-C4D2AEC0D06B}"/>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Arial" panose="020B0604020202020204" pitchFamily="34" charset="0"/>
                <a:ea typeface="COOPERHEWITT-SEMIBOLD" pitchFamily="2" charset="77"/>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i="0">
                <a:solidFill>
                  <a:srgbClr val="01033C"/>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32100"/>
          </a:xfrm>
        </p:spPr>
        <p:txBody>
          <a:bodyPr lIns="0" tIns="0" rIns="0" bIns="0" anchor="t" anchorCtr="0">
            <a:noAutofit/>
          </a:bodyPr>
          <a:lstStyle>
            <a:lvl1pPr>
              <a:defRPr sz="2000" b="0" i="0">
                <a:solidFill>
                  <a:srgbClr val="01033C"/>
                </a:solidFill>
                <a:latin typeface="Arial" panose="020B0604020202020204" pitchFamily="34" charset="0"/>
                <a:cs typeface="Arial" panose="020B0604020202020204" pitchFamily="34" charset="0"/>
              </a:defRPr>
            </a:lvl1pPr>
            <a:lvl2pPr>
              <a:defRPr sz="1800" b="0" i="0">
                <a:solidFill>
                  <a:srgbClr val="01033C"/>
                </a:solidFill>
                <a:latin typeface="Arial" panose="020B0604020202020204" pitchFamily="34" charset="0"/>
                <a:cs typeface="Arial" panose="020B0604020202020204" pitchFamily="34" charset="0"/>
              </a:defRPr>
            </a:lvl2pPr>
            <a:lvl3pPr>
              <a:defRPr sz="1600" b="0" i="0">
                <a:solidFill>
                  <a:srgbClr val="01033C"/>
                </a:solidFill>
                <a:latin typeface="Arial" panose="020B0604020202020204" pitchFamily="34" charset="0"/>
                <a:cs typeface="Arial" panose="020B0604020202020204" pitchFamily="34" charset="0"/>
              </a:defRPr>
            </a:lvl3pPr>
            <a:lvl4pPr>
              <a:defRPr sz="1400" b="0" i="0">
                <a:solidFill>
                  <a:srgbClr val="01033C"/>
                </a:solidFill>
                <a:latin typeface="Arial" panose="020B0604020202020204" pitchFamily="34" charset="0"/>
                <a:cs typeface="Arial" panose="020B0604020202020204" pitchFamily="34" charset="0"/>
              </a:defRPr>
            </a:lvl4pPr>
            <a:lvl5pPr>
              <a:defRPr sz="1400" b="0" i="0">
                <a:solidFill>
                  <a:srgbClr val="01033C"/>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i="0">
                <a:solidFill>
                  <a:srgbClr val="01033C"/>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32100"/>
          </a:xfrm>
        </p:spPr>
        <p:txBody>
          <a:bodyPr lIns="0" tIns="0" rIns="0" bIns="0" anchor="t" anchorCtr="0">
            <a:noAutofit/>
          </a:bodyPr>
          <a:lstStyle>
            <a:lvl1pPr>
              <a:defRPr sz="2000" b="0" i="0">
                <a:solidFill>
                  <a:srgbClr val="01033C"/>
                </a:solidFill>
                <a:latin typeface="Arial" panose="020B0604020202020204" pitchFamily="34" charset="0"/>
                <a:cs typeface="Arial" panose="020B0604020202020204" pitchFamily="34" charset="0"/>
              </a:defRPr>
            </a:lvl1pPr>
            <a:lvl2pPr>
              <a:defRPr sz="1800" b="0" i="0">
                <a:solidFill>
                  <a:srgbClr val="01033C"/>
                </a:solidFill>
                <a:latin typeface="Arial" panose="020B0604020202020204" pitchFamily="34" charset="0"/>
                <a:cs typeface="Arial" panose="020B0604020202020204" pitchFamily="34" charset="0"/>
              </a:defRPr>
            </a:lvl2pPr>
            <a:lvl3pPr>
              <a:defRPr sz="1600" b="0" i="0">
                <a:solidFill>
                  <a:srgbClr val="01033C"/>
                </a:solidFill>
                <a:latin typeface="Arial" panose="020B0604020202020204" pitchFamily="34" charset="0"/>
                <a:cs typeface="Arial" panose="020B0604020202020204" pitchFamily="34" charset="0"/>
              </a:defRPr>
            </a:lvl3pPr>
            <a:lvl4pPr>
              <a:defRPr sz="1400" b="0" i="0">
                <a:solidFill>
                  <a:srgbClr val="01033C"/>
                </a:solidFill>
                <a:latin typeface="Arial" panose="020B0604020202020204" pitchFamily="34" charset="0"/>
                <a:cs typeface="Arial" panose="020B0604020202020204" pitchFamily="34" charset="0"/>
              </a:defRPr>
            </a:lvl4pPr>
            <a:lvl5pPr>
              <a:defRPr sz="1400" b="0" i="0">
                <a:solidFill>
                  <a:srgbClr val="01033C"/>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Navy university logo - London/Kent Variant">
            <a:extLst>
              <a:ext uri="{FF2B5EF4-FFF2-40B4-BE49-F238E27FC236}">
                <a16:creationId xmlns:a16="http://schemas.microsoft.com/office/drawing/2014/main" id="{E52113AC-9EAE-0823-8718-C5F4A82A3C55}"/>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dirty="0"/>
              <a:t>Click to edit Master title style</a:t>
            </a:r>
            <a:endParaRPr lang="en-US" dirty="0"/>
          </a:p>
        </p:txBody>
      </p:sp>
      <p:pic>
        <p:nvPicPr>
          <p:cNvPr id="3" name="Picture 2" descr="Navy university logo - London/Kent Variant">
            <a:extLst>
              <a:ext uri="{FF2B5EF4-FFF2-40B4-BE49-F238E27FC236}">
                <a16:creationId xmlns:a16="http://schemas.microsoft.com/office/drawing/2014/main" id="{E5A35A79-269F-655E-806E-BD9F8E78C5E0}"/>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Navy university logo - London/Kent Variant">
            <a:extLst>
              <a:ext uri="{FF2B5EF4-FFF2-40B4-BE49-F238E27FC236}">
                <a16:creationId xmlns:a16="http://schemas.microsoft.com/office/drawing/2014/main" id="{B5980528-F281-17DB-EE26-7A843CAD2D82}"/>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b="1" i="0"/>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b="0" i="0">
                <a:latin typeface="Arial" panose="020B0604020202020204" pitchFamily="34" charset="0"/>
                <a:cs typeface="Arial" panose="020B0604020202020204" pitchFamily="34" charset="0"/>
              </a:defRPr>
            </a:lvl1pPr>
            <a:lvl2pPr>
              <a:defRPr sz="1800" b="0" i="0">
                <a:latin typeface="Arial" panose="020B0604020202020204" pitchFamily="34" charset="0"/>
                <a:cs typeface="Arial" panose="020B0604020202020204" pitchFamily="34" charset="0"/>
              </a:defRPr>
            </a:lvl2pPr>
            <a:lvl3pPr>
              <a:defRPr sz="1600" b="0" i="0">
                <a:latin typeface="Arial" panose="020B0604020202020204" pitchFamily="34" charset="0"/>
                <a:cs typeface="Arial" panose="020B0604020202020204" pitchFamily="34" charset="0"/>
              </a:defRPr>
            </a:lvl3pPr>
            <a:lvl4pPr>
              <a:defRPr sz="1400" b="0" i="0">
                <a:latin typeface="Arial" panose="020B0604020202020204" pitchFamily="34" charset="0"/>
                <a:cs typeface="Arial" panose="020B0604020202020204" pitchFamily="34" charset="0"/>
              </a:defRPr>
            </a:lvl4pPr>
            <a:lvl5pPr>
              <a:defRPr sz="14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GB" dirty="0"/>
              <a:t>Click to edit </a:t>
            </a:r>
            <a:br>
              <a:rPr lang="en-GB" dirty="0"/>
            </a:br>
            <a:r>
              <a:rPr lang="en-GB" dirty="0"/>
              <a:t>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a:t>
            </a:r>
            <a:br>
              <a:rPr lang="en-GB" dirty="0"/>
            </a:br>
            <a:r>
              <a:rPr lang="en-GB" dirty="0"/>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11/8/2024</a:t>
            </a:fld>
            <a:endParaRPr lang="en-US" dirty="0"/>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8" name="Picture 7" descr="Navy university logo - London/Kent Variant">
            <a:extLst>
              <a:ext uri="{FF2B5EF4-FFF2-40B4-BE49-F238E27FC236}">
                <a16:creationId xmlns:a16="http://schemas.microsoft.com/office/drawing/2014/main" id="{EBA31893-B1DC-3F43-3E6E-18E006750258}"/>
              </a:ext>
            </a:extLst>
          </p:cNvPr>
          <p:cNvPicPr>
            <a:picLocks noChangeAspect="1"/>
          </p:cNvPicPr>
          <p:nvPr userDrawn="1"/>
        </p:nvPicPr>
        <p:blipFill>
          <a:blip r:embed="rId2"/>
          <a:srcRect/>
          <a:stretch/>
        </p:blipFill>
        <p:spPr>
          <a:xfrm>
            <a:off x="9453649" y="5555613"/>
            <a:ext cx="2738351" cy="1302386"/>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dirty="0"/>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3734616" cy="5976938"/>
          </a:xfrm>
          <a:solidFill>
            <a:srgbClr val="005EB8"/>
          </a:solidFill>
        </p:spPr>
        <p:txBody>
          <a:bodyPr lIns="360000" tIns="360000" rIns="360000" bIns="360000" anchor="ctr" anchorCtr="0">
            <a:noAutofit/>
          </a:bodyPr>
          <a:lstStyle>
            <a:lvl1pPr>
              <a:defRPr sz="3200" b="1" i="0">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873194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11/8/2024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65" r:id="rId5"/>
    <p:sldLayoutId id="2147483666" r:id="rId6"/>
    <p:sldLayoutId id="2147483651" r:id="rId7"/>
    <p:sldLayoutId id="2147483660" r:id="rId8"/>
    <p:sldLayoutId id="2147483663" r:id="rId9"/>
    <p:sldLayoutId id="2147483664" r:id="rId10"/>
    <p:sldLayoutId id="2147483661" r:id="rId11"/>
    <p:sldLayoutId id="2147483652" r:id="rId12"/>
    <p:sldLayoutId id="2147483653" r:id="rId13"/>
    <p:sldLayoutId id="2147483654" r:id="rId14"/>
    <p:sldLayoutId id="2147483655" r:id="rId15"/>
    <p:sldLayoutId id="2147483656" r:id="rId16"/>
    <p:sldLayoutId id="2147483662" r:id="rId17"/>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5EB8"/>
            </a:gs>
            <a:gs pos="61000">
              <a:srgbClr val="257FA0"/>
            </a:gs>
            <a:gs pos="99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9C7A-7E6B-6F44-ABBC-2B70B61949AE}"/>
              </a:ext>
            </a:extLst>
          </p:cNvPr>
          <p:cNvSpPr>
            <a:spLocks noGrp="1"/>
          </p:cNvSpPr>
          <p:nvPr>
            <p:ph type="ctrTitle"/>
          </p:nvPr>
        </p:nvSpPr>
        <p:spPr>
          <a:xfrm>
            <a:off x="479425" y="476250"/>
            <a:ext cx="11341100" cy="2971800"/>
          </a:xfrm>
        </p:spPr>
        <p:txBody>
          <a:bodyPr/>
          <a:lstStyle/>
          <a:p>
            <a:pPr>
              <a:lnSpc>
                <a:spcPct val="150000"/>
              </a:lnSpc>
            </a:pPr>
            <a:r>
              <a:rPr lang="en-US" spc="0" dirty="0">
                <a:latin typeface="Arial" panose="020B0604020202020204" pitchFamily="34" charset="0"/>
                <a:cs typeface="Arial" panose="020B0604020202020204" pitchFamily="34" charset="0"/>
              </a:rPr>
              <a:t>A Tale of Two Phases:  </a:t>
            </a:r>
            <a:r>
              <a:rPr lang="en-GB" sz="7000" dirty="0"/>
              <a:t>inquiry in different spaces </a:t>
            </a:r>
            <a:endParaRPr lang="en-US" sz="7000" spc="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3E3FA48D-65D7-CE4E-A230-6ACEC487F63D}"/>
              </a:ext>
            </a:extLst>
          </p:cNvPr>
          <p:cNvSpPr>
            <a:spLocks noGrp="1"/>
          </p:cNvSpPr>
          <p:nvPr>
            <p:ph type="subTitle" idx="1"/>
          </p:nvPr>
        </p:nvSpPr>
        <p:spPr>
          <a:xfrm>
            <a:off x="479425" y="4503173"/>
            <a:ext cx="11341100" cy="1248697"/>
          </a:xfrm>
        </p:spPr>
        <p:txBody>
          <a:bodyPr/>
          <a:lstStyle/>
          <a:p>
            <a:pPr>
              <a:lnSpc>
                <a:spcPct val="150000"/>
              </a:lnSpc>
            </a:pPr>
            <a:r>
              <a:rPr lang="en-US" dirty="0"/>
              <a:t>Lorraine Smith</a:t>
            </a:r>
          </a:p>
          <a:p>
            <a:pPr>
              <a:lnSpc>
                <a:spcPct val="150000"/>
              </a:lnSpc>
            </a:pPr>
            <a:r>
              <a:rPr lang="en-US" dirty="0"/>
              <a:t>Michelle Best</a:t>
            </a:r>
          </a:p>
        </p:txBody>
      </p:sp>
    </p:spTree>
    <p:extLst>
      <p:ext uri="{BB962C8B-B14F-4D97-AF65-F5344CB8AC3E}">
        <p14:creationId xmlns:p14="http://schemas.microsoft.com/office/powerpoint/2010/main" val="2403340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0164-F4F8-9AFB-DE60-E73324DCF7D3}"/>
              </a:ext>
            </a:extLst>
          </p:cNvPr>
          <p:cNvSpPr>
            <a:spLocks noGrp="1"/>
          </p:cNvSpPr>
          <p:nvPr>
            <p:ph type="title"/>
          </p:nvPr>
        </p:nvSpPr>
        <p:spPr/>
        <p:txBody>
          <a:bodyPr/>
          <a:lstStyle/>
          <a:p>
            <a:r>
              <a:rPr lang="en-GB" dirty="0"/>
              <a:t>Introductions</a:t>
            </a:r>
          </a:p>
        </p:txBody>
      </p:sp>
      <p:sp>
        <p:nvSpPr>
          <p:cNvPr id="3" name="Content Placeholder 2">
            <a:extLst>
              <a:ext uri="{FF2B5EF4-FFF2-40B4-BE49-F238E27FC236}">
                <a16:creationId xmlns:a16="http://schemas.microsoft.com/office/drawing/2014/main" id="{78B735C9-6865-2C15-8D9D-C0D571ECD7C2}"/>
              </a:ext>
            </a:extLst>
          </p:cNvPr>
          <p:cNvSpPr>
            <a:spLocks noGrp="1"/>
          </p:cNvSpPr>
          <p:nvPr>
            <p:ph idx="1"/>
          </p:nvPr>
        </p:nvSpPr>
        <p:spPr/>
        <p:txBody>
          <a:bodyPr/>
          <a:lstStyle/>
          <a:p>
            <a:r>
              <a:rPr lang="en-GB" dirty="0"/>
              <a:t>Name</a:t>
            </a:r>
          </a:p>
          <a:p>
            <a:endParaRPr lang="en-GB" dirty="0"/>
          </a:p>
          <a:p>
            <a:r>
              <a:rPr lang="en-GB" dirty="0"/>
              <a:t>Role</a:t>
            </a:r>
          </a:p>
          <a:p>
            <a:endParaRPr lang="en-GB" dirty="0"/>
          </a:p>
          <a:p>
            <a:r>
              <a:rPr lang="en-GB" dirty="0"/>
              <a:t>Primary/ Secondary/ FE</a:t>
            </a:r>
          </a:p>
          <a:p>
            <a:endParaRPr lang="en-GB" dirty="0"/>
          </a:p>
          <a:p>
            <a:r>
              <a:rPr lang="en-GB" dirty="0"/>
              <a:t>Where teacher inquiry sits within your role</a:t>
            </a:r>
          </a:p>
        </p:txBody>
      </p:sp>
    </p:spTree>
    <p:extLst>
      <p:ext uri="{BB962C8B-B14F-4D97-AF65-F5344CB8AC3E}">
        <p14:creationId xmlns:p14="http://schemas.microsoft.com/office/powerpoint/2010/main" val="3350325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9C7A-7E6B-6F44-ABBC-2B70B61949AE}"/>
              </a:ext>
            </a:extLst>
          </p:cNvPr>
          <p:cNvSpPr>
            <a:spLocks noGrp="1"/>
          </p:cNvSpPr>
          <p:nvPr>
            <p:ph type="ctrTitle"/>
          </p:nvPr>
        </p:nvSpPr>
        <p:spPr>
          <a:xfrm>
            <a:off x="479425" y="476250"/>
            <a:ext cx="11341100" cy="1185402"/>
          </a:xfrm>
        </p:spPr>
        <p:txBody>
          <a:bodyPr/>
          <a:lstStyle/>
          <a:p>
            <a:r>
              <a:rPr lang="en-US" spc="0" dirty="0">
                <a:solidFill>
                  <a:srgbClr val="3ADDC2"/>
                </a:solidFill>
                <a:latin typeface="Arial" panose="020B0604020202020204" pitchFamily="34" charset="0"/>
                <a:cs typeface="Arial" panose="020B0604020202020204" pitchFamily="34" charset="0"/>
              </a:rPr>
              <a:t>Phase Context</a:t>
            </a:r>
          </a:p>
        </p:txBody>
      </p:sp>
      <p:sp>
        <p:nvSpPr>
          <p:cNvPr id="3" name="Subtitle 2">
            <a:extLst>
              <a:ext uri="{FF2B5EF4-FFF2-40B4-BE49-F238E27FC236}">
                <a16:creationId xmlns:a16="http://schemas.microsoft.com/office/drawing/2014/main" id="{3E3FA48D-65D7-CE4E-A230-6ACEC487F63D}"/>
              </a:ext>
            </a:extLst>
          </p:cNvPr>
          <p:cNvSpPr>
            <a:spLocks noGrp="1"/>
          </p:cNvSpPr>
          <p:nvPr>
            <p:ph type="subTitle" idx="1"/>
          </p:nvPr>
        </p:nvSpPr>
        <p:spPr>
          <a:xfrm>
            <a:off x="479425" y="2448232"/>
            <a:ext cx="11341100" cy="2888943"/>
          </a:xfrm>
        </p:spPr>
        <p:txBody>
          <a:bodyPr/>
          <a:lstStyle/>
          <a:p>
            <a:pPr marL="342900" indent="-342900">
              <a:buFont typeface="Arial" panose="020B0604020202020204" pitchFamily="34" charset="0"/>
              <a:buChar char="•"/>
            </a:pPr>
            <a:r>
              <a:rPr lang="en-US" sz="3000" dirty="0"/>
              <a:t>Further Education</a:t>
            </a:r>
          </a:p>
          <a:p>
            <a:pPr marL="342900" indent="-342900">
              <a:buFont typeface="Arial" panose="020B0604020202020204" pitchFamily="34" charset="0"/>
              <a:buChar char="•"/>
            </a:pPr>
            <a:endParaRPr lang="en-US" sz="3000" dirty="0"/>
          </a:p>
          <a:p>
            <a:pPr marL="342900" indent="-342900">
              <a:buFont typeface="Arial" panose="020B0604020202020204" pitchFamily="34" charset="0"/>
              <a:buChar char="•"/>
            </a:pPr>
            <a:r>
              <a:rPr lang="en-US" sz="3000" dirty="0"/>
              <a:t>Secondary Education</a:t>
            </a:r>
          </a:p>
          <a:p>
            <a:pPr marL="342900" indent="-342900">
              <a:buFont typeface="Arial" panose="020B0604020202020204" pitchFamily="34" charset="0"/>
              <a:buChar char="•"/>
            </a:pPr>
            <a:endParaRPr lang="en-US" sz="3000" dirty="0"/>
          </a:p>
          <a:p>
            <a:endParaRPr lang="en-US" sz="3000" dirty="0"/>
          </a:p>
        </p:txBody>
      </p:sp>
    </p:spTree>
    <p:extLst>
      <p:ext uri="{BB962C8B-B14F-4D97-AF65-F5344CB8AC3E}">
        <p14:creationId xmlns:p14="http://schemas.microsoft.com/office/powerpoint/2010/main" val="3516807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8F876-6015-4229-B203-8266F8890571}"/>
              </a:ext>
            </a:extLst>
          </p:cNvPr>
          <p:cNvSpPr>
            <a:spLocks noGrp="1"/>
          </p:cNvSpPr>
          <p:nvPr>
            <p:ph type="title"/>
          </p:nvPr>
        </p:nvSpPr>
        <p:spPr>
          <a:xfrm>
            <a:off x="489721" y="476251"/>
            <a:ext cx="11330803" cy="742950"/>
          </a:xfrm>
        </p:spPr>
        <p:txBody>
          <a:bodyPr/>
          <a:lstStyle/>
          <a:p>
            <a:r>
              <a:rPr lang="en-GB" dirty="0"/>
              <a:t>Introduction</a:t>
            </a:r>
          </a:p>
        </p:txBody>
      </p:sp>
      <p:sp>
        <p:nvSpPr>
          <p:cNvPr id="6" name="TextBox 5">
            <a:extLst>
              <a:ext uri="{FF2B5EF4-FFF2-40B4-BE49-F238E27FC236}">
                <a16:creationId xmlns:a16="http://schemas.microsoft.com/office/drawing/2014/main" id="{16C7F33B-0843-A3B8-19B7-A5C9CDD30B4C}"/>
              </a:ext>
            </a:extLst>
          </p:cNvPr>
          <p:cNvSpPr txBox="1"/>
          <p:nvPr/>
        </p:nvSpPr>
        <p:spPr>
          <a:xfrm>
            <a:off x="582867" y="1632156"/>
            <a:ext cx="10645571" cy="4575933"/>
          </a:xfrm>
          <a:prstGeom prst="rect">
            <a:avLst/>
          </a:prstGeom>
          <a:noFill/>
        </p:spPr>
        <p:txBody>
          <a:bodyPr wrap="square" rtlCol="0">
            <a:spAutoFit/>
          </a:bodyPr>
          <a:lstStyle/>
          <a:p>
            <a:r>
              <a:rPr lang="en-GB" sz="2200" dirty="0"/>
              <a:t>Inquiry for trainee teachers and teachers alike has been heralded as positive for professional development (Vieira et al 2021).</a:t>
            </a:r>
          </a:p>
          <a:p>
            <a:endParaRPr lang="en-GB" sz="2200" dirty="0"/>
          </a:p>
          <a:p>
            <a:r>
              <a:rPr lang="en-GB" sz="2200" dirty="0"/>
              <a:t>However, as the PGCE year for teacher training is further compressed, the opportunity for inquiry as an assessed part of the programme has become more difficult to include as part of the experience of the teacher training.</a:t>
            </a:r>
          </a:p>
          <a:p>
            <a:endParaRPr lang="en-GB" sz="2200" dirty="0"/>
          </a:p>
          <a:p>
            <a:r>
              <a:rPr lang="en-GB" sz="2200" dirty="0"/>
              <a:t>In addition, the emphasis from the DfE on evidence based practice has shifted from trainee teacher inquiry to the use of evidence from other sources to support professional development.</a:t>
            </a:r>
          </a:p>
          <a:p>
            <a:endParaRPr lang="en-GB" sz="2200" dirty="0"/>
          </a:p>
          <a:p>
            <a:pPr>
              <a:lnSpc>
                <a:spcPct val="115000"/>
              </a:lnSpc>
              <a:spcAft>
                <a:spcPts val="800"/>
              </a:spcAft>
            </a:pPr>
            <a:r>
              <a:rPr lang="en-GB" sz="2200" kern="100" dirty="0">
                <a:effectLst/>
                <a:latin typeface="Aptos" panose="020B0004020202020204" pitchFamily="34" charset="0"/>
                <a:ea typeface="Aptos" panose="020B0004020202020204" pitchFamily="34" charset="0"/>
                <a:cs typeface="Times New Roman" panose="02020603050405020304" pitchFamily="18" charset="0"/>
              </a:rPr>
              <a:t>develop their knowledge of research so that they can learn about current research and engage in research discussions in and beyond teacher training. </a:t>
            </a:r>
          </a:p>
        </p:txBody>
      </p:sp>
    </p:spTree>
    <p:extLst>
      <p:ext uri="{BB962C8B-B14F-4D97-AF65-F5344CB8AC3E}">
        <p14:creationId xmlns:p14="http://schemas.microsoft.com/office/powerpoint/2010/main" val="659597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45">
            <a:extLst>
              <a:ext uri="{FF2B5EF4-FFF2-40B4-BE49-F238E27FC236}">
                <a16:creationId xmlns:a16="http://schemas.microsoft.com/office/drawing/2014/main" id="{E3ADCBE7-9330-1CDA-00EB-CDD12DB722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2A63C-63DB-0F37-F432-2981FB2B6937}"/>
              </a:ext>
            </a:extLst>
          </p:cNvPr>
          <p:cNvSpPr>
            <a:spLocks noGrp="1"/>
          </p:cNvSpPr>
          <p:nvPr>
            <p:ph type="title"/>
          </p:nvPr>
        </p:nvSpPr>
        <p:spPr>
          <a:xfrm>
            <a:off x="761802" y="240241"/>
            <a:ext cx="10760054" cy="1228299"/>
          </a:xfrm>
        </p:spPr>
        <p:txBody>
          <a:bodyPr vert="horz" lIns="91440" tIns="45720" rIns="91440" bIns="45720" rtlCol="0" anchor="ctr">
            <a:normAutofit/>
          </a:bodyPr>
          <a:lstStyle/>
          <a:p>
            <a:r>
              <a:rPr lang="en-GB" sz="4000" b="1" i="0" dirty="0">
                <a:solidFill>
                  <a:srgbClr val="333333"/>
                </a:solidFill>
                <a:effectLst/>
                <a:latin typeface="PT serif" panose="020A0603040505020204" pitchFamily="18" charset="0"/>
              </a:rPr>
              <a:t>Inquiry Habit of Mind</a:t>
            </a:r>
            <a:endParaRPr lang="en-US" sz="4000" kern="1200" dirty="0">
              <a:solidFill>
                <a:schemeClr val="tx1"/>
              </a:solidFill>
              <a:latin typeface="+mj-lt"/>
              <a:ea typeface="+mj-ea"/>
              <a:cs typeface="+mj-cs"/>
            </a:endParaRPr>
          </a:p>
        </p:txBody>
      </p:sp>
      <p:sp>
        <p:nvSpPr>
          <p:cNvPr id="4" name="TextBox 3">
            <a:extLst>
              <a:ext uri="{FF2B5EF4-FFF2-40B4-BE49-F238E27FC236}">
                <a16:creationId xmlns:a16="http://schemas.microsoft.com/office/drawing/2014/main" id="{08912820-9667-4C94-88DE-4064AE2FA75C}"/>
              </a:ext>
            </a:extLst>
          </p:cNvPr>
          <p:cNvSpPr txBox="1"/>
          <p:nvPr/>
        </p:nvSpPr>
        <p:spPr>
          <a:xfrm>
            <a:off x="416362" y="1834376"/>
            <a:ext cx="5306012" cy="4556591"/>
          </a:xfrm>
          <a:prstGeom prst="rect">
            <a:avLst/>
          </a:prstGeom>
        </p:spPr>
        <p:txBody>
          <a:bodyPr vert="horz" lIns="91440" tIns="45720" rIns="91440" bIns="45720" rtlCol="0" anchor="ctr">
            <a:noAutofit/>
          </a:bodyPr>
          <a:lstStyle/>
          <a:p>
            <a:pPr indent="-228600">
              <a:lnSpc>
                <a:spcPct val="90000"/>
              </a:lnSpc>
              <a:spcAft>
                <a:spcPts val="800"/>
              </a:spcAft>
              <a:buFont typeface="Arial" panose="020B0604020202020204" pitchFamily="34" charset="0"/>
              <a:buChar char="•"/>
            </a:pPr>
            <a:r>
              <a:rPr lang="en-US" sz="2200" dirty="0" err="1">
                <a:effectLst/>
              </a:rPr>
              <a:t>Katwijk</a:t>
            </a:r>
            <a:r>
              <a:rPr lang="en-US" sz="2200" dirty="0">
                <a:effectLst/>
              </a:rPr>
              <a:t> et al. (2022) refer to Healey and Jenkins’s (2009) model - “An inquiry habit of mind” and focuses on </a:t>
            </a:r>
            <a:r>
              <a:rPr lang="en-US" sz="2200" b="1" dirty="0">
                <a:effectLst/>
              </a:rPr>
              <a:t>inquiry competencies</a:t>
            </a:r>
          </a:p>
          <a:p>
            <a:pPr indent="-228600">
              <a:lnSpc>
                <a:spcPct val="90000"/>
              </a:lnSpc>
              <a:spcAft>
                <a:spcPts val="800"/>
              </a:spcAft>
              <a:buFont typeface="Arial" panose="020B0604020202020204" pitchFamily="34" charset="0"/>
              <a:buChar char="•"/>
            </a:pPr>
            <a:endParaRPr lang="en-US" sz="2200" dirty="0">
              <a:effectLst/>
            </a:endParaRPr>
          </a:p>
          <a:p>
            <a:pPr indent="-228600">
              <a:lnSpc>
                <a:spcPct val="90000"/>
              </a:lnSpc>
              <a:spcAft>
                <a:spcPts val="800"/>
              </a:spcAft>
              <a:buFont typeface="Arial" panose="020B0604020202020204" pitchFamily="34" charset="0"/>
              <a:buChar char="•"/>
            </a:pPr>
            <a:r>
              <a:rPr lang="en-US" sz="2200" dirty="0" err="1">
                <a:effectLst/>
              </a:rPr>
              <a:t>Katwijk</a:t>
            </a:r>
            <a:r>
              <a:rPr lang="en-US" sz="2200" dirty="0">
                <a:effectLst/>
              </a:rPr>
              <a:t> et al. (2022) ultimately posit that by undertaking research and inquiry, trainees will develop research inquiry skills and techniques, which will ultimately </a:t>
            </a:r>
            <a:r>
              <a:rPr lang="en-GB" sz="2200" kern="100" dirty="0">
                <a:effectLst/>
                <a:latin typeface="Aptos" panose="020B0004020202020204" pitchFamily="34" charset="0"/>
                <a:ea typeface="Aptos" panose="020B0004020202020204" pitchFamily="34" charset="0"/>
                <a:cs typeface="Times New Roman" panose="02020603050405020304" pitchFamily="18" charset="0"/>
              </a:rPr>
              <a:t>develop their knowledge of research so that they can learn about current research and engage in research discussions in and beyond teacher training. </a:t>
            </a:r>
          </a:p>
        </p:txBody>
      </p:sp>
      <p:pic>
        <p:nvPicPr>
          <p:cNvPr id="5" name="Picture 4">
            <a:extLst>
              <a:ext uri="{FF2B5EF4-FFF2-40B4-BE49-F238E27FC236}">
                <a16:creationId xmlns:a16="http://schemas.microsoft.com/office/drawing/2014/main" id="{D35B0CF6-490D-194D-42A9-61E20E7C8A9D}"/>
              </a:ext>
            </a:extLst>
          </p:cNvPr>
          <p:cNvPicPr>
            <a:picLocks noChangeAspect="1"/>
          </p:cNvPicPr>
          <p:nvPr/>
        </p:nvPicPr>
        <p:blipFill>
          <a:blip r:embed="rId3"/>
          <a:stretch>
            <a:fillRect/>
          </a:stretch>
        </p:blipFill>
        <p:spPr>
          <a:xfrm>
            <a:off x="5842583" y="1969359"/>
            <a:ext cx="6056999" cy="4421608"/>
          </a:xfrm>
          <a:prstGeom prst="rect">
            <a:avLst/>
          </a:prstGeom>
        </p:spPr>
      </p:pic>
    </p:spTree>
    <p:extLst>
      <p:ext uri="{BB962C8B-B14F-4D97-AF65-F5344CB8AC3E}">
        <p14:creationId xmlns:p14="http://schemas.microsoft.com/office/powerpoint/2010/main" val="2625378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98A6-82E4-4B4C-BED3-F7AFBD67EA40}"/>
              </a:ext>
            </a:extLst>
          </p:cNvPr>
          <p:cNvSpPr>
            <a:spLocks noGrp="1"/>
          </p:cNvSpPr>
          <p:nvPr>
            <p:ph type="title"/>
          </p:nvPr>
        </p:nvSpPr>
        <p:spPr>
          <a:xfrm>
            <a:off x="484505" y="2910348"/>
            <a:ext cx="2697162" cy="3553758"/>
          </a:xfrm>
        </p:spPr>
        <p:txBody>
          <a:bodyPr/>
          <a:lstStyle/>
          <a:p>
            <a:r>
              <a:rPr lang="en-GB" dirty="0">
                <a:latin typeface="Arial" panose="020B0604020202020204" pitchFamily="34" charset="0"/>
                <a:ea typeface="COOPERHEWITT-SEMIBOLD" pitchFamily="2" charset="77"/>
              </a:rPr>
              <a:t>Research Aims</a:t>
            </a:r>
            <a:endParaRPr lang="en-US" dirty="0"/>
          </a:p>
        </p:txBody>
      </p:sp>
      <p:sp>
        <p:nvSpPr>
          <p:cNvPr id="3" name="Content Placeholder 2">
            <a:extLst>
              <a:ext uri="{FF2B5EF4-FFF2-40B4-BE49-F238E27FC236}">
                <a16:creationId xmlns:a16="http://schemas.microsoft.com/office/drawing/2014/main" id="{50079505-705B-744F-9D0E-3B3A4F2E452A}"/>
              </a:ext>
            </a:extLst>
          </p:cNvPr>
          <p:cNvSpPr>
            <a:spLocks noGrp="1"/>
          </p:cNvSpPr>
          <p:nvPr>
            <p:ph idx="1"/>
          </p:nvPr>
        </p:nvSpPr>
        <p:spPr>
          <a:xfrm>
            <a:off x="4134167" y="646316"/>
            <a:ext cx="7573328" cy="4528063"/>
          </a:xfrm>
        </p:spPr>
        <p:txBody>
          <a:bodyPr lIns="0" tIns="0" rIns="0" bIns="0" anchor="b" anchorCtr="0">
            <a:noAutofit/>
          </a:bodyPr>
          <a:lstStyle/>
          <a:p>
            <a:pPr marL="342900" lvl="0" indent="-342900">
              <a:buFont typeface="+mj-lt"/>
              <a:buAutoNum type="arabicPeriod"/>
            </a:pPr>
            <a:r>
              <a:rPr lang="en-GB" sz="2500" dirty="0">
                <a:effectLst/>
                <a:latin typeface="Calibri" panose="020F0502020204030204" pitchFamily="34" charset="0"/>
                <a:ea typeface="Calibri" panose="020F0502020204030204" pitchFamily="34" charset="0"/>
                <a:cs typeface="Times New Roman" panose="02020603050405020304" pitchFamily="18" charset="0"/>
              </a:rPr>
              <a:t>How do trainee teacher experience inquiry-rich teaching, and how do they perceive their roles in leading or being led through the process?</a:t>
            </a:r>
          </a:p>
          <a:p>
            <a:pPr marL="342900" lvl="0" indent="-342900">
              <a:buFont typeface="+mj-lt"/>
              <a:buAutoNum type="arabicPeriod"/>
            </a:pP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GB" sz="2500" dirty="0">
                <a:effectLst/>
                <a:latin typeface="Calibri" panose="020F0502020204030204" pitchFamily="34" charset="0"/>
                <a:ea typeface="Calibri" panose="020F0502020204030204" pitchFamily="34" charset="0"/>
                <a:cs typeface="Times New Roman" panose="02020603050405020304" pitchFamily="18" charset="0"/>
              </a:rPr>
              <a:t>How do collaborative approaches to research/ inquiry between teacher educators and trainee teacher’s influence the success of them as teachers as researchers?</a:t>
            </a:r>
          </a:p>
          <a:p>
            <a:pPr marL="342900" lvl="0" indent="-342900">
              <a:buFont typeface="+mj-lt"/>
              <a:buAutoNum type="arabicPeriod"/>
            </a:pP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en-GB" sz="2500" dirty="0">
                <a:effectLst/>
                <a:latin typeface="Calibri" panose="020F0502020204030204" pitchFamily="34" charset="0"/>
                <a:ea typeface="Calibri" panose="020F0502020204030204" pitchFamily="34" charset="0"/>
                <a:cs typeface="Times New Roman" panose="02020603050405020304" pitchFamily="18" charset="0"/>
              </a:rPr>
              <a:t>How do inquiry-rich approaches to teacher education impact the professional identity and leadership skills of trainee teachers into their teacher career?</a:t>
            </a:r>
          </a:p>
        </p:txBody>
      </p:sp>
      <p:sp>
        <p:nvSpPr>
          <p:cNvPr id="4" name="TextBox 3">
            <a:extLst>
              <a:ext uri="{FF2B5EF4-FFF2-40B4-BE49-F238E27FC236}">
                <a16:creationId xmlns:a16="http://schemas.microsoft.com/office/drawing/2014/main" id="{BDDE1952-2FAB-F97D-4CD3-9F8A13A65D89}"/>
              </a:ext>
            </a:extLst>
          </p:cNvPr>
          <p:cNvSpPr txBox="1"/>
          <p:nvPr/>
        </p:nvSpPr>
        <p:spPr>
          <a:xfrm>
            <a:off x="380734" y="5763398"/>
            <a:ext cx="11326761" cy="553998"/>
          </a:xfrm>
          <a:prstGeom prst="rect">
            <a:avLst/>
          </a:prstGeom>
          <a:solidFill>
            <a:schemeClr val="tx1"/>
          </a:solidFill>
        </p:spPr>
        <p:txBody>
          <a:bodyPr wrap="square" rtlCol="0">
            <a:spAutoFit/>
          </a:bodyPr>
          <a:lstStyle/>
          <a:p>
            <a:r>
              <a:rPr lang="en-GB" sz="3000" dirty="0">
                <a:solidFill>
                  <a:schemeClr val="bg1"/>
                </a:solidFill>
              </a:rPr>
              <a:t>Are they leaders in teacher inquiry or are they led by other’s inquiry?</a:t>
            </a:r>
          </a:p>
        </p:txBody>
      </p:sp>
    </p:spTree>
    <p:extLst>
      <p:ext uri="{BB962C8B-B14F-4D97-AF65-F5344CB8AC3E}">
        <p14:creationId xmlns:p14="http://schemas.microsoft.com/office/powerpoint/2010/main" val="277807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C07A-16F5-8019-3257-AEF6C86C6478}"/>
              </a:ext>
            </a:extLst>
          </p:cNvPr>
          <p:cNvSpPr>
            <a:spLocks noGrp="1"/>
          </p:cNvSpPr>
          <p:nvPr>
            <p:ph type="title"/>
          </p:nvPr>
        </p:nvSpPr>
        <p:spPr>
          <a:xfrm>
            <a:off x="582828" y="2305689"/>
            <a:ext cx="2697162" cy="1229033"/>
          </a:xfrm>
        </p:spPr>
        <p:txBody>
          <a:bodyPr/>
          <a:lstStyle/>
          <a:p>
            <a:r>
              <a:rPr lang="en-US" dirty="0"/>
              <a:t>Methodology</a:t>
            </a:r>
          </a:p>
        </p:txBody>
      </p:sp>
      <p:sp>
        <p:nvSpPr>
          <p:cNvPr id="3" name="Content Placeholder 2">
            <a:extLst>
              <a:ext uri="{FF2B5EF4-FFF2-40B4-BE49-F238E27FC236}">
                <a16:creationId xmlns:a16="http://schemas.microsoft.com/office/drawing/2014/main" id="{BC5B569B-2C97-57CA-9A85-F65CE472C5FF}"/>
              </a:ext>
            </a:extLst>
          </p:cNvPr>
          <p:cNvSpPr>
            <a:spLocks noGrp="1"/>
          </p:cNvSpPr>
          <p:nvPr>
            <p:ph idx="1"/>
          </p:nvPr>
        </p:nvSpPr>
        <p:spPr/>
        <p:txBody>
          <a:bodyPr>
            <a:normAutofit/>
          </a:bodyPr>
          <a:lstStyle/>
          <a:p>
            <a:pPr>
              <a:spcBef>
                <a:spcPts val="0"/>
              </a:spcBef>
              <a:spcAft>
                <a:spcPts val="1200"/>
              </a:spcAft>
            </a:pPr>
            <a:r>
              <a:rPr lang="en-GB" sz="2400" dirty="0"/>
              <a:t>Questionnaire</a:t>
            </a:r>
          </a:p>
          <a:p>
            <a:pPr>
              <a:spcBef>
                <a:spcPts val="0"/>
              </a:spcBef>
              <a:spcAft>
                <a:spcPts val="1200"/>
              </a:spcAft>
            </a:pPr>
            <a:endParaRPr lang="en-GB" sz="2400" dirty="0"/>
          </a:p>
          <a:p>
            <a:pPr>
              <a:spcBef>
                <a:spcPts val="0"/>
              </a:spcBef>
              <a:spcAft>
                <a:spcPts val="1200"/>
              </a:spcAft>
            </a:pPr>
            <a:r>
              <a:rPr lang="en-GB" sz="2400" dirty="0"/>
              <a:t> </a:t>
            </a:r>
          </a:p>
          <a:p>
            <a:pPr>
              <a:spcBef>
                <a:spcPts val="0"/>
              </a:spcBef>
              <a:spcAft>
                <a:spcPts val="1200"/>
              </a:spcAft>
            </a:pPr>
            <a:r>
              <a:rPr lang="en-GB" sz="2400" dirty="0"/>
              <a:t>Focus Group. </a:t>
            </a:r>
            <a:endParaRPr lang="en-US" sz="2400" dirty="0"/>
          </a:p>
        </p:txBody>
      </p:sp>
      <p:sp>
        <p:nvSpPr>
          <p:cNvPr id="4" name="Flowchart: Alternate Process 3">
            <a:extLst>
              <a:ext uri="{FF2B5EF4-FFF2-40B4-BE49-F238E27FC236}">
                <a16:creationId xmlns:a16="http://schemas.microsoft.com/office/drawing/2014/main" id="{E49D1521-1477-FCF5-D23A-03F113E466CB}"/>
              </a:ext>
            </a:extLst>
          </p:cNvPr>
          <p:cNvSpPr/>
          <p:nvPr/>
        </p:nvSpPr>
        <p:spPr>
          <a:xfrm>
            <a:off x="9163665" y="1700981"/>
            <a:ext cx="1769806" cy="102255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 are currently here</a:t>
            </a:r>
          </a:p>
        </p:txBody>
      </p:sp>
      <p:sp>
        <p:nvSpPr>
          <p:cNvPr id="5" name="Arrow: Left 4">
            <a:extLst>
              <a:ext uri="{FF2B5EF4-FFF2-40B4-BE49-F238E27FC236}">
                <a16:creationId xmlns:a16="http://schemas.microsoft.com/office/drawing/2014/main" id="{6601253D-E00B-3C4C-DFCB-790C38ED1D21}"/>
              </a:ext>
            </a:extLst>
          </p:cNvPr>
          <p:cNvSpPr/>
          <p:nvPr/>
        </p:nvSpPr>
        <p:spPr>
          <a:xfrm>
            <a:off x="7708491" y="1917290"/>
            <a:ext cx="1455174" cy="5899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70479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8183CE-48A6-C2D2-AD87-7FD74594FE10}"/>
              </a:ext>
            </a:extLst>
          </p:cNvPr>
          <p:cNvSpPr>
            <a:spLocks noGrp="1"/>
          </p:cNvSpPr>
          <p:nvPr>
            <p:ph type="title"/>
          </p:nvPr>
        </p:nvSpPr>
        <p:spPr>
          <a:xfrm>
            <a:off x="1220138" y="232985"/>
            <a:ext cx="9829800" cy="1088627"/>
          </a:xfrm>
        </p:spPr>
        <p:txBody>
          <a:bodyPr anchor="b">
            <a:normAutofit/>
          </a:bodyPr>
          <a:lstStyle/>
          <a:p>
            <a:pPr algn="ctr"/>
            <a:r>
              <a:rPr lang="en-US" sz="3600" dirty="0">
                <a:solidFill>
                  <a:schemeClr val="tx2"/>
                </a:solidFill>
              </a:rPr>
              <a:t>Initial results:</a:t>
            </a:r>
            <a:br>
              <a:rPr lang="en-US" sz="3600" dirty="0">
                <a:solidFill>
                  <a:schemeClr val="tx2"/>
                </a:solidFill>
              </a:rPr>
            </a:br>
            <a:r>
              <a:rPr lang="en-US" sz="3600" dirty="0">
                <a:solidFill>
                  <a:schemeClr val="tx2"/>
                </a:solidFill>
              </a:rPr>
              <a:t>Inquiry in PGCE and as a secondary teacher</a:t>
            </a:r>
          </a:p>
        </p:txBody>
      </p:sp>
      <p:grpSp>
        <p:nvGrpSpPr>
          <p:cNvPr id="16" name="Group 15">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17" name="Freeform: Shape 16">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4">
            <a:extLst>
              <a:ext uri="{FF2B5EF4-FFF2-40B4-BE49-F238E27FC236}">
                <a16:creationId xmlns:a16="http://schemas.microsoft.com/office/drawing/2014/main" id="{DD59FB2E-FE94-0A19-B9D9-CDBF72AD7B03}"/>
              </a:ext>
            </a:extLst>
          </p:cNvPr>
          <p:cNvPicPr>
            <a:picLocks noChangeAspect="1"/>
          </p:cNvPicPr>
          <p:nvPr/>
        </p:nvPicPr>
        <p:blipFill>
          <a:blip r:embed="rId2"/>
          <a:stretch>
            <a:fillRect/>
          </a:stretch>
        </p:blipFill>
        <p:spPr>
          <a:xfrm>
            <a:off x="384478" y="2131792"/>
            <a:ext cx="4954693" cy="23534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Group 21">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3" name="Freeform: Shape 22">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6" name="Freeform: Shape 25">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TextBox 5">
            <a:extLst>
              <a:ext uri="{FF2B5EF4-FFF2-40B4-BE49-F238E27FC236}">
                <a16:creationId xmlns:a16="http://schemas.microsoft.com/office/drawing/2014/main" id="{63567354-4397-768D-2710-194121272C14}"/>
              </a:ext>
            </a:extLst>
          </p:cNvPr>
          <p:cNvSpPr txBox="1"/>
          <p:nvPr/>
        </p:nvSpPr>
        <p:spPr>
          <a:xfrm>
            <a:off x="781836" y="1527349"/>
            <a:ext cx="3545840" cy="477054"/>
          </a:xfrm>
          <a:prstGeom prst="rect">
            <a:avLst/>
          </a:prstGeom>
          <a:noFill/>
        </p:spPr>
        <p:txBody>
          <a:bodyPr wrap="square" rtlCol="0">
            <a:spAutoFit/>
          </a:bodyPr>
          <a:lstStyle/>
          <a:p>
            <a:r>
              <a:rPr lang="en-GB" sz="2500" b="1" dirty="0"/>
              <a:t>PGCE</a:t>
            </a:r>
          </a:p>
        </p:txBody>
      </p:sp>
      <p:sp>
        <p:nvSpPr>
          <p:cNvPr id="10" name="TextBox 9">
            <a:extLst>
              <a:ext uri="{FF2B5EF4-FFF2-40B4-BE49-F238E27FC236}">
                <a16:creationId xmlns:a16="http://schemas.microsoft.com/office/drawing/2014/main" id="{E2A650B1-422D-C174-13DE-AF66EFB43A13}"/>
              </a:ext>
            </a:extLst>
          </p:cNvPr>
          <p:cNvSpPr txBox="1"/>
          <p:nvPr/>
        </p:nvSpPr>
        <p:spPr>
          <a:xfrm>
            <a:off x="7864324" y="1472099"/>
            <a:ext cx="3545840" cy="477054"/>
          </a:xfrm>
          <a:prstGeom prst="rect">
            <a:avLst/>
          </a:prstGeom>
          <a:noFill/>
        </p:spPr>
        <p:txBody>
          <a:bodyPr wrap="square" rtlCol="0">
            <a:spAutoFit/>
          </a:bodyPr>
          <a:lstStyle/>
          <a:p>
            <a:r>
              <a:rPr lang="en-GB" sz="2500" b="1" dirty="0"/>
              <a:t>Teacher</a:t>
            </a:r>
          </a:p>
        </p:txBody>
      </p:sp>
      <p:sp>
        <p:nvSpPr>
          <p:cNvPr id="13" name="TextBox 12">
            <a:extLst>
              <a:ext uri="{FF2B5EF4-FFF2-40B4-BE49-F238E27FC236}">
                <a16:creationId xmlns:a16="http://schemas.microsoft.com/office/drawing/2014/main" id="{0854F96C-05EF-4076-4BFE-597C317A8FA2}"/>
              </a:ext>
            </a:extLst>
          </p:cNvPr>
          <p:cNvSpPr txBox="1"/>
          <p:nvPr/>
        </p:nvSpPr>
        <p:spPr>
          <a:xfrm>
            <a:off x="6248401" y="5115222"/>
            <a:ext cx="5750560" cy="1477328"/>
          </a:xfrm>
          <a:prstGeom prst="rect">
            <a:avLst/>
          </a:prstGeom>
          <a:noFill/>
        </p:spPr>
        <p:txBody>
          <a:bodyPr wrap="square" rtlCol="0">
            <a:spAutoFit/>
          </a:bodyPr>
          <a:lstStyle/>
          <a:p>
            <a:r>
              <a:rPr lang="en-GB" b="1" dirty="0"/>
              <a:t>In class</a:t>
            </a:r>
            <a:r>
              <a:rPr lang="en-GB" dirty="0"/>
              <a:t>: inclusive practices, leading teaching, AfL, behaviour, student feedback (surveys), prior knowledge, subject, reading</a:t>
            </a:r>
          </a:p>
          <a:p>
            <a:endParaRPr lang="en-GB" dirty="0"/>
          </a:p>
          <a:p>
            <a:r>
              <a:rPr lang="en-GB" b="1" dirty="0"/>
              <a:t>Other</a:t>
            </a:r>
            <a:r>
              <a:rPr lang="en-GB" dirty="0"/>
              <a:t>: art history</a:t>
            </a:r>
          </a:p>
        </p:txBody>
      </p:sp>
      <p:sp>
        <p:nvSpPr>
          <p:cNvPr id="15" name="TextBox 14">
            <a:extLst>
              <a:ext uri="{FF2B5EF4-FFF2-40B4-BE49-F238E27FC236}">
                <a16:creationId xmlns:a16="http://schemas.microsoft.com/office/drawing/2014/main" id="{92588A9D-6B44-4897-A001-6DC9D17DF581}"/>
              </a:ext>
            </a:extLst>
          </p:cNvPr>
          <p:cNvSpPr txBox="1"/>
          <p:nvPr/>
        </p:nvSpPr>
        <p:spPr>
          <a:xfrm>
            <a:off x="249073" y="4837555"/>
            <a:ext cx="5750560" cy="1477328"/>
          </a:xfrm>
          <a:prstGeom prst="rect">
            <a:avLst/>
          </a:prstGeom>
          <a:noFill/>
        </p:spPr>
        <p:txBody>
          <a:bodyPr wrap="square" rtlCol="0">
            <a:spAutoFit/>
          </a:bodyPr>
          <a:lstStyle/>
          <a:p>
            <a:r>
              <a:rPr lang="en-GB" b="1" dirty="0"/>
              <a:t>In class: </a:t>
            </a:r>
            <a:r>
              <a:rPr lang="en-GB" dirty="0"/>
              <a:t>inclusive practices, pedagogical, AfL, behaviour, misconceptions, praise, language acquisition</a:t>
            </a:r>
          </a:p>
          <a:p>
            <a:endParaRPr lang="en-GB" dirty="0"/>
          </a:p>
          <a:p>
            <a:r>
              <a:rPr lang="en-GB" b="1" dirty="0"/>
              <a:t>Other</a:t>
            </a:r>
            <a:r>
              <a:rPr lang="en-GB" dirty="0"/>
              <a:t>: research participant, research as part of programme, black women and bridging learning</a:t>
            </a:r>
          </a:p>
        </p:txBody>
      </p:sp>
      <p:pic>
        <p:nvPicPr>
          <p:cNvPr id="29" name="Picture 28">
            <a:extLst>
              <a:ext uri="{FF2B5EF4-FFF2-40B4-BE49-F238E27FC236}">
                <a16:creationId xmlns:a16="http://schemas.microsoft.com/office/drawing/2014/main" id="{15C56E3F-2BD6-EC7F-8190-DCA1311D091F}"/>
              </a:ext>
            </a:extLst>
          </p:cNvPr>
          <p:cNvPicPr>
            <a:picLocks noChangeAspect="1"/>
          </p:cNvPicPr>
          <p:nvPr/>
        </p:nvPicPr>
        <p:blipFill>
          <a:blip r:embed="rId3"/>
          <a:stretch>
            <a:fillRect/>
          </a:stretch>
        </p:blipFill>
        <p:spPr>
          <a:xfrm>
            <a:off x="6383805" y="2004403"/>
            <a:ext cx="5354483" cy="28954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15797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83CE-48A6-C2D2-AD87-7FD74594FE10}"/>
              </a:ext>
            </a:extLst>
          </p:cNvPr>
          <p:cNvSpPr>
            <a:spLocks noGrp="1"/>
          </p:cNvSpPr>
          <p:nvPr>
            <p:ph type="title"/>
          </p:nvPr>
        </p:nvSpPr>
        <p:spPr>
          <a:xfrm>
            <a:off x="1220138" y="0"/>
            <a:ext cx="9829800" cy="1325880"/>
          </a:xfrm>
        </p:spPr>
        <p:txBody>
          <a:bodyPr anchor="b">
            <a:normAutofit/>
          </a:bodyPr>
          <a:lstStyle/>
          <a:p>
            <a:pPr algn="ctr"/>
            <a:r>
              <a:rPr lang="en-US" sz="3600" dirty="0">
                <a:solidFill>
                  <a:schemeClr val="tx2"/>
                </a:solidFill>
              </a:rPr>
              <a:t>Initial results:</a:t>
            </a:r>
            <a:br>
              <a:rPr lang="en-US" sz="3600" dirty="0">
                <a:solidFill>
                  <a:schemeClr val="tx2"/>
                </a:solidFill>
              </a:rPr>
            </a:br>
            <a:r>
              <a:rPr lang="en-US" sz="3600" dirty="0">
                <a:solidFill>
                  <a:schemeClr val="tx2"/>
                </a:solidFill>
              </a:rPr>
              <a:t>Inquiry in PGCE and as an FE teacher</a:t>
            </a:r>
          </a:p>
        </p:txBody>
      </p:sp>
      <p:sp>
        <p:nvSpPr>
          <p:cNvPr id="6" name="TextBox 5">
            <a:extLst>
              <a:ext uri="{FF2B5EF4-FFF2-40B4-BE49-F238E27FC236}">
                <a16:creationId xmlns:a16="http://schemas.microsoft.com/office/drawing/2014/main" id="{63567354-4397-768D-2710-194121272C14}"/>
              </a:ext>
            </a:extLst>
          </p:cNvPr>
          <p:cNvSpPr txBox="1"/>
          <p:nvPr/>
        </p:nvSpPr>
        <p:spPr>
          <a:xfrm>
            <a:off x="781837" y="1418592"/>
            <a:ext cx="3545840" cy="477054"/>
          </a:xfrm>
          <a:prstGeom prst="rect">
            <a:avLst/>
          </a:prstGeom>
          <a:noFill/>
        </p:spPr>
        <p:txBody>
          <a:bodyPr wrap="square" rtlCol="0">
            <a:spAutoFit/>
          </a:bodyPr>
          <a:lstStyle/>
          <a:p>
            <a:r>
              <a:rPr lang="en-GB" sz="2500" b="1" dirty="0"/>
              <a:t>PGCE</a:t>
            </a:r>
          </a:p>
        </p:txBody>
      </p:sp>
      <p:pic>
        <p:nvPicPr>
          <p:cNvPr id="8" name="Picture 7">
            <a:extLst>
              <a:ext uri="{FF2B5EF4-FFF2-40B4-BE49-F238E27FC236}">
                <a16:creationId xmlns:a16="http://schemas.microsoft.com/office/drawing/2014/main" id="{2CC56B43-E7F8-53CB-A527-ACBC41F9AED7}"/>
              </a:ext>
            </a:extLst>
          </p:cNvPr>
          <p:cNvPicPr>
            <a:picLocks noChangeAspect="1"/>
          </p:cNvPicPr>
          <p:nvPr/>
        </p:nvPicPr>
        <p:blipFill>
          <a:blip r:embed="rId2"/>
          <a:stretch>
            <a:fillRect/>
          </a:stretch>
        </p:blipFill>
        <p:spPr>
          <a:xfrm>
            <a:off x="437759" y="2020445"/>
            <a:ext cx="4693448" cy="27264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E2A650B1-422D-C174-13DE-AF66EFB43A13}"/>
              </a:ext>
            </a:extLst>
          </p:cNvPr>
          <p:cNvSpPr txBox="1"/>
          <p:nvPr/>
        </p:nvSpPr>
        <p:spPr>
          <a:xfrm>
            <a:off x="7746337" y="1425271"/>
            <a:ext cx="3545840" cy="477054"/>
          </a:xfrm>
          <a:prstGeom prst="rect">
            <a:avLst/>
          </a:prstGeom>
          <a:noFill/>
        </p:spPr>
        <p:txBody>
          <a:bodyPr wrap="square" rtlCol="0">
            <a:spAutoFit/>
          </a:bodyPr>
          <a:lstStyle/>
          <a:p>
            <a:r>
              <a:rPr lang="en-GB" sz="2500" b="1" dirty="0"/>
              <a:t>Teacher</a:t>
            </a:r>
          </a:p>
        </p:txBody>
      </p:sp>
      <p:sp>
        <p:nvSpPr>
          <p:cNvPr id="13" name="TextBox 12">
            <a:extLst>
              <a:ext uri="{FF2B5EF4-FFF2-40B4-BE49-F238E27FC236}">
                <a16:creationId xmlns:a16="http://schemas.microsoft.com/office/drawing/2014/main" id="{0854F96C-05EF-4076-4BFE-597C317A8FA2}"/>
              </a:ext>
            </a:extLst>
          </p:cNvPr>
          <p:cNvSpPr txBox="1"/>
          <p:nvPr/>
        </p:nvSpPr>
        <p:spPr>
          <a:xfrm>
            <a:off x="168459" y="4977570"/>
            <a:ext cx="5254146" cy="1477328"/>
          </a:xfrm>
          <a:prstGeom prst="rect">
            <a:avLst/>
          </a:prstGeom>
          <a:noFill/>
        </p:spPr>
        <p:txBody>
          <a:bodyPr wrap="square" rtlCol="0">
            <a:spAutoFit/>
          </a:bodyPr>
          <a:lstStyle/>
          <a:p>
            <a:r>
              <a:rPr lang="en-GB" b="1" dirty="0"/>
              <a:t>In class</a:t>
            </a:r>
            <a:r>
              <a:rPr lang="en-GB" dirty="0"/>
              <a:t>: mobile phone use, mobile technology, pedagogy for subject, student engagement</a:t>
            </a:r>
          </a:p>
          <a:p>
            <a:endParaRPr lang="en-GB" dirty="0"/>
          </a:p>
          <a:p>
            <a:r>
              <a:rPr lang="en-GB" b="1" dirty="0"/>
              <a:t>Class adjacent</a:t>
            </a:r>
            <a:r>
              <a:rPr lang="en-GB" dirty="0"/>
              <a:t>: counselling, mental health and post COVID, </a:t>
            </a:r>
          </a:p>
        </p:txBody>
      </p:sp>
      <p:sp>
        <p:nvSpPr>
          <p:cNvPr id="3" name="TextBox 2">
            <a:extLst>
              <a:ext uri="{FF2B5EF4-FFF2-40B4-BE49-F238E27FC236}">
                <a16:creationId xmlns:a16="http://schemas.microsoft.com/office/drawing/2014/main" id="{17C2F4C9-4538-9FEA-FE8B-EA54C3B342C1}"/>
              </a:ext>
            </a:extLst>
          </p:cNvPr>
          <p:cNvSpPr txBox="1"/>
          <p:nvPr/>
        </p:nvSpPr>
        <p:spPr>
          <a:xfrm>
            <a:off x="5978882" y="4986019"/>
            <a:ext cx="5489949" cy="1200329"/>
          </a:xfrm>
          <a:prstGeom prst="rect">
            <a:avLst/>
          </a:prstGeom>
          <a:noFill/>
        </p:spPr>
        <p:txBody>
          <a:bodyPr wrap="square" rtlCol="0">
            <a:spAutoFit/>
          </a:bodyPr>
          <a:lstStyle/>
          <a:p>
            <a:r>
              <a:rPr lang="en-GB" b="1" dirty="0"/>
              <a:t>In class</a:t>
            </a:r>
            <a:r>
              <a:rPr lang="en-GB" dirty="0"/>
              <a:t>: AI, flipped learning, class activities, reflective practice, effect of COVID, student feedback, </a:t>
            </a:r>
          </a:p>
          <a:p>
            <a:endParaRPr lang="en-GB" dirty="0"/>
          </a:p>
          <a:p>
            <a:r>
              <a:rPr lang="en-GB" b="1" dirty="0"/>
              <a:t>Other</a:t>
            </a:r>
            <a:r>
              <a:rPr lang="en-GB" dirty="0"/>
              <a:t>: primary and secondary research</a:t>
            </a:r>
          </a:p>
        </p:txBody>
      </p:sp>
      <p:pic>
        <p:nvPicPr>
          <p:cNvPr id="7" name="Picture 6">
            <a:extLst>
              <a:ext uri="{FF2B5EF4-FFF2-40B4-BE49-F238E27FC236}">
                <a16:creationId xmlns:a16="http://schemas.microsoft.com/office/drawing/2014/main" id="{8141EB3D-1727-F48F-CA41-BC01780B3F09}"/>
              </a:ext>
            </a:extLst>
          </p:cNvPr>
          <p:cNvPicPr>
            <a:picLocks noChangeAspect="1"/>
          </p:cNvPicPr>
          <p:nvPr/>
        </p:nvPicPr>
        <p:blipFill>
          <a:blip r:embed="rId3"/>
          <a:stretch>
            <a:fillRect/>
          </a:stretch>
        </p:blipFill>
        <p:spPr>
          <a:xfrm>
            <a:off x="6357866" y="2001325"/>
            <a:ext cx="5110965" cy="2786693"/>
          </a:xfrm>
          <a:prstGeom prst="rect">
            <a:avLst/>
          </a:prstGeom>
        </p:spPr>
      </p:pic>
    </p:spTree>
    <p:extLst>
      <p:ext uri="{BB962C8B-B14F-4D97-AF65-F5344CB8AC3E}">
        <p14:creationId xmlns:p14="http://schemas.microsoft.com/office/powerpoint/2010/main" val="3791060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83CE-48A6-C2D2-AD87-7FD74594FE10}"/>
              </a:ext>
            </a:extLst>
          </p:cNvPr>
          <p:cNvSpPr>
            <a:spLocks noGrp="1"/>
          </p:cNvSpPr>
          <p:nvPr>
            <p:ph type="title" idx="4294967295"/>
          </p:nvPr>
        </p:nvSpPr>
        <p:spPr>
          <a:xfrm>
            <a:off x="1084733" y="120826"/>
            <a:ext cx="9829800" cy="1325562"/>
          </a:xfrm>
        </p:spPr>
        <p:txBody>
          <a:bodyPr anchor="b">
            <a:normAutofit/>
          </a:bodyPr>
          <a:lstStyle/>
          <a:p>
            <a:pPr algn="ctr"/>
            <a:r>
              <a:rPr lang="en-US" sz="3600" dirty="0">
                <a:solidFill>
                  <a:schemeClr val="tx2"/>
                </a:solidFill>
              </a:rPr>
              <a:t>Initial results:</a:t>
            </a:r>
            <a:br>
              <a:rPr lang="en-US" sz="3600" dirty="0">
                <a:solidFill>
                  <a:schemeClr val="tx2"/>
                </a:solidFill>
              </a:rPr>
            </a:br>
            <a:r>
              <a:rPr lang="en-US" sz="3600" dirty="0">
                <a:solidFill>
                  <a:schemeClr val="tx2"/>
                </a:solidFill>
              </a:rPr>
              <a:t>How did the inquiry impact your practice?</a:t>
            </a:r>
          </a:p>
        </p:txBody>
      </p:sp>
      <p:sp>
        <p:nvSpPr>
          <p:cNvPr id="6" name="TextBox 5">
            <a:extLst>
              <a:ext uri="{FF2B5EF4-FFF2-40B4-BE49-F238E27FC236}">
                <a16:creationId xmlns:a16="http://schemas.microsoft.com/office/drawing/2014/main" id="{63567354-4397-768D-2710-194121272C14}"/>
              </a:ext>
            </a:extLst>
          </p:cNvPr>
          <p:cNvSpPr txBox="1"/>
          <p:nvPr/>
        </p:nvSpPr>
        <p:spPr>
          <a:xfrm>
            <a:off x="781836" y="1527349"/>
            <a:ext cx="3545840" cy="477054"/>
          </a:xfrm>
          <a:prstGeom prst="rect">
            <a:avLst/>
          </a:prstGeom>
          <a:noFill/>
        </p:spPr>
        <p:txBody>
          <a:bodyPr wrap="square" rtlCol="0">
            <a:spAutoFit/>
          </a:bodyPr>
          <a:lstStyle/>
          <a:p>
            <a:r>
              <a:rPr lang="en-GB" sz="2500" b="1" dirty="0"/>
              <a:t>Secondary Education</a:t>
            </a:r>
          </a:p>
        </p:txBody>
      </p:sp>
      <p:sp>
        <p:nvSpPr>
          <p:cNvPr id="10" name="TextBox 9">
            <a:extLst>
              <a:ext uri="{FF2B5EF4-FFF2-40B4-BE49-F238E27FC236}">
                <a16:creationId xmlns:a16="http://schemas.microsoft.com/office/drawing/2014/main" id="{E2A650B1-422D-C174-13DE-AF66EFB43A13}"/>
              </a:ext>
            </a:extLst>
          </p:cNvPr>
          <p:cNvSpPr txBox="1"/>
          <p:nvPr/>
        </p:nvSpPr>
        <p:spPr>
          <a:xfrm>
            <a:off x="7864324" y="1592929"/>
            <a:ext cx="3545840" cy="477054"/>
          </a:xfrm>
          <a:prstGeom prst="rect">
            <a:avLst/>
          </a:prstGeom>
          <a:noFill/>
        </p:spPr>
        <p:txBody>
          <a:bodyPr wrap="square" rtlCol="0">
            <a:spAutoFit/>
          </a:bodyPr>
          <a:lstStyle/>
          <a:p>
            <a:r>
              <a:rPr lang="en-GB" sz="2500" b="1" dirty="0"/>
              <a:t>Further Education</a:t>
            </a:r>
          </a:p>
        </p:txBody>
      </p:sp>
      <p:sp>
        <p:nvSpPr>
          <p:cNvPr id="3" name="TextBox 2">
            <a:extLst>
              <a:ext uri="{FF2B5EF4-FFF2-40B4-BE49-F238E27FC236}">
                <a16:creationId xmlns:a16="http://schemas.microsoft.com/office/drawing/2014/main" id="{A3F0CC69-E9E1-8B8E-D710-43B325289C60}"/>
              </a:ext>
            </a:extLst>
          </p:cNvPr>
          <p:cNvSpPr txBox="1"/>
          <p:nvPr/>
        </p:nvSpPr>
        <p:spPr>
          <a:xfrm>
            <a:off x="6569180" y="2197893"/>
            <a:ext cx="5109001" cy="246221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2200" dirty="0"/>
              <a:t>‘not sure it did’</a:t>
            </a:r>
          </a:p>
          <a:p>
            <a:endParaRPr lang="en-GB" sz="2200" dirty="0"/>
          </a:p>
          <a:p>
            <a:r>
              <a:rPr lang="en-GB" sz="2200" dirty="0"/>
              <a:t>‘</a:t>
            </a:r>
            <a:r>
              <a:rPr lang="en-GB" sz="2200" b="0" i="0" dirty="0">
                <a:solidFill>
                  <a:srgbClr val="242424"/>
                </a:solidFill>
                <a:effectLst/>
                <a:latin typeface="Aptos Narrow" panose="020B0004020202020204" pitchFamily="34" charset="0"/>
              </a:rPr>
              <a:t>It has improved my classroom management strategy.’</a:t>
            </a:r>
          </a:p>
          <a:p>
            <a:endParaRPr lang="en-GB" sz="2200" dirty="0">
              <a:solidFill>
                <a:srgbClr val="242424"/>
              </a:solidFill>
              <a:latin typeface="Aptos Narrow" panose="020B0004020202020204" pitchFamily="34" charset="0"/>
            </a:endParaRPr>
          </a:p>
          <a:p>
            <a:r>
              <a:rPr lang="en-GB" sz="2200" dirty="0">
                <a:solidFill>
                  <a:srgbClr val="242424"/>
                </a:solidFill>
                <a:latin typeface="Aptos Narrow" panose="020B0004020202020204" pitchFamily="34" charset="0"/>
              </a:rPr>
              <a:t>‘</a:t>
            </a:r>
            <a:r>
              <a:rPr lang="en-GB" sz="2200" b="0" i="0" dirty="0">
                <a:solidFill>
                  <a:srgbClr val="242424"/>
                </a:solidFill>
                <a:effectLst/>
                <a:latin typeface="Aptos Narrow" panose="020B0004020202020204" pitchFamily="34" charset="0"/>
              </a:rPr>
              <a:t>Flexibility is encouraged by evidence-based practice.’</a:t>
            </a:r>
            <a:endParaRPr lang="en-GB" sz="2200" dirty="0"/>
          </a:p>
        </p:txBody>
      </p:sp>
      <p:sp>
        <p:nvSpPr>
          <p:cNvPr id="4" name="TextBox 3">
            <a:extLst>
              <a:ext uri="{FF2B5EF4-FFF2-40B4-BE49-F238E27FC236}">
                <a16:creationId xmlns:a16="http://schemas.microsoft.com/office/drawing/2014/main" id="{8E7D60E7-C042-E35F-F7BE-84DBE910F473}"/>
              </a:ext>
            </a:extLst>
          </p:cNvPr>
          <p:cNvSpPr txBox="1"/>
          <p:nvPr/>
        </p:nvSpPr>
        <p:spPr>
          <a:xfrm>
            <a:off x="569852" y="2142479"/>
            <a:ext cx="5109001" cy="246221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2200" dirty="0"/>
              <a:t>‘somewhat useful’</a:t>
            </a:r>
          </a:p>
          <a:p>
            <a:endParaRPr lang="en-GB" sz="2200" dirty="0"/>
          </a:p>
          <a:p>
            <a:r>
              <a:rPr lang="en-GB" sz="2200" dirty="0"/>
              <a:t>‘</a:t>
            </a:r>
            <a:r>
              <a:rPr lang="en-GB" sz="2200" b="0" i="0" dirty="0">
                <a:solidFill>
                  <a:srgbClr val="242424"/>
                </a:solidFill>
                <a:effectLst/>
                <a:latin typeface="Aptos Narrow" panose="020B0004020202020204" pitchFamily="34" charset="0"/>
              </a:rPr>
              <a:t>I reflect at the end of each lesson, as to how best I can improve my teaching,’</a:t>
            </a:r>
          </a:p>
          <a:p>
            <a:endParaRPr lang="en-GB" sz="2200" dirty="0">
              <a:solidFill>
                <a:srgbClr val="242424"/>
              </a:solidFill>
              <a:latin typeface="Aptos Narrow" panose="020B0004020202020204" pitchFamily="34" charset="0"/>
            </a:endParaRPr>
          </a:p>
          <a:p>
            <a:r>
              <a:rPr lang="en-GB" sz="2200" dirty="0">
                <a:solidFill>
                  <a:srgbClr val="242424"/>
                </a:solidFill>
                <a:latin typeface="Aptos Narrow" panose="020B0004020202020204" pitchFamily="34" charset="0"/>
              </a:rPr>
              <a:t>‘</a:t>
            </a:r>
            <a:r>
              <a:rPr lang="en-GB" sz="2200" b="0" i="0" dirty="0">
                <a:solidFill>
                  <a:srgbClr val="242424"/>
                </a:solidFill>
                <a:effectLst/>
                <a:latin typeface="Aptos Narrow" panose="020B0004020202020204" pitchFamily="34" charset="0"/>
              </a:rPr>
              <a:t>I have been able to confidently clear misconceptions’</a:t>
            </a:r>
            <a:endParaRPr lang="en-GB" sz="2200" dirty="0"/>
          </a:p>
        </p:txBody>
      </p:sp>
    </p:spTree>
    <p:extLst>
      <p:ext uri="{BB962C8B-B14F-4D97-AF65-F5344CB8AC3E}">
        <p14:creationId xmlns:p14="http://schemas.microsoft.com/office/powerpoint/2010/main" val="3662167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83CE-48A6-C2D2-AD87-7FD74594FE10}"/>
              </a:ext>
            </a:extLst>
          </p:cNvPr>
          <p:cNvSpPr>
            <a:spLocks noGrp="1"/>
          </p:cNvSpPr>
          <p:nvPr>
            <p:ph type="title" idx="4294967295"/>
          </p:nvPr>
        </p:nvSpPr>
        <p:spPr>
          <a:xfrm>
            <a:off x="1084733" y="120826"/>
            <a:ext cx="9829800" cy="1325562"/>
          </a:xfrm>
        </p:spPr>
        <p:txBody>
          <a:bodyPr anchor="b">
            <a:normAutofit/>
          </a:bodyPr>
          <a:lstStyle/>
          <a:p>
            <a:pPr algn="ctr"/>
            <a:r>
              <a:rPr lang="en-US" sz="3600" dirty="0">
                <a:solidFill>
                  <a:schemeClr val="tx2"/>
                </a:solidFill>
              </a:rPr>
              <a:t>Initial results:</a:t>
            </a:r>
            <a:br>
              <a:rPr lang="en-US" sz="3600" dirty="0">
                <a:solidFill>
                  <a:schemeClr val="tx2"/>
                </a:solidFill>
              </a:rPr>
            </a:br>
            <a:r>
              <a:rPr lang="en-US" sz="3600" dirty="0">
                <a:solidFill>
                  <a:schemeClr val="tx2"/>
                </a:solidFill>
              </a:rPr>
              <a:t>Importance of Inquiry: Secondary Education</a:t>
            </a:r>
          </a:p>
        </p:txBody>
      </p:sp>
      <p:sp>
        <p:nvSpPr>
          <p:cNvPr id="6" name="TextBox 5">
            <a:extLst>
              <a:ext uri="{FF2B5EF4-FFF2-40B4-BE49-F238E27FC236}">
                <a16:creationId xmlns:a16="http://schemas.microsoft.com/office/drawing/2014/main" id="{63567354-4397-768D-2710-194121272C14}"/>
              </a:ext>
            </a:extLst>
          </p:cNvPr>
          <p:cNvSpPr txBox="1"/>
          <p:nvPr/>
        </p:nvSpPr>
        <p:spPr>
          <a:xfrm>
            <a:off x="781836" y="1527349"/>
            <a:ext cx="3545840" cy="477054"/>
          </a:xfrm>
          <a:prstGeom prst="rect">
            <a:avLst/>
          </a:prstGeom>
          <a:noFill/>
        </p:spPr>
        <p:txBody>
          <a:bodyPr wrap="square" rtlCol="0">
            <a:spAutoFit/>
          </a:bodyPr>
          <a:lstStyle/>
          <a:p>
            <a:r>
              <a:rPr lang="en-GB" sz="2500" b="1" dirty="0"/>
              <a:t>Importance</a:t>
            </a:r>
          </a:p>
        </p:txBody>
      </p:sp>
      <p:sp>
        <p:nvSpPr>
          <p:cNvPr id="10" name="TextBox 9">
            <a:extLst>
              <a:ext uri="{FF2B5EF4-FFF2-40B4-BE49-F238E27FC236}">
                <a16:creationId xmlns:a16="http://schemas.microsoft.com/office/drawing/2014/main" id="{E2A650B1-422D-C174-13DE-AF66EFB43A13}"/>
              </a:ext>
            </a:extLst>
          </p:cNvPr>
          <p:cNvSpPr txBox="1"/>
          <p:nvPr/>
        </p:nvSpPr>
        <p:spPr>
          <a:xfrm>
            <a:off x="4976353" y="1576613"/>
            <a:ext cx="3545840" cy="477054"/>
          </a:xfrm>
          <a:prstGeom prst="rect">
            <a:avLst/>
          </a:prstGeom>
          <a:noFill/>
        </p:spPr>
        <p:txBody>
          <a:bodyPr wrap="square" rtlCol="0">
            <a:spAutoFit/>
          </a:bodyPr>
          <a:lstStyle/>
          <a:p>
            <a:r>
              <a:rPr lang="en-GB" sz="2500" b="1" dirty="0"/>
              <a:t>Skills gained</a:t>
            </a:r>
          </a:p>
        </p:txBody>
      </p:sp>
      <p:sp>
        <p:nvSpPr>
          <p:cNvPr id="3" name="TextBox 2">
            <a:extLst>
              <a:ext uri="{FF2B5EF4-FFF2-40B4-BE49-F238E27FC236}">
                <a16:creationId xmlns:a16="http://schemas.microsoft.com/office/drawing/2014/main" id="{A3F0CC69-E9E1-8B8E-D710-43B325289C60}"/>
              </a:ext>
            </a:extLst>
          </p:cNvPr>
          <p:cNvSpPr txBox="1"/>
          <p:nvPr/>
        </p:nvSpPr>
        <p:spPr>
          <a:xfrm>
            <a:off x="4779709" y="2107487"/>
            <a:ext cx="3545839" cy="313932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Task management</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Understanding educational practices</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Methods of teaching</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Critical thinking</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Interpersonal skills and communication</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Meet learning needs of students</a:t>
            </a:r>
            <a:endParaRPr lang="en-GB" sz="2200" dirty="0"/>
          </a:p>
        </p:txBody>
      </p:sp>
      <p:sp>
        <p:nvSpPr>
          <p:cNvPr id="4" name="TextBox 3">
            <a:extLst>
              <a:ext uri="{FF2B5EF4-FFF2-40B4-BE49-F238E27FC236}">
                <a16:creationId xmlns:a16="http://schemas.microsoft.com/office/drawing/2014/main" id="{8E7D60E7-C042-E35F-F7BE-84DBE910F473}"/>
              </a:ext>
            </a:extLst>
          </p:cNvPr>
          <p:cNvSpPr txBox="1"/>
          <p:nvPr/>
        </p:nvSpPr>
        <p:spPr>
          <a:xfrm>
            <a:off x="186394" y="2095963"/>
            <a:ext cx="4405271" cy="38164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Important/ fundamental: proactive</a:t>
            </a:r>
          </a:p>
          <a:p>
            <a:pPr marL="342900" indent="-342900">
              <a:buFont typeface="Arial" panose="020B0604020202020204" pitchFamily="34" charset="0"/>
              <a:buChar char="•"/>
            </a:pPr>
            <a:endParaRPr lang="en-GB" sz="2200" dirty="0">
              <a:solidFill>
                <a:srgbClr val="242424"/>
              </a:solidFill>
              <a:latin typeface="Aptos Narrow" panose="020B0004020202020204" pitchFamily="34" charset="0"/>
            </a:endParaRP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Personal reflection</a:t>
            </a:r>
          </a:p>
          <a:p>
            <a:pPr marL="342900" indent="-342900">
              <a:buFont typeface="Arial" panose="020B0604020202020204" pitchFamily="34" charset="0"/>
              <a:buChar char="•"/>
            </a:pPr>
            <a:endParaRPr lang="en-GB" sz="2200" dirty="0">
              <a:solidFill>
                <a:srgbClr val="242424"/>
              </a:solidFill>
              <a:latin typeface="Aptos Narrow" panose="020B0004020202020204" pitchFamily="34" charset="0"/>
            </a:endParaRP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Better research informed practices</a:t>
            </a:r>
          </a:p>
          <a:p>
            <a:pPr marL="342900" indent="-342900">
              <a:buFont typeface="Arial" panose="020B0604020202020204" pitchFamily="34" charset="0"/>
              <a:buChar char="•"/>
            </a:pPr>
            <a:endParaRPr lang="en-GB" sz="2200" dirty="0">
              <a:solidFill>
                <a:srgbClr val="242424"/>
              </a:solidFill>
              <a:latin typeface="Aptos Narrow" panose="020B0004020202020204" pitchFamily="34" charset="0"/>
            </a:endParaRP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Better quality of education</a:t>
            </a:r>
          </a:p>
          <a:p>
            <a:pPr marL="342900" indent="-342900">
              <a:buFont typeface="Arial" panose="020B0604020202020204" pitchFamily="34" charset="0"/>
              <a:buChar char="•"/>
            </a:pPr>
            <a:endParaRPr lang="en-GB" sz="2200" dirty="0">
              <a:solidFill>
                <a:srgbClr val="242424"/>
              </a:solidFill>
              <a:latin typeface="Aptos Narrow" panose="020B0004020202020204" pitchFamily="34" charset="0"/>
            </a:endParaRP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Develop teaching</a:t>
            </a:r>
          </a:p>
          <a:p>
            <a:pPr marL="342900" indent="-342900">
              <a:buFont typeface="Arial" panose="020B0604020202020204" pitchFamily="34" charset="0"/>
              <a:buChar char="•"/>
            </a:pPr>
            <a:endParaRPr lang="en-GB" sz="2200" dirty="0">
              <a:solidFill>
                <a:srgbClr val="242424"/>
              </a:solidFill>
              <a:latin typeface="Aptos Narrow" panose="020B0004020202020204" pitchFamily="34" charset="0"/>
            </a:endParaRP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Knowledge of students</a:t>
            </a:r>
            <a:endParaRPr lang="en-GB" sz="2200" dirty="0"/>
          </a:p>
        </p:txBody>
      </p:sp>
      <p:sp>
        <p:nvSpPr>
          <p:cNvPr id="9" name="TextBox 8">
            <a:extLst>
              <a:ext uri="{FF2B5EF4-FFF2-40B4-BE49-F238E27FC236}">
                <a16:creationId xmlns:a16="http://schemas.microsoft.com/office/drawing/2014/main" id="{980E4861-5F25-DB3D-AFBA-4BC35910D847}"/>
              </a:ext>
            </a:extLst>
          </p:cNvPr>
          <p:cNvSpPr txBox="1"/>
          <p:nvPr/>
        </p:nvSpPr>
        <p:spPr>
          <a:xfrm>
            <a:off x="9366931" y="1576613"/>
            <a:ext cx="2196279" cy="477054"/>
          </a:xfrm>
          <a:prstGeom prst="rect">
            <a:avLst/>
          </a:prstGeom>
          <a:noFill/>
        </p:spPr>
        <p:txBody>
          <a:bodyPr wrap="square" rtlCol="0">
            <a:spAutoFit/>
          </a:bodyPr>
          <a:lstStyle/>
          <a:p>
            <a:r>
              <a:rPr lang="en-GB" sz="2500" b="1" dirty="0"/>
              <a:t>Skills benefits</a:t>
            </a:r>
          </a:p>
        </p:txBody>
      </p:sp>
      <p:sp>
        <p:nvSpPr>
          <p:cNvPr id="11" name="TextBox 10">
            <a:extLst>
              <a:ext uri="{FF2B5EF4-FFF2-40B4-BE49-F238E27FC236}">
                <a16:creationId xmlns:a16="http://schemas.microsoft.com/office/drawing/2014/main" id="{18B652D4-8694-DE9D-BBAC-B2E9B2703ADC}"/>
              </a:ext>
            </a:extLst>
          </p:cNvPr>
          <p:cNvSpPr txBox="1"/>
          <p:nvPr/>
        </p:nvSpPr>
        <p:spPr>
          <a:xfrm>
            <a:off x="8522193" y="2107487"/>
            <a:ext cx="3277993" cy="34778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Productive, knowledgeable and professional</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Promotion</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Outstanding feedback</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Confidence (although time used to the detriment of other aspects of teaching)</a:t>
            </a:r>
          </a:p>
          <a:p>
            <a:pPr marL="342900" indent="-342900">
              <a:buFont typeface="Arial" panose="020B0604020202020204" pitchFamily="34" charset="0"/>
              <a:buChar char="•"/>
            </a:pPr>
            <a:r>
              <a:rPr lang="en-GB" sz="2200" dirty="0">
                <a:solidFill>
                  <a:srgbClr val="242424"/>
                </a:solidFill>
                <a:latin typeface="Aptos Narrow" panose="020B0004020202020204" pitchFamily="34" charset="0"/>
              </a:rPr>
              <a:t>Maths mastery</a:t>
            </a:r>
          </a:p>
        </p:txBody>
      </p:sp>
    </p:spTree>
    <p:extLst>
      <p:ext uri="{BB962C8B-B14F-4D97-AF65-F5344CB8AC3E}">
        <p14:creationId xmlns:p14="http://schemas.microsoft.com/office/powerpoint/2010/main" val="214548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83CE-48A6-C2D2-AD87-7FD74594FE10}"/>
              </a:ext>
            </a:extLst>
          </p:cNvPr>
          <p:cNvSpPr>
            <a:spLocks noGrp="1"/>
          </p:cNvSpPr>
          <p:nvPr>
            <p:ph type="title" idx="4294967295"/>
          </p:nvPr>
        </p:nvSpPr>
        <p:spPr>
          <a:xfrm>
            <a:off x="1084733" y="120826"/>
            <a:ext cx="9829800" cy="1325562"/>
          </a:xfrm>
        </p:spPr>
        <p:txBody>
          <a:bodyPr anchor="b">
            <a:normAutofit/>
          </a:bodyPr>
          <a:lstStyle/>
          <a:p>
            <a:pPr algn="ctr"/>
            <a:r>
              <a:rPr lang="en-US" sz="3600" dirty="0">
                <a:solidFill>
                  <a:schemeClr val="tx2"/>
                </a:solidFill>
              </a:rPr>
              <a:t>Initial results:</a:t>
            </a:r>
            <a:br>
              <a:rPr lang="en-US" sz="3600" dirty="0">
                <a:solidFill>
                  <a:schemeClr val="tx2"/>
                </a:solidFill>
              </a:rPr>
            </a:br>
            <a:r>
              <a:rPr lang="en-US" sz="3600" dirty="0">
                <a:solidFill>
                  <a:schemeClr val="tx2"/>
                </a:solidFill>
              </a:rPr>
              <a:t>Importance of Inquiry: Further Education</a:t>
            </a:r>
          </a:p>
        </p:txBody>
      </p:sp>
      <p:sp>
        <p:nvSpPr>
          <p:cNvPr id="6" name="TextBox 5">
            <a:extLst>
              <a:ext uri="{FF2B5EF4-FFF2-40B4-BE49-F238E27FC236}">
                <a16:creationId xmlns:a16="http://schemas.microsoft.com/office/drawing/2014/main" id="{63567354-4397-768D-2710-194121272C14}"/>
              </a:ext>
            </a:extLst>
          </p:cNvPr>
          <p:cNvSpPr txBox="1"/>
          <p:nvPr/>
        </p:nvSpPr>
        <p:spPr>
          <a:xfrm>
            <a:off x="781836" y="1338086"/>
            <a:ext cx="3545840" cy="477054"/>
          </a:xfrm>
          <a:prstGeom prst="rect">
            <a:avLst/>
          </a:prstGeom>
          <a:noFill/>
        </p:spPr>
        <p:txBody>
          <a:bodyPr wrap="square" rtlCol="0">
            <a:spAutoFit/>
          </a:bodyPr>
          <a:lstStyle/>
          <a:p>
            <a:r>
              <a:rPr lang="en-GB" sz="2500" b="1" dirty="0"/>
              <a:t>Importance</a:t>
            </a:r>
          </a:p>
        </p:txBody>
      </p:sp>
      <p:sp>
        <p:nvSpPr>
          <p:cNvPr id="10" name="TextBox 9">
            <a:extLst>
              <a:ext uri="{FF2B5EF4-FFF2-40B4-BE49-F238E27FC236}">
                <a16:creationId xmlns:a16="http://schemas.microsoft.com/office/drawing/2014/main" id="{E2A650B1-422D-C174-13DE-AF66EFB43A13}"/>
              </a:ext>
            </a:extLst>
          </p:cNvPr>
          <p:cNvSpPr txBox="1"/>
          <p:nvPr/>
        </p:nvSpPr>
        <p:spPr>
          <a:xfrm>
            <a:off x="4976353" y="1576613"/>
            <a:ext cx="3545840" cy="477054"/>
          </a:xfrm>
          <a:prstGeom prst="rect">
            <a:avLst/>
          </a:prstGeom>
          <a:noFill/>
        </p:spPr>
        <p:txBody>
          <a:bodyPr wrap="square" rtlCol="0">
            <a:spAutoFit/>
          </a:bodyPr>
          <a:lstStyle/>
          <a:p>
            <a:r>
              <a:rPr lang="en-GB" sz="2500" b="1" dirty="0"/>
              <a:t>Skills gained</a:t>
            </a:r>
          </a:p>
        </p:txBody>
      </p:sp>
      <p:sp>
        <p:nvSpPr>
          <p:cNvPr id="3" name="TextBox 2">
            <a:extLst>
              <a:ext uri="{FF2B5EF4-FFF2-40B4-BE49-F238E27FC236}">
                <a16:creationId xmlns:a16="http://schemas.microsoft.com/office/drawing/2014/main" id="{A3F0CC69-E9E1-8B8E-D710-43B325289C60}"/>
              </a:ext>
            </a:extLst>
          </p:cNvPr>
          <p:cNvSpPr txBox="1"/>
          <p:nvPr/>
        </p:nvSpPr>
        <p:spPr>
          <a:xfrm>
            <a:off x="4779710" y="2107487"/>
            <a:ext cx="3263078" cy="36009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sz="1900" dirty="0">
                <a:solidFill>
                  <a:srgbClr val="242424"/>
                </a:solidFill>
                <a:latin typeface="Aptos" panose="020B0004020202020204" pitchFamily="34" charset="0"/>
              </a:rPr>
              <a:t>None</a:t>
            </a:r>
          </a:p>
          <a:p>
            <a:pPr marL="342900" indent="-342900">
              <a:buFont typeface="Arial" panose="020B0604020202020204" pitchFamily="34" charset="0"/>
              <a:buChar char="•"/>
            </a:pPr>
            <a:r>
              <a:rPr lang="en-GB" sz="1900" b="0" i="0" u="none" strike="noStrike" dirty="0">
                <a:solidFill>
                  <a:srgbClr val="000000"/>
                </a:solidFill>
                <a:effectLst/>
                <a:latin typeface="Aptos" panose="020B0004020202020204" pitchFamily="34" charset="0"/>
              </a:rPr>
              <a:t>How to put together a survey</a:t>
            </a:r>
          </a:p>
          <a:p>
            <a:pPr marL="342900" indent="-342900">
              <a:buFont typeface="Arial" panose="020B0604020202020204" pitchFamily="34" charset="0"/>
              <a:buChar char="•"/>
            </a:pPr>
            <a:r>
              <a:rPr lang="en-GB" sz="1900" b="0" i="0" u="none" strike="noStrike" dirty="0">
                <a:solidFill>
                  <a:srgbClr val="000000"/>
                </a:solidFill>
                <a:effectLst/>
                <a:latin typeface="Aptos" panose="020B0004020202020204" pitchFamily="34" charset="0"/>
              </a:rPr>
              <a:t>Critical thinking, interpersonal relating, team building, problem solving</a:t>
            </a:r>
          </a:p>
          <a:p>
            <a:pPr marL="342900" indent="-342900">
              <a:buFont typeface="Arial" panose="020B0604020202020204" pitchFamily="34" charset="0"/>
              <a:buChar char="•"/>
            </a:pPr>
            <a:r>
              <a:rPr lang="en-GB" sz="1900" b="0" i="0" u="none" strike="noStrike" dirty="0">
                <a:solidFill>
                  <a:srgbClr val="000000"/>
                </a:solidFill>
                <a:effectLst/>
                <a:latin typeface="Aptos" panose="020B0004020202020204" pitchFamily="34" charset="0"/>
              </a:rPr>
              <a:t>Helped me develop a greater understanding of the student mindset</a:t>
            </a:r>
          </a:p>
          <a:p>
            <a:pPr marL="342900" indent="-342900">
              <a:buFont typeface="Arial" panose="020B0604020202020204" pitchFamily="34" charset="0"/>
              <a:buChar char="•"/>
            </a:pPr>
            <a:r>
              <a:rPr lang="en-GB" sz="1900" b="0" i="0" u="none" strike="noStrike" dirty="0">
                <a:solidFill>
                  <a:srgbClr val="000000"/>
                </a:solidFill>
                <a:effectLst/>
                <a:latin typeface="Aptos" panose="020B0004020202020204" pitchFamily="34" charset="0"/>
              </a:rPr>
              <a:t> Better written and oral communication skills.</a:t>
            </a:r>
          </a:p>
        </p:txBody>
      </p:sp>
      <p:sp>
        <p:nvSpPr>
          <p:cNvPr id="4" name="TextBox 3">
            <a:extLst>
              <a:ext uri="{FF2B5EF4-FFF2-40B4-BE49-F238E27FC236}">
                <a16:creationId xmlns:a16="http://schemas.microsoft.com/office/drawing/2014/main" id="{8E7D60E7-C042-E35F-F7BE-84DBE910F473}"/>
              </a:ext>
            </a:extLst>
          </p:cNvPr>
          <p:cNvSpPr txBox="1"/>
          <p:nvPr/>
        </p:nvSpPr>
        <p:spPr>
          <a:xfrm>
            <a:off x="186394" y="1765876"/>
            <a:ext cx="4405271" cy="461664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l" fontAlgn="b">
              <a:buFont typeface="Arial" panose="020B0604020202020204" pitchFamily="34" charset="0"/>
              <a:buChar char="•"/>
            </a:pPr>
            <a:r>
              <a:rPr lang="en-GB" sz="1400" dirty="0">
                <a:solidFill>
                  <a:srgbClr val="000000"/>
                </a:solidFill>
                <a:latin typeface="Aptos" panose="020B0004020202020204" pitchFamily="34" charset="0"/>
              </a:rPr>
              <a:t>Don’t have time</a:t>
            </a:r>
            <a:endParaRPr lang="en-GB" sz="1400" b="0" i="0" u="none" strike="noStrike" dirty="0">
              <a:solidFill>
                <a:srgbClr val="000000"/>
              </a:solidFill>
              <a:effectLst/>
              <a:latin typeface="Aptos" panose="020B0004020202020204" pitchFamily="34" charset="0"/>
            </a:endParaRPr>
          </a:p>
          <a:p>
            <a:pPr marL="342900" indent="-342900">
              <a:buFont typeface="Arial" panose="020B0604020202020204" pitchFamily="34" charset="0"/>
              <a:buChar char="•"/>
            </a:pPr>
            <a:endParaRPr lang="en-GB" sz="1400" dirty="0">
              <a:solidFill>
                <a:srgbClr val="242424"/>
              </a:solidFill>
              <a:latin typeface="Aptos" panose="020B0004020202020204" pitchFamily="34" charset="0"/>
            </a:endParaRPr>
          </a:p>
          <a:p>
            <a:pPr marL="342900" indent="-342900">
              <a:buFont typeface="Arial" panose="020B0604020202020204" pitchFamily="34" charset="0"/>
              <a:buChar char="•"/>
            </a:pPr>
            <a:r>
              <a:rPr lang="en-GB" sz="1400" dirty="0">
                <a:solidFill>
                  <a:srgbClr val="242424"/>
                </a:solidFill>
                <a:latin typeface="Aptos" panose="020B0004020202020204" pitchFamily="34" charset="0"/>
              </a:rPr>
              <a:t>research is a minimal part of the role, your students are your subject matter/ </a:t>
            </a:r>
            <a:r>
              <a:rPr lang="en-GB" sz="1400" b="0" i="0" u="none" strike="noStrike" dirty="0">
                <a:solidFill>
                  <a:srgbClr val="000000"/>
                </a:solidFill>
                <a:effectLst/>
                <a:latin typeface="Aptos" panose="020B0004020202020204" pitchFamily="34" charset="0"/>
              </a:rPr>
              <a:t>Occasionally to be used if needed</a:t>
            </a:r>
          </a:p>
          <a:p>
            <a:pPr marL="342900" indent="-342900">
              <a:buFont typeface="Arial" panose="020B0604020202020204" pitchFamily="34" charset="0"/>
              <a:buChar char="•"/>
            </a:pPr>
            <a:endParaRPr lang="en-GB" sz="1400" dirty="0">
              <a:solidFill>
                <a:srgbClr val="242424"/>
              </a:solidFill>
              <a:latin typeface="Aptos" panose="020B0004020202020204" pitchFamily="34" charset="0"/>
            </a:endParaRPr>
          </a:p>
          <a:p>
            <a:pPr marL="342900" indent="-342900">
              <a:buFont typeface="Arial" panose="020B0604020202020204" pitchFamily="34" charset="0"/>
              <a:buChar char="•"/>
            </a:pPr>
            <a:r>
              <a:rPr lang="en-GB" sz="1400" b="0" i="0" u="none" strike="noStrike" dirty="0">
                <a:solidFill>
                  <a:srgbClr val="000000"/>
                </a:solidFill>
                <a:effectLst/>
                <a:latin typeface="Aptos" panose="020B0004020202020204" pitchFamily="34" charset="0"/>
              </a:rPr>
              <a:t>important to a teacher's professional development</a:t>
            </a:r>
            <a:endParaRPr lang="en-GB" sz="1400" b="0" i="0" u="none" strike="noStrike" dirty="0">
              <a:solidFill>
                <a:srgbClr val="242424"/>
              </a:solidFill>
              <a:effectLst/>
              <a:latin typeface="Aptos" panose="020B0004020202020204" pitchFamily="34" charset="0"/>
            </a:endParaRPr>
          </a:p>
          <a:p>
            <a:pPr marL="342900" indent="-342900">
              <a:buFont typeface="Arial" panose="020B0604020202020204" pitchFamily="34" charset="0"/>
              <a:buChar char="•"/>
            </a:pPr>
            <a:endParaRPr lang="en-GB" sz="1400" b="0" i="0" u="none" strike="noStrike" dirty="0">
              <a:solidFill>
                <a:srgbClr val="000000"/>
              </a:solidFill>
              <a:effectLst/>
              <a:latin typeface="Aptos" panose="020B0004020202020204" pitchFamily="34" charset="0"/>
            </a:endParaRPr>
          </a:p>
          <a:p>
            <a:pPr marL="342900" indent="-342900">
              <a:buFont typeface="Arial" panose="020B0604020202020204" pitchFamily="34" charset="0"/>
              <a:buChar char="•"/>
            </a:pPr>
            <a:r>
              <a:rPr lang="en-GB" sz="1400" b="0" i="0" u="none" strike="noStrike" dirty="0">
                <a:solidFill>
                  <a:srgbClr val="000000"/>
                </a:solidFill>
                <a:effectLst/>
                <a:latin typeface="Aptos" panose="020B0004020202020204" pitchFamily="34" charset="0"/>
              </a:rPr>
              <a:t>Behavioural management techniques and their efficiency can be learned about through research.</a:t>
            </a:r>
          </a:p>
          <a:p>
            <a:pPr marL="342900" indent="-342900">
              <a:buFont typeface="Arial" panose="020B0604020202020204" pitchFamily="34" charset="0"/>
              <a:buChar char="•"/>
            </a:pPr>
            <a:endParaRPr lang="en-GB" sz="1400" dirty="0">
              <a:solidFill>
                <a:srgbClr val="242424"/>
              </a:solidFill>
              <a:latin typeface="Aptos" panose="020B0004020202020204" pitchFamily="34" charset="0"/>
            </a:endParaRPr>
          </a:p>
          <a:p>
            <a:pPr marL="342900" indent="-342900">
              <a:buFont typeface="Arial" panose="020B0604020202020204" pitchFamily="34" charset="0"/>
              <a:buChar char="•"/>
            </a:pPr>
            <a:r>
              <a:rPr lang="en-GB" sz="1400" dirty="0">
                <a:solidFill>
                  <a:srgbClr val="242424"/>
                </a:solidFill>
                <a:latin typeface="Aptos" panose="020B0004020202020204" pitchFamily="34" charset="0"/>
              </a:rPr>
              <a:t>informed practice</a:t>
            </a:r>
          </a:p>
          <a:p>
            <a:pPr marL="342900" indent="-342900">
              <a:buFont typeface="Arial" panose="020B0604020202020204" pitchFamily="34" charset="0"/>
              <a:buChar char="•"/>
            </a:pPr>
            <a:endParaRPr lang="en-GB" sz="1400" dirty="0">
              <a:solidFill>
                <a:srgbClr val="242424"/>
              </a:solidFill>
              <a:latin typeface="Aptos" panose="020B0004020202020204" pitchFamily="34" charset="0"/>
            </a:endParaRPr>
          </a:p>
          <a:p>
            <a:pPr marL="342900" indent="-342900">
              <a:buFont typeface="Arial" panose="020B0604020202020204" pitchFamily="34" charset="0"/>
              <a:buChar char="•"/>
            </a:pPr>
            <a:r>
              <a:rPr lang="en-GB" sz="1400" dirty="0">
                <a:solidFill>
                  <a:srgbClr val="242424"/>
                </a:solidFill>
                <a:latin typeface="Aptos" panose="020B0004020202020204" pitchFamily="34" charset="0"/>
              </a:rPr>
              <a:t>Teachers that conduct research have a growth mentality and are always looking to learn new things. </a:t>
            </a:r>
          </a:p>
          <a:p>
            <a:pPr marL="342900" indent="-342900">
              <a:buFont typeface="Arial" panose="020B0604020202020204" pitchFamily="34" charset="0"/>
              <a:buChar char="•"/>
            </a:pPr>
            <a:endParaRPr lang="en-GB" sz="1400" dirty="0">
              <a:solidFill>
                <a:srgbClr val="242424"/>
              </a:solidFill>
              <a:latin typeface="Aptos" panose="020B0004020202020204" pitchFamily="34" charset="0"/>
            </a:endParaRPr>
          </a:p>
          <a:p>
            <a:pPr marL="342900" indent="-342900">
              <a:buFont typeface="Arial" panose="020B0604020202020204" pitchFamily="34" charset="0"/>
              <a:buChar char="•"/>
            </a:pPr>
            <a:r>
              <a:rPr lang="en-GB" sz="1400" b="0" i="0" u="none" strike="noStrike" dirty="0">
                <a:solidFill>
                  <a:srgbClr val="000000"/>
                </a:solidFill>
                <a:effectLst/>
                <a:latin typeface="Aptos" panose="020B0004020202020204" pitchFamily="34" charset="0"/>
              </a:rPr>
              <a:t>Research is paramount to gather statistical data to enable educators to look at key facts and figures and make informed decisions regarding the progression of their practise </a:t>
            </a:r>
            <a:endParaRPr lang="en-GB" sz="1400" dirty="0">
              <a:solidFill>
                <a:srgbClr val="242424"/>
              </a:solidFill>
              <a:latin typeface="Aptos" panose="020B0004020202020204" pitchFamily="34" charset="0"/>
            </a:endParaRPr>
          </a:p>
        </p:txBody>
      </p:sp>
      <p:sp>
        <p:nvSpPr>
          <p:cNvPr id="9" name="TextBox 8">
            <a:extLst>
              <a:ext uri="{FF2B5EF4-FFF2-40B4-BE49-F238E27FC236}">
                <a16:creationId xmlns:a16="http://schemas.microsoft.com/office/drawing/2014/main" id="{980E4861-5F25-DB3D-AFBA-4BC35910D847}"/>
              </a:ext>
            </a:extLst>
          </p:cNvPr>
          <p:cNvSpPr txBox="1"/>
          <p:nvPr/>
        </p:nvSpPr>
        <p:spPr>
          <a:xfrm>
            <a:off x="9366931" y="1576613"/>
            <a:ext cx="2196279" cy="477054"/>
          </a:xfrm>
          <a:prstGeom prst="rect">
            <a:avLst/>
          </a:prstGeom>
          <a:noFill/>
        </p:spPr>
        <p:txBody>
          <a:bodyPr wrap="square" rtlCol="0">
            <a:spAutoFit/>
          </a:bodyPr>
          <a:lstStyle/>
          <a:p>
            <a:r>
              <a:rPr lang="en-GB" sz="2500" b="1" dirty="0"/>
              <a:t>Skills benefits</a:t>
            </a:r>
          </a:p>
        </p:txBody>
      </p:sp>
      <p:sp>
        <p:nvSpPr>
          <p:cNvPr id="11" name="TextBox 10">
            <a:extLst>
              <a:ext uri="{FF2B5EF4-FFF2-40B4-BE49-F238E27FC236}">
                <a16:creationId xmlns:a16="http://schemas.microsoft.com/office/drawing/2014/main" id="{18B652D4-8694-DE9D-BBAC-B2E9B2703ADC}"/>
              </a:ext>
            </a:extLst>
          </p:cNvPr>
          <p:cNvSpPr txBox="1"/>
          <p:nvPr/>
        </p:nvSpPr>
        <p:spPr>
          <a:xfrm>
            <a:off x="8230833" y="2107487"/>
            <a:ext cx="3837199" cy="424731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buFont typeface="Arial" panose="020B0604020202020204" pitchFamily="34" charset="0"/>
              <a:buChar char="•"/>
            </a:pPr>
            <a:r>
              <a:rPr lang="en-GB" dirty="0">
                <a:solidFill>
                  <a:srgbClr val="242424"/>
                </a:solidFill>
                <a:latin typeface="Aptos Narrow" panose="020B0004020202020204" pitchFamily="34" charset="0"/>
              </a:rPr>
              <a:t>No benefits</a:t>
            </a:r>
          </a:p>
          <a:p>
            <a:pPr marL="342900" indent="-342900">
              <a:buFont typeface="Arial" panose="020B0604020202020204" pitchFamily="34" charset="0"/>
              <a:buChar char="•"/>
            </a:pPr>
            <a:r>
              <a:rPr lang="en-GB" b="0" i="0" u="none" strike="noStrike" dirty="0">
                <a:solidFill>
                  <a:srgbClr val="000000"/>
                </a:solidFill>
                <a:effectLst/>
                <a:latin typeface="Calibri" panose="020F0502020204030204" pitchFamily="34" charset="0"/>
              </a:rPr>
              <a:t>Classroom:   improved my classroom management and impacted differential lesson delivery, providing accessibility options for students</a:t>
            </a:r>
          </a:p>
          <a:p>
            <a:pPr marL="342900" indent="-342900">
              <a:buFont typeface="Arial" panose="020B0604020202020204" pitchFamily="34" charset="0"/>
              <a:buChar char="•"/>
            </a:pPr>
            <a:r>
              <a:rPr lang="en-GB" b="0" i="0" u="none" strike="noStrike" dirty="0">
                <a:solidFill>
                  <a:srgbClr val="000000"/>
                </a:solidFill>
                <a:effectLst/>
                <a:latin typeface="Calibri" panose="020F0502020204030204" pitchFamily="34" charset="0"/>
              </a:rPr>
              <a:t>these skills have boosted my confidence as a lecturer</a:t>
            </a:r>
          </a:p>
          <a:p>
            <a:pPr marL="342900" indent="-342900">
              <a:buFont typeface="Arial" panose="020B0604020202020204" pitchFamily="34" charset="0"/>
              <a:buChar char="•"/>
            </a:pPr>
            <a:r>
              <a:rPr lang="en-GB" b="0" i="0" u="none" strike="noStrike" dirty="0">
                <a:solidFill>
                  <a:srgbClr val="000000"/>
                </a:solidFill>
                <a:effectLst/>
                <a:latin typeface="Calibri" panose="020F0502020204030204" pitchFamily="34" charset="0"/>
              </a:rPr>
              <a:t>These skills are significant to every educator.</a:t>
            </a:r>
          </a:p>
          <a:p>
            <a:pPr marL="342900" indent="-342900">
              <a:buFont typeface="Arial" panose="020B0604020202020204" pitchFamily="34" charset="0"/>
              <a:buChar char="•"/>
            </a:pPr>
            <a:r>
              <a:rPr lang="en-GB" b="0" i="0" u="none" strike="noStrike" dirty="0">
                <a:solidFill>
                  <a:srgbClr val="000000"/>
                </a:solidFill>
                <a:effectLst/>
                <a:latin typeface="Calibri" panose="020F0502020204030204" pitchFamily="34" charset="0"/>
              </a:rPr>
              <a:t>It has made my writing more fluent </a:t>
            </a:r>
          </a:p>
          <a:p>
            <a:pPr marL="342900" indent="-342900">
              <a:buFont typeface="Arial" panose="020B0604020202020204" pitchFamily="34" charset="0"/>
              <a:buChar char="•"/>
            </a:pPr>
            <a:r>
              <a:rPr lang="en-GB" b="0" i="0" u="none" strike="noStrike" dirty="0">
                <a:solidFill>
                  <a:srgbClr val="000000"/>
                </a:solidFill>
                <a:effectLst/>
                <a:latin typeface="Calibri" panose="020F0502020204030204" pitchFamily="34" charset="0"/>
              </a:rPr>
              <a:t>I have adapted critical thinking into my every day working life through looking at the bigger picture by planning long term.</a:t>
            </a:r>
          </a:p>
        </p:txBody>
      </p:sp>
    </p:spTree>
    <p:extLst>
      <p:ext uri="{BB962C8B-B14F-4D97-AF65-F5344CB8AC3E}">
        <p14:creationId xmlns:p14="http://schemas.microsoft.com/office/powerpoint/2010/main" val="3368203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83CE-48A6-C2D2-AD87-7FD74594FE10}"/>
              </a:ext>
            </a:extLst>
          </p:cNvPr>
          <p:cNvSpPr>
            <a:spLocks noGrp="1"/>
          </p:cNvSpPr>
          <p:nvPr>
            <p:ph type="title" idx="4294967295"/>
          </p:nvPr>
        </p:nvSpPr>
        <p:spPr>
          <a:xfrm>
            <a:off x="1084733" y="120826"/>
            <a:ext cx="9829800" cy="1325562"/>
          </a:xfrm>
        </p:spPr>
        <p:txBody>
          <a:bodyPr anchor="b">
            <a:normAutofit/>
          </a:bodyPr>
          <a:lstStyle/>
          <a:p>
            <a:pPr algn="ctr"/>
            <a:r>
              <a:rPr lang="en-US" sz="3600" dirty="0">
                <a:solidFill>
                  <a:schemeClr val="tx2"/>
                </a:solidFill>
              </a:rPr>
              <a:t>Initial results:</a:t>
            </a:r>
            <a:br>
              <a:rPr lang="en-US" sz="3600" dirty="0">
                <a:solidFill>
                  <a:schemeClr val="tx2"/>
                </a:solidFill>
              </a:rPr>
            </a:br>
            <a:r>
              <a:rPr lang="en-US" sz="3600" dirty="0">
                <a:solidFill>
                  <a:schemeClr val="tx2"/>
                </a:solidFill>
              </a:rPr>
              <a:t>Aspirations</a:t>
            </a:r>
          </a:p>
        </p:txBody>
      </p:sp>
      <p:pic>
        <p:nvPicPr>
          <p:cNvPr id="7" name="Picture 6">
            <a:extLst>
              <a:ext uri="{FF2B5EF4-FFF2-40B4-BE49-F238E27FC236}">
                <a16:creationId xmlns:a16="http://schemas.microsoft.com/office/drawing/2014/main" id="{248764D1-A09B-73B2-85EF-2476C66C3A2A}"/>
              </a:ext>
            </a:extLst>
          </p:cNvPr>
          <p:cNvPicPr>
            <a:picLocks noChangeAspect="1"/>
          </p:cNvPicPr>
          <p:nvPr/>
        </p:nvPicPr>
        <p:blipFill>
          <a:blip r:embed="rId2"/>
          <a:stretch>
            <a:fillRect/>
          </a:stretch>
        </p:blipFill>
        <p:spPr>
          <a:xfrm>
            <a:off x="284750" y="2212258"/>
            <a:ext cx="11368073" cy="2121743"/>
          </a:xfrm>
          <a:prstGeom prst="rect">
            <a:avLst/>
          </a:prstGeom>
        </p:spPr>
      </p:pic>
    </p:spTree>
    <p:extLst>
      <p:ext uri="{BB962C8B-B14F-4D97-AF65-F5344CB8AC3E}">
        <p14:creationId xmlns:p14="http://schemas.microsoft.com/office/powerpoint/2010/main" val="1055355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35FE07-96C7-0099-087A-1999C2DE3406}"/>
              </a:ext>
            </a:extLst>
          </p:cNvPr>
          <p:cNvSpPr>
            <a:spLocks noGrp="1"/>
          </p:cNvSpPr>
          <p:nvPr>
            <p:ph type="title"/>
          </p:nvPr>
        </p:nvSpPr>
        <p:spPr>
          <a:xfrm>
            <a:off x="489721" y="476251"/>
            <a:ext cx="11330803" cy="811776"/>
          </a:xfrm>
        </p:spPr>
        <p:txBody>
          <a:bodyPr/>
          <a:lstStyle/>
          <a:p>
            <a:r>
              <a:rPr lang="en-GB" dirty="0"/>
              <a:t>Key messages so far…</a:t>
            </a:r>
          </a:p>
        </p:txBody>
      </p:sp>
      <p:sp>
        <p:nvSpPr>
          <p:cNvPr id="5" name="TextBox 4">
            <a:extLst>
              <a:ext uri="{FF2B5EF4-FFF2-40B4-BE49-F238E27FC236}">
                <a16:creationId xmlns:a16="http://schemas.microsoft.com/office/drawing/2014/main" id="{F7CB0A28-121D-9A62-F3DD-F6D3F7D0AA85}"/>
              </a:ext>
            </a:extLst>
          </p:cNvPr>
          <p:cNvSpPr txBox="1"/>
          <p:nvPr/>
        </p:nvSpPr>
        <p:spPr>
          <a:xfrm>
            <a:off x="786581" y="1769806"/>
            <a:ext cx="10776154" cy="2862322"/>
          </a:xfrm>
          <a:prstGeom prst="rect">
            <a:avLst/>
          </a:prstGeom>
          <a:noFill/>
        </p:spPr>
        <p:txBody>
          <a:bodyPr wrap="square" rtlCol="0">
            <a:spAutoFit/>
          </a:bodyPr>
          <a:lstStyle/>
          <a:p>
            <a:pPr marL="285750" indent="-285750">
              <a:buFont typeface="Arial" panose="020B0604020202020204" pitchFamily="34" charset="0"/>
              <a:buChar char="•"/>
            </a:pPr>
            <a:r>
              <a:rPr lang="en-GB" dirty="0"/>
              <a:t>A wide range of activities were defined as inquiry by both FE and secondary cohorts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As would be expected, much of the inquiry is classroom based or student based.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Majority view inquiry as important, however there are barriers to engaging with inquiry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087376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C26A1-4DAA-3657-7B63-8FC89501FAAE}"/>
              </a:ext>
            </a:extLst>
          </p:cNvPr>
          <p:cNvSpPr>
            <a:spLocks noGrp="1"/>
          </p:cNvSpPr>
          <p:nvPr>
            <p:ph type="title"/>
          </p:nvPr>
        </p:nvSpPr>
        <p:spPr>
          <a:xfrm>
            <a:off x="7970108" y="1106446"/>
            <a:ext cx="3850416" cy="3737404"/>
          </a:xfrm>
        </p:spPr>
        <p:txBody>
          <a:bodyPr/>
          <a:lstStyle/>
          <a:p>
            <a:pPr>
              <a:lnSpc>
                <a:spcPct val="100000"/>
              </a:lnSpc>
            </a:pPr>
            <a:r>
              <a:rPr lang="en-GB" sz="2500" b="0" dirty="0"/>
              <a:t>Research and Inquiry is more than a process</a:t>
            </a:r>
            <a:br>
              <a:rPr lang="en-GB" sz="2500" b="0" dirty="0"/>
            </a:br>
            <a:br>
              <a:rPr lang="en-GB" sz="2500" b="0" dirty="0"/>
            </a:br>
            <a:r>
              <a:rPr lang="en-GB" sz="2500" b="0" dirty="0">
                <a:solidFill>
                  <a:schemeClr val="tx1"/>
                </a:solidFill>
                <a:latin typeface="Aptos" panose="020B0004020202020204" pitchFamily="34" charset="0"/>
              </a:rPr>
              <a:t>There are </a:t>
            </a:r>
            <a:r>
              <a:rPr lang="en-GB" sz="2500" b="0" i="0" dirty="0">
                <a:solidFill>
                  <a:schemeClr val="tx1"/>
                </a:solidFill>
                <a:effectLst/>
                <a:latin typeface="Aptos" panose="020B0004020202020204" pitchFamily="34" charset="0"/>
              </a:rPr>
              <a:t>some important differences exist between the way individual teachers think and act when undertaking collaborative teacher inquiry</a:t>
            </a:r>
            <a:r>
              <a:rPr lang="en-GB" sz="2500" b="0" i="0" dirty="0">
                <a:solidFill>
                  <a:srgbClr val="333333"/>
                </a:solidFill>
                <a:effectLst/>
                <a:latin typeface="Aptos" panose="020B0004020202020204" pitchFamily="34" charset="0"/>
              </a:rPr>
              <a:t>.</a:t>
            </a:r>
            <a:br>
              <a:rPr lang="en-GB" sz="2500" b="0" i="0" dirty="0">
                <a:solidFill>
                  <a:srgbClr val="333333"/>
                </a:solidFill>
                <a:effectLst/>
                <a:latin typeface="Aptos" panose="020B0004020202020204" pitchFamily="34" charset="0"/>
              </a:rPr>
            </a:br>
            <a:endParaRPr lang="en-GB" sz="2500" b="0" dirty="0">
              <a:latin typeface="Aptos" panose="020B0004020202020204" pitchFamily="34" charset="0"/>
            </a:endParaRPr>
          </a:p>
        </p:txBody>
      </p:sp>
      <p:pic>
        <p:nvPicPr>
          <p:cNvPr id="4" name="Picture 3">
            <a:extLst>
              <a:ext uri="{FF2B5EF4-FFF2-40B4-BE49-F238E27FC236}">
                <a16:creationId xmlns:a16="http://schemas.microsoft.com/office/drawing/2014/main" id="{9B6DB5DE-6850-896E-8FF8-950C92E8109B}"/>
              </a:ext>
            </a:extLst>
          </p:cNvPr>
          <p:cNvPicPr>
            <a:picLocks noChangeAspect="1"/>
          </p:cNvPicPr>
          <p:nvPr/>
        </p:nvPicPr>
        <p:blipFill>
          <a:blip r:embed="rId3"/>
          <a:stretch>
            <a:fillRect/>
          </a:stretch>
        </p:blipFill>
        <p:spPr>
          <a:xfrm>
            <a:off x="123568" y="263705"/>
            <a:ext cx="7287886" cy="6248306"/>
          </a:xfrm>
          <a:prstGeom prst="rect">
            <a:avLst/>
          </a:prstGeom>
        </p:spPr>
      </p:pic>
    </p:spTree>
    <p:extLst>
      <p:ext uri="{BB962C8B-B14F-4D97-AF65-F5344CB8AC3E}">
        <p14:creationId xmlns:p14="http://schemas.microsoft.com/office/powerpoint/2010/main" val="3902310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72A906-6435-B0F6-6B2C-60CB0233ADC2}"/>
              </a:ext>
            </a:extLst>
          </p:cNvPr>
          <p:cNvSpPr>
            <a:spLocks noGrp="1"/>
          </p:cNvSpPr>
          <p:nvPr>
            <p:ph type="title"/>
          </p:nvPr>
        </p:nvSpPr>
        <p:spPr>
          <a:xfrm>
            <a:off x="484505" y="2694038"/>
            <a:ext cx="2697162" cy="3770067"/>
          </a:xfrm>
        </p:spPr>
        <p:txBody>
          <a:bodyPr/>
          <a:lstStyle/>
          <a:p>
            <a:r>
              <a:rPr lang="en-GB" dirty="0"/>
              <a:t>Next Steps</a:t>
            </a:r>
          </a:p>
        </p:txBody>
      </p:sp>
      <p:sp>
        <p:nvSpPr>
          <p:cNvPr id="4" name="Content Placeholder 3">
            <a:extLst>
              <a:ext uri="{FF2B5EF4-FFF2-40B4-BE49-F238E27FC236}">
                <a16:creationId xmlns:a16="http://schemas.microsoft.com/office/drawing/2014/main" id="{507C5B31-3A5E-91EE-CD9E-1ED464707FC8}"/>
              </a:ext>
            </a:extLst>
          </p:cNvPr>
          <p:cNvSpPr>
            <a:spLocks noGrp="1"/>
          </p:cNvSpPr>
          <p:nvPr>
            <p:ph idx="1"/>
          </p:nvPr>
        </p:nvSpPr>
        <p:spPr/>
        <p:txBody>
          <a:bodyPr/>
          <a:lstStyle/>
          <a:p>
            <a:r>
              <a:rPr lang="en-GB" dirty="0"/>
              <a:t>Focus groups</a:t>
            </a:r>
          </a:p>
        </p:txBody>
      </p:sp>
    </p:spTree>
    <p:extLst>
      <p:ext uri="{BB962C8B-B14F-4D97-AF65-F5344CB8AC3E}">
        <p14:creationId xmlns:p14="http://schemas.microsoft.com/office/powerpoint/2010/main" val="4122304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579787CF-3B57-3818-1D21-11ECA3769058}"/>
              </a:ext>
              <a:ext uri="{C183D7F6-B498-43B3-948B-1728B52AA6E4}">
                <adec:decorative xmlns:adec="http://schemas.microsoft.com/office/drawing/2017/decorative" val="0"/>
              </a:ext>
            </a:extLst>
          </p:cNvPr>
          <p:cNvPicPr>
            <a:picLocks noGrp="1" noChangeAspect="1"/>
          </p:cNvPicPr>
          <p:nvPr>
            <p:ph idx="1"/>
          </p:nvPr>
        </p:nvPicPr>
        <p:blipFill rotWithShape="1">
          <a:blip r:embed="rId2"/>
          <a:srcRect l="2344" t="29688" r="14322"/>
          <a:stretch/>
        </p:blipFill>
        <p:spPr>
          <a:xfrm>
            <a:off x="0" y="0"/>
            <a:ext cx="12192000" cy="6858000"/>
          </a:xfrm>
        </p:spPr>
      </p:pic>
      <p:sp>
        <p:nvSpPr>
          <p:cNvPr id="3" name="Title 2">
            <a:extLst>
              <a:ext uri="{FF2B5EF4-FFF2-40B4-BE49-F238E27FC236}">
                <a16:creationId xmlns:a16="http://schemas.microsoft.com/office/drawing/2014/main" id="{81C803BD-C9F8-67AF-1931-8F60FFA0FFBE}"/>
              </a:ext>
            </a:extLst>
          </p:cNvPr>
          <p:cNvSpPr>
            <a:spLocks noGrp="1"/>
          </p:cNvSpPr>
          <p:nvPr>
            <p:ph type="title"/>
          </p:nvPr>
        </p:nvSpPr>
        <p:spPr>
          <a:xfrm>
            <a:off x="489722" y="476250"/>
            <a:ext cx="3734616" cy="5976938"/>
          </a:xfrm>
        </p:spPr>
        <p:txBody>
          <a:bodyPr/>
          <a:lstStyle/>
          <a:p>
            <a:r>
              <a:rPr lang="en-US" dirty="0"/>
              <a:t>Questions?</a:t>
            </a:r>
          </a:p>
        </p:txBody>
      </p:sp>
      <p:pic>
        <p:nvPicPr>
          <p:cNvPr id="6" name="Picture 5" descr="White university logo - London/Kent Variant">
            <a:extLst>
              <a:ext uri="{FF2B5EF4-FFF2-40B4-BE49-F238E27FC236}">
                <a16:creationId xmlns:a16="http://schemas.microsoft.com/office/drawing/2014/main" id="{1C12D657-810D-83AC-B50F-585B9D8C9A35}"/>
              </a:ext>
            </a:extLst>
          </p:cNvPr>
          <p:cNvPicPr>
            <a:picLocks noChangeAspect="1"/>
          </p:cNvPicPr>
          <p:nvPr/>
        </p:nvPicPr>
        <p:blipFill>
          <a:blip r:embed="rId3"/>
          <a:srcRect/>
          <a:stretch/>
        </p:blipFill>
        <p:spPr>
          <a:xfrm>
            <a:off x="9453649" y="5555613"/>
            <a:ext cx="2738351" cy="1302387"/>
          </a:xfrm>
          <a:prstGeom prst="rect">
            <a:avLst/>
          </a:prstGeom>
        </p:spPr>
      </p:pic>
    </p:spTree>
    <p:extLst>
      <p:ext uri="{BB962C8B-B14F-4D97-AF65-F5344CB8AC3E}">
        <p14:creationId xmlns:p14="http://schemas.microsoft.com/office/powerpoint/2010/main" val="3710760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79425" y="3500438"/>
            <a:ext cx="8533946" cy="2952750"/>
          </a:xfrm>
        </p:spPr>
        <p:txBody>
          <a:bodyPr/>
          <a:lstStyle/>
          <a:p>
            <a:r>
              <a:rPr lang="en-US" dirty="0"/>
              <a:t>Thank you</a:t>
            </a:r>
          </a:p>
        </p:txBody>
      </p:sp>
    </p:spTree>
    <p:extLst>
      <p:ext uri="{BB962C8B-B14F-4D97-AF65-F5344CB8AC3E}">
        <p14:creationId xmlns:p14="http://schemas.microsoft.com/office/powerpoint/2010/main" val="1840710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0737D95-26D1-4E22-BF3C-F01FBAB0DA11}">
  <we:reference id="4567b711-9f2d-454d-b0d0-74708a29b461" version="1.0.0.0" store="EXCatalog" storeType="EXCatalog"/>
  <we:alternateReferences>
    <we:reference id="WA200001313" version="1.0.0.0"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95883a-d786-4b4f-a5c8-93a53e2574e9">
      <Terms xmlns="http://schemas.microsoft.com/office/infopath/2007/PartnerControls"/>
    </lcf76f155ced4ddcb4097134ff3c332f>
    <TaxCatchAll xmlns="3c323e8f-b349-459e-99de-466e326f23a6" xsi:nil="true"/>
  </documentManagement>
</p:properties>
</file>

<file path=customXml/itemProps1.xml><?xml version="1.0" encoding="utf-8"?>
<ds:datastoreItem xmlns:ds="http://schemas.openxmlformats.org/officeDocument/2006/customXml" ds:itemID="{2E270F20-F0FF-46FA-966D-BA8ECB892C8E}"/>
</file>

<file path=customXml/itemProps2.xml><?xml version="1.0" encoding="utf-8"?>
<ds:datastoreItem xmlns:ds="http://schemas.openxmlformats.org/officeDocument/2006/customXml" ds:itemID="{452C876E-0B23-4E5D-AE93-90DBD7A00682}"/>
</file>

<file path=customXml/itemProps3.xml><?xml version="1.0" encoding="utf-8"?>
<ds:datastoreItem xmlns:ds="http://schemas.openxmlformats.org/officeDocument/2006/customXml" ds:itemID="{ABF333D1-C963-45B7-BB75-B52FB2061F04}"/>
</file>

<file path=docProps/app.xml><?xml version="1.0" encoding="utf-8"?>
<Properties xmlns="http://schemas.openxmlformats.org/officeDocument/2006/extended-properties" xmlns:vt="http://schemas.openxmlformats.org/officeDocument/2006/docPropsVTypes">
  <TotalTime>5853</TotalTime>
  <Words>933</Words>
  <Application>Microsoft Office PowerPoint</Application>
  <PresentationFormat>Widescreen</PresentationFormat>
  <Paragraphs>144</Paragraphs>
  <Slides>18</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COOPERHEWITT-MEDIUM</vt:lpstr>
      <vt:lpstr>COOPERHEWITT-SEMIBOLD</vt:lpstr>
      <vt:lpstr>Public Sans</vt:lpstr>
      <vt:lpstr>Aptos</vt:lpstr>
      <vt:lpstr>Aptos Narrow</vt:lpstr>
      <vt:lpstr>Arial</vt:lpstr>
      <vt:lpstr>Calibri</vt:lpstr>
      <vt:lpstr>Calibri Light</vt:lpstr>
      <vt:lpstr>PT serif</vt:lpstr>
      <vt:lpstr>Office Theme</vt:lpstr>
      <vt:lpstr>A Tale of Two Phases:  inquiry in different spaces </vt:lpstr>
      <vt:lpstr>Introductions</vt:lpstr>
      <vt:lpstr>Phase Context</vt:lpstr>
      <vt:lpstr>Introduction</vt:lpstr>
      <vt:lpstr>Inquiry Habit of Mind</vt:lpstr>
      <vt:lpstr>Research Aims</vt:lpstr>
      <vt:lpstr>Methodology</vt:lpstr>
      <vt:lpstr>Initial results: Inquiry in PGCE and as a secondary teacher</vt:lpstr>
      <vt:lpstr>Initial results: Inquiry in PGCE and as an FE teacher</vt:lpstr>
      <vt:lpstr>Initial results: How did the inquiry impact your practice?</vt:lpstr>
      <vt:lpstr>Initial results: Importance of Inquiry: Secondary Education</vt:lpstr>
      <vt:lpstr>Initial results: Importance of Inquiry: Further Education</vt:lpstr>
      <vt:lpstr>Initial results: Aspirations</vt:lpstr>
      <vt:lpstr>Key messages so far…</vt:lpstr>
      <vt:lpstr>Research and Inquiry is more than a process  There are some important differences exist between the way individual teachers think and act when undertaking collaborative teacher inquiry. </vt:lpstr>
      <vt:lpstr>Next Steps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user</cp:lastModifiedBy>
  <cp:revision>24</cp:revision>
  <dcterms:created xsi:type="dcterms:W3CDTF">2022-03-14T13:44:34Z</dcterms:created>
  <dcterms:modified xsi:type="dcterms:W3CDTF">2024-11-11T20:23:58Z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0x0101008953D52AC5EFC34CA92E8D6091DF89C8</vt:lpwstr>
  </property>
</Properties>
</file>