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8" r:id="rId4"/>
    <p:sldId id="259" r:id="rId5"/>
    <p:sldId id="264" r:id="rId6"/>
    <p:sldId id="260" r:id="rId7"/>
    <p:sldId id="267" r:id="rId8"/>
    <p:sldId id="268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2" autoAdjust="0"/>
    <p:restoredTop sz="94660"/>
  </p:normalViewPr>
  <p:slideViewPr>
    <p:cSldViewPr snapToGrid="0">
      <p:cViewPr varScale="1">
        <p:scale>
          <a:sx n="94" d="100"/>
          <a:sy n="94" d="100"/>
        </p:scale>
        <p:origin x="84" y="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6C28F6-D351-4561-88E8-25D06CE149B2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233E7AB5-DB08-4DB9-94A6-EC924835F409}">
      <dgm:prSet/>
      <dgm:spPr/>
      <dgm:t>
        <a:bodyPr/>
        <a:lstStyle/>
        <a:p>
          <a:pPr>
            <a:defRPr cap="all"/>
          </a:pPr>
          <a:r>
            <a:rPr lang="en-GB" dirty="0"/>
            <a:t>What is </a:t>
          </a:r>
          <a:r>
            <a:rPr lang="en-GB" dirty="0" err="1"/>
            <a:t>fes</a:t>
          </a:r>
          <a:r>
            <a:rPr lang="en-GB" dirty="0"/>
            <a:t>? </a:t>
          </a:r>
          <a:endParaRPr lang="en-US" dirty="0"/>
        </a:p>
      </dgm:t>
    </dgm:pt>
    <dgm:pt modelId="{49065440-8F45-4536-B93D-48336AF08F08}" type="parTrans" cxnId="{45280D50-AC18-480D-A5CF-EC3E25DD7874}">
      <dgm:prSet/>
      <dgm:spPr/>
      <dgm:t>
        <a:bodyPr/>
        <a:lstStyle/>
        <a:p>
          <a:endParaRPr lang="en-US"/>
        </a:p>
      </dgm:t>
    </dgm:pt>
    <dgm:pt modelId="{B199B724-6F10-409F-BB69-4610D84F730A}" type="sibTrans" cxnId="{45280D50-AC18-480D-A5CF-EC3E25DD7874}">
      <dgm:prSet/>
      <dgm:spPr/>
      <dgm:t>
        <a:bodyPr/>
        <a:lstStyle/>
        <a:p>
          <a:endParaRPr lang="en-US"/>
        </a:p>
      </dgm:t>
    </dgm:pt>
    <dgm:pt modelId="{88B1B502-5025-4398-94D1-900053B2A80C}">
      <dgm:prSet/>
      <dgm:spPr/>
      <dgm:t>
        <a:bodyPr/>
        <a:lstStyle/>
        <a:p>
          <a:pPr>
            <a:defRPr cap="all"/>
          </a:pPr>
          <a:r>
            <a:rPr lang="en-GB" dirty="0"/>
            <a:t>Where is </a:t>
          </a:r>
          <a:r>
            <a:rPr lang="en-GB" dirty="0" err="1"/>
            <a:t>fes</a:t>
          </a:r>
          <a:r>
            <a:rPr lang="en-GB" dirty="0"/>
            <a:t>?</a:t>
          </a:r>
          <a:endParaRPr lang="en-US" dirty="0"/>
        </a:p>
      </dgm:t>
    </dgm:pt>
    <dgm:pt modelId="{14E730E2-4293-4CA1-A4B0-828BB1CCBF8F}" type="parTrans" cxnId="{E9C3F451-3093-40A8-A8AC-FC33E0E5D32B}">
      <dgm:prSet/>
      <dgm:spPr/>
      <dgm:t>
        <a:bodyPr/>
        <a:lstStyle/>
        <a:p>
          <a:endParaRPr lang="en-US"/>
        </a:p>
      </dgm:t>
    </dgm:pt>
    <dgm:pt modelId="{FE0B5B69-1AB9-4620-A08A-F2FBC955B8A3}" type="sibTrans" cxnId="{E9C3F451-3093-40A8-A8AC-FC33E0E5D32B}">
      <dgm:prSet/>
      <dgm:spPr/>
      <dgm:t>
        <a:bodyPr/>
        <a:lstStyle/>
        <a:p>
          <a:endParaRPr lang="en-US"/>
        </a:p>
      </dgm:t>
    </dgm:pt>
    <dgm:pt modelId="{F2B3F0BD-8DC4-4A34-85FD-985561A1BB1E}">
      <dgm:prSet/>
      <dgm:spPr/>
      <dgm:t>
        <a:bodyPr/>
        <a:lstStyle/>
        <a:p>
          <a:pPr>
            <a:defRPr cap="all"/>
          </a:pPr>
          <a:r>
            <a:rPr lang="en-GB" dirty="0"/>
            <a:t>Who is </a:t>
          </a:r>
          <a:r>
            <a:rPr lang="en-GB" dirty="0" err="1"/>
            <a:t>fes</a:t>
          </a:r>
          <a:endParaRPr lang="en-US" dirty="0"/>
        </a:p>
      </dgm:t>
    </dgm:pt>
    <dgm:pt modelId="{668ED10F-CCF8-47FE-9296-9C284ECF9C0A}" type="parTrans" cxnId="{235B8DD8-E6FC-43DC-AFA5-8FC6BF314E4E}">
      <dgm:prSet/>
      <dgm:spPr/>
      <dgm:t>
        <a:bodyPr/>
        <a:lstStyle/>
        <a:p>
          <a:endParaRPr lang="en-US"/>
        </a:p>
      </dgm:t>
    </dgm:pt>
    <dgm:pt modelId="{BD1A3BB2-4166-4728-BDE7-6479C7F4FE01}" type="sibTrans" cxnId="{235B8DD8-E6FC-43DC-AFA5-8FC6BF314E4E}">
      <dgm:prSet/>
      <dgm:spPr/>
      <dgm:t>
        <a:bodyPr/>
        <a:lstStyle/>
        <a:p>
          <a:endParaRPr lang="en-US"/>
        </a:p>
      </dgm:t>
    </dgm:pt>
    <dgm:pt modelId="{6786624C-109D-4B15-BC0E-3FB1CD4595A2}">
      <dgm:prSet/>
      <dgm:spPr/>
      <dgm:t>
        <a:bodyPr/>
        <a:lstStyle/>
        <a:p>
          <a:pPr>
            <a:defRPr cap="all"/>
          </a:pPr>
          <a:r>
            <a:rPr lang="en-GB" dirty="0"/>
            <a:t>How does </a:t>
          </a:r>
          <a:r>
            <a:rPr lang="en-GB" dirty="0" err="1"/>
            <a:t>fes</a:t>
          </a:r>
          <a:r>
            <a:rPr lang="en-GB" dirty="0"/>
            <a:t> differ </a:t>
          </a:r>
          <a:endParaRPr lang="en-US" dirty="0"/>
        </a:p>
      </dgm:t>
    </dgm:pt>
    <dgm:pt modelId="{7C501541-D612-46B3-B9A4-9AB7F27D0308}" type="parTrans" cxnId="{1C8EADC2-7CC8-4146-A396-B7E5DEB4BDE0}">
      <dgm:prSet/>
      <dgm:spPr/>
      <dgm:t>
        <a:bodyPr/>
        <a:lstStyle/>
        <a:p>
          <a:endParaRPr lang="en-US"/>
        </a:p>
      </dgm:t>
    </dgm:pt>
    <dgm:pt modelId="{5D3A3B5A-AD4F-4C55-B390-02A652C9A382}" type="sibTrans" cxnId="{1C8EADC2-7CC8-4146-A396-B7E5DEB4BDE0}">
      <dgm:prSet/>
      <dgm:spPr/>
      <dgm:t>
        <a:bodyPr/>
        <a:lstStyle/>
        <a:p>
          <a:endParaRPr lang="en-US"/>
        </a:p>
      </dgm:t>
    </dgm:pt>
    <dgm:pt modelId="{109DA0B0-43FF-4137-8ECF-B6DB5CA0A5CA}" type="pres">
      <dgm:prSet presAssocID="{9A6C28F6-D351-4561-88E8-25D06CE149B2}" presName="root" presStyleCnt="0">
        <dgm:presLayoutVars>
          <dgm:dir/>
          <dgm:resizeHandles val="exact"/>
        </dgm:presLayoutVars>
      </dgm:prSet>
      <dgm:spPr/>
    </dgm:pt>
    <dgm:pt modelId="{09FE4AA8-B5B5-4FD8-AAC1-56A53AB8A1D7}" type="pres">
      <dgm:prSet presAssocID="{233E7AB5-DB08-4DB9-94A6-EC924835F409}" presName="compNode" presStyleCnt="0"/>
      <dgm:spPr/>
    </dgm:pt>
    <dgm:pt modelId="{A01F9B2F-998C-45CF-A845-6696000B2FF7}" type="pres">
      <dgm:prSet presAssocID="{233E7AB5-DB08-4DB9-94A6-EC924835F409}" presName="iconBgRect" presStyleLbl="bgShp" presStyleIdx="0" presStyleCnt="4"/>
      <dgm:spPr/>
    </dgm:pt>
    <dgm:pt modelId="{A05121BF-A285-48A7-A591-109D1C4290F6}" type="pres">
      <dgm:prSet presAssocID="{233E7AB5-DB08-4DB9-94A6-EC924835F40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rm scene"/>
        </a:ext>
      </dgm:extLst>
    </dgm:pt>
    <dgm:pt modelId="{29131FA7-8367-4EEA-A2DA-A3FEF74430F3}" type="pres">
      <dgm:prSet presAssocID="{233E7AB5-DB08-4DB9-94A6-EC924835F409}" presName="spaceRect" presStyleCnt="0"/>
      <dgm:spPr/>
    </dgm:pt>
    <dgm:pt modelId="{2CDD550C-AFDF-445E-9FC1-27598C9F1426}" type="pres">
      <dgm:prSet presAssocID="{233E7AB5-DB08-4DB9-94A6-EC924835F409}" presName="textRect" presStyleLbl="revTx" presStyleIdx="0" presStyleCnt="4">
        <dgm:presLayoutVars>
          <dgm:chMax val="1"/>
          <dgm:chPref val="1"/>
        </dgm:presLayoutVars>
      </dgm:prSet>
      <dgm:spPr/>
    </dgm:pt>
    <dgm:pt modelId="{C82DA896-DB8C-4AA4-BC27-B7B1E166B710}" type="pres">
      <dgm:prSet presAssocID="{B199B724-6F10-409F-BB69-4610D84F730A}" presName="sibTrans" presStyleCnt="0"/>
      <dgm:spPr/>
    </dgm:pt>
    <dgm:pt modelId="{FD04D1FD-FF21-4104-9CFE-B9C1896D3554}" type="pres">
      <dgm:prSet presAssocID="{88B1B502-5025-4398-94D1-900053B2A80C}" presName="compNode" presStyleCnt="0"/>
      <dgm:spPr/>
    </dgm:pt>
    <dgm:pt modelId="{4BE35A73-C744-49D6-978F-D870E69B0EA4}" type="pres">
      <dgm:prSet presAssocID="{88B1B502-5025-4398-94D1-900053B2A80C}" presName="iconBgRect" presStyleLbl="bgShp" presStyleIdx="1" presStyleCnt="4"/>
      <dgm:spPr/>
    </dgm:pt>
    <dgm:pt modelId="{BFD77386-5D73-4F07-B75C-223985F5FD9F}" type="pres">
      <dgm:prSet presAssocID="{88B1B502-5025-4398-94D1-900053B2A80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fighter"/>
        </a:ext>
      </dgm:extLst>
    </dgm:pt>
    <dgm:pt modelId="{5A8C2A5F-E69F-4F3A-86AD-59531CB5A99C}" type="pres">
      <dgm:prSet presAssocID="{88B1B502-5025-4398-94D1-900053B2A80C}" presName="spaceRect" presStyleCnt="0"/>
      <dgm:spPr/>
    </dgm:pt>
    <dgm:pt modelId="{85ACA061-0A73-4BD0-BA95-46026064168A}" type="pres">
      <dgm:prSet presAssocID="{88B1B502-5025-4398-94D1-900053B2A80C}" presName="textRect" presStyleLbl="revTx" presStyleIdx="1" presStyleCnt="4">
        <dgm:presLayoutVars>
          <dgm:chMax val="1"/>
          <dgm:chPref val="1"/>
        </dgm:presLayoutVars>
      </dgm:prSet>
      <dgm:spPr/>
    </dgm:pt>
    <dgm:pt modelId="{C2DC8CA4-A811-4454-AD77-71CC2CB39A01}" type="pres">
      <dgm:prSet presAssocID="{FE0B5B69-1AB9-4620-A08A-F2FBC955B8A3}" presName="sibTrans" presStyleCnt="0"/>
      <dgm:spPr/>
    </dgm:pt>
    <dgm:pt modelId="{516B7A94-87A6-47D0-A3F0-0F3B99C7D093}" type="pres">
      <dgm:prSet presAssocID="{F2B3F0BD-8DC4-4A34-85FD-985561A1BB1E}" presName="compNode" presStyleCnt="0"/>
      <dgm:spPr/>
    </dgm:pt>
    <dgm:pt modelId="{DF23B0AC-D6C6-4D2E-9AA4-EA6CF8EB2034}" type="pres">
      <dgm:prSet presAssocID="{F2B3F0BD-8DC4-4A34-85FD-985561A1BB1E}" presName="iconBgRect" presStyleLbl="bgShp" presStyleIdx="2" presStyleCnt="4"/>
      <dgm:spPr/>
    </dgm:pt>
    <dgm:pt modelId="{5F1C40FD-C4FD-4891-A7C2-997AE5FDEEF9}" type="pres">
      <dgm:prSet presAssocID="{F2B3F0BD-8DC4-4A34-85FD-985561A1BB1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n"/>
        </a:ext>
      </dgm:extLst>
    </dgm:pt>
    <dgm:pt modelId="{2D42CA84-2957-4BE4-96BC-54401571C028}" type="pres">
      <dgm:prSet presAssocID="{F2B3F0BD-8DC4-4A34-85FD-985561A1BB1E}" presName="spaceRect" presStyleCnt="0"/>
      <dgm:spPr/>
    </dgm:pt>
    <dgm:pt modelId="{6CC3D2FD-3315-4C85-827A-557F0E132E3E}" type="pres">
      <dgm:prSet presAssocID="{F2B3F0BD-8DC4-4A34-85FD-985561A1BB1E}" presName="textRect" presStyleLbl="revTx" presStyleIdx="2" presStyleCnt="4">
        <dgm:presLayoutVars>
          <dgm:chMax val="1"/>
          <dgm:chPref val="1"/>
        </dgm:presLayoutVars>
      </dgm:prSet>
      <dgm:spPr/>
    </dgm:pt>
    <dgm:pt modelId="{8FA21F61-D2B0-4C21-A577-75036A79A961}" type="pres">
      <dgm:prSet presAssocID="{BD1A3BB2-4166-4728-BDE7-6479C7F4FE01}" presName="sibTrans" presStyleCnt="0"/>
      <dgm:spPr/>
    </dgm:pt>
    <dgm:pt modelId="{6F6DF43B-9550-4BB0-A730-348A56622493}" type="pres">
      <dgm:prSet presAssocID="{6786624C-109D-4B15-BC0E-3FB1CD4595A2}" presName="compNode" presStyleCnt="0"/>
      <dgm:spPr/>
    </dgm:pt>
    <dgm:pt modelId="{D7B449CB-1FEB-4A71-83C4-9E4F3FF29CFC}" type="pres">
      <dgm:prSet presAssocID="{6786624C-109D-4B15-BC0E-3FB1CD4595A2}" presName="iconBgRect" presStyleLbl="bgShp" presStyleIdx="3" presStyleCnt="4"/>
      <dgm:spPr/>
    </dgm:pt>
    <dgm:pt modelId="{151D4A00-A3FD-45EE-AC36-6436958454F1}" type="pres">
      <dgm:prSet presAssocID="{6786624C-109D-4B15-BC0E-3FB1CD4595A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on"/>
        </a:ext>
      </dgm:extLst>
    </dgm:pt>
    <dgm:pt modelId="{5768C263-A17E-4851-9C8C-D2BD91C37DAC}" type="pres">
      <dgm:prSet presAssocID="{6786624C-109D-4B15-BC0E-3FB1CD4595A2}" presName="spaceRect" presStyleCnt="0"/>
      <dgm:spPr/>
    </dgm:pt>
    <dgm:pt modelId="{9D2803B8-3280-483C-B9FB-7C8DEBB2B3B6}" type="pres">
      <dgm:prSet presAssocID="{6786624C-109D-4B15-BC0E-3FB1CD4595A2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8025A20-5A62-49F7-8C60-8827C88D884A}" type="presOf" srcId="{6786624C-109D-4B15-BC0E-3FB1CD4595A2}" destId="{9D2803B8-3280-483C-B9FB-7C8DEBB2B3B6}" srcOrd="0" destOrd="0" presId="urn:microsoft.com/office/officeart/2018/5/layout/IconCircleLabelList"/>
    <dgm:cxn modelId="{D1F4FC20-E03B-4332-92C9-21812BFAA6CE}" type="presOf" srcId="{233E7AB5-DB08-4DB9-94A6-EC924835F409}" destId="{2CDD550C-AFDF-445E-9FC1-27598C9F1426}" srcOrd="0" destOrd="0" presId="urn:microsoft.com/office/officeart/2018/5/layout/IconCircleLabelList"/>
    <dgm:cxn modelId="{45280D50-AC18-480D-A5CF-EC3E25DD7874}" srcId="{9A6C28F6-D351-4561-88E8-25D06CE149B2}" destId="{233E7AB5-DB08-4DB9-94A6-EC924835F409}" srcOrd="0" destOrd="0" parTransId="{49065440-8F45-4536-B93D-48336AF08F08}" sibTransId="{B199B724-6F10-409F-BB69-4610D84F730A}"/>
    <dgm:cxn modelId="{E9C3F451-3093-40A8-A8AC-FC33E0E5D32B}" srcId="{9A6C28F6-D351-4561-88E8-25D06CE149B2}" destId="{88B1B502-5025-4398-94D1-900053B2A80C}" srcOrd="1" destOrd="0" parTransId="{14E730E2-4293-4CA1-A4B0-828BB1CCBF8F}" sibTransId="{FE0B5B69-1AB9-4620-A08A-F2FBC955B8A3}"/>
    <dgm:cxn modelId="{FBF27C80-A69F-4BD3-848C-5D10CEC50AA1}" type="presOf" srcId="{F2B3F0BD-8DC4-4A34-85FD-985561A1BB1E}" destId="{6CC3D2FD-3315-4C85-827A-557F0E132E3E}" srcOrd="0" destOrd="0" presId="urn:microsoft.com/office/officeart/2018/5/layout/IconCircleLabelList"/>
    <dgm:cxn modelId="{FB361E94-8BBB-4FB4-90CA-81642B09103A}" type="presOf" srcId="{88B1B502-5025-4398-94D1-900053B2A80C}" destId="{85ACA061-0A73-4BD0-BA95-46026064168A}" srcOrd="0" destOrd="0" presId="urn:microsoft.com/office/officeart/2018/5/layout/IconCircleLabelList"/>
    <dgm:cxn modelId="{88E284BD-F56D-49E3-BE46-9C0798E1172C}" type="presOf" srcId="{9A6C28F6-D351-4561-88E8-25D06CE149B2}" destId="{109DA0B0-43FF-4137-8ECF-B6DB5CA0A5CA}" srcOrd="0" destOrd="0" presId="urn:microsoft.com/office/officeart/2018/5/layout/IconCircleLabelList"/>
    <dgm:cxn modelId="{1C8EADC2-7CC8-4146-A396-B7E5DEB4BDE0}" srcId="{9A6C28F6-D351-4561-88E8-25D06CE149B2}" destId="{6786624C-109D-4B15-BC0E-3FB1CD4595A2}" srcOrd="3" destOrd="0" parTransId="{7C501541-D612-46B3-B9A4-9AB7F27D0308}" sibTransId="{5D3A3B5A-AD4F-4C55-B390-02A652C9A382}"/>
    <dgm:cxn modelId="{235B8DD8-E6FC-43DC-AFA5-8FC6BF314E4E}" srcId="{9A6C28F6-D351-4561-88E8-25D06CE149B2}" destId="{F2B3F0BD-8DC4-4A34-85FD-985561A1BB1E}" srcOrd="2" destOrd="0" parTransId="{668ED10F-CCF8-47FE-9296-9C284ECF9C0A}" sibTransId="{BD1A3BB2-4166-4728-BDE7-6479C7F4FE01}"/>
    <dgm:cxn modelId="{F2071DB6-B204-472C-BD9E-CDFB2BD056A6}" type="presParOf" srcId="{109DA0B0-43FF-4137-8ECF-B6DB5CA0A5CA}" destId="{09FE4AA8-B5B5-4FD8-AAC1-56A53AB8A1D7}" srcOrd="0" destOrd="0" presId="urn:microsoft.com/office/officeart/2018/5/layout/IconCircleLabelList"/>
    <dgm:cxn modelId="{53291A24-DC9C-4798-84A5-EEA597377A4C}" type="presParOf" srcId="{09FE4AA8-B5B5-4FD8-AAC1-56A53AB8A1D7}" destId="{A01F9B2F-998C-45CF-A845-6696000B2FF7}" srcOrd="0" destOrd="0" presId="urn:microsoft.com/office/officeart/2018/5/layout/IconCircleLabelList"/>
    <dgm:cxn modelId="{B19CBE8E-8431-459C-91BB-EAF73F794C6A}" type="presParOf" srcId="{09FE4AA8-B5B5-4FD8-AAC1-56A53AB8A1D7}" destId="{A05121BF-A285-48A7-A591-109D1C4290F6}" srcOrd="1" destOrd="0" presId="urn:microsoft.com/office/officeart/2018/5/layout/IconCircleLabelList"/>
    <dgm:cxn modelId="{BABD1F1E-D833-4B9A-9F06-B7A0D467CFFB}" type="presParOf" srcId="{09FE4AA8-B5B5-4FD8-AAC1-56A53AB8A1D7}" destId="{29131FA7-8367-4EEA-A2DA-A3FEF74430F3}" srcOrd="2" destOrd="0" presId="urn:microsoft.com/office/officeart/2018/5/layout/IconCircleLabelList"/>
    <dgm:cxn modelId="{0B1011C6-2B31-43D6-B870-19D46D88CE16}" type="presParOf" srcId="{09FE4AA8-B5B5-4FD8-AAC1-56A53AB8A1D7}" destId="{2CDD550C-AFDF-445E-9FC1-27598C9F1426}" srcOrd="3" destOrd="0" presId="urn:microsoft.com/office/officeart/2018/5/layout/IconCircleLabelList"/>
    <dgm:cxn modelId="{E6768A30-D786-4D5C-A859-FB894F284FBA}" type="presParOf" srcId="{109DA0B0-43FF-4137-8ECF-B6DB5CA0A5CA}" destId="{C82DA896-DB8C-4AA4-BC27-B7B1E166B710}" srcOrd="1" destOrd="0" presId="urn:microsoft.com/office/officeart/2018/5/layout/IconCircleLabelList"/>
    <dgm:cxn modelId="{36B12601-9D13-4035-BFFB-13452B1B8C21}" type="presParOf" srcId="{109DA0B0-43FF-4137-8ECF-B6DB5CA0A5CA}" destId="{FD04D1FD-FF21-4104-9CFE-B9C1896D3554}" srcOrd="2" destOrd="0" presId="urn:microsoft.com/office/officeart/2018/5/layout/IconCircleLabelList"/>
    <dgm:cxn modelId="{BB85DE38-8AB0-48F2-9F30-4F6A4F2671F7}" type="presParOf" srcId="{FD04D1FD-FF21-4104-9CFE-B9C1896D3554}" destId="{4BE35A73-C744-49D6-978F-D870E69B0EA4}" srcOrd="0" destOrd="0" presId="urn:microsoft.com/office/officeart/2018/5/layout/IconCircleLabelList"/>
    <dgm:cxn modelId="{AB34BCA9-0047-41DF-BCD7-068B03CA80FB}" type="presParOf" srcId="{FD04D1FD-FF21-4104-9CFE-B9C1896D3554}" destId="{BFD77386-5D73-4F07-B75C-223985F5FD9F}" srcOrd="1" destOrd="0" presId="urn:microsoft.com/office/officeart/2018/5/layout/IconCircleLabelList"/>
    <dgm:cxn modelId="{A4F59F60-7E36-4FA0-8DEB-6CFC2FC3F17A}" type="presParOf" srcId="{FD04D1FD-FF21-4104-9CFE-B9C1896D3554}" destId="{5A8C2A5F-E69F-4F3A-86AD-59531CB5A99C}" srcOrd="2" destOrd="0" presId="urn:microsoft.com/office/officeart/2018/5/layout/IconCircleLabelList"/>
    <dgm:cxn modelId="{9289255A-AFB9-499D-9993-5E5EEDDDC21F}" type="presParOf" srcId="{FD04D1FD-FF21-4104-9CFE-B9C1896D3554}" destId="{85ACA061-0A73-4BD0-BA95-46026064168A}" srcOrd="3" destOrd="0" presId="urn:microsoft.com/office/officeart/2018/5/layout/IconCircleLabelList"/>
    <dgm:cxn modelId="{C4F67CD7-B228-4873-BAA2-AE7366DD6D37}" type="presParOf" srcId="{109DA0B0-43FF-4137-8ECF-B6DB5CA0A5CA}" destId="{C2DC8CA4-A811-4454-AD77-71CC2CB39A01}" srcOrd="3" destOrd="0" presId="urn:microsoft.com/office/officeart/2018/5/layout/IconCircleLabelList"/>
    <dgm:cxn modelId="{18785D65-2E0A-4A09-A53E-BE6C31B7C59B}" type="presParOf" srcId="{109DA0B0-43FF-4137-8ECF-B6DB5CA0A5CA}" destId="{516B7A94-87A6-47D0-A3F0-0F3B99C7D093}" srcOrd="4" destOrd="0" presId="urn:microsoft.com/office/officeart/2018/5/layout/IconCircleLabelList"/>
    <dgm:cxn modelId="{C4132F0E-F06E-4875-9B3E-F3C670205898}" type="presParOf" srcId="{516B7A94-87A6-47D0-A3F0-0F3B99C7D093}" destId="{DF23B0AC-D6C6-4D2E-9AA4-EA6CF8EB2034}" srcOrd="0" destOrd="0" presId="urn:microsoft.com/office/officeart/2018/5/layout/IconCircleLabelList"/>
    <dgm:cxn modelId="{B6C5A47F-450B-4F06-AA76-A2C429BC9757}" type="presParOf" srcId="{516B7A94-87A6-47D0-A3F0-0F3B99C7D093}" destId="{5F1C40FD-C4FD-4891-A7C2-997AE5FDEEF9}" srcOrd="1" destOrd="0" presId="urn:microsoft.com/office/officeart/2018/5/layout/IconCircleLabelList"/>
    <dgm:cxn modelId="{09FE1099-15B8-40E1-BD53-26488E7653DC}" type="presParOf" srcId="{516B7A94-87A6-47D0-A3F0-0F3B99C7D093}" destId="{2D42CA84-2957-4BE4-96BC-54401571C028}" srcOrd="2" destOrd="0" presId="urn:microsoft.com/office/officeart/2018/5/layout/IconCircleLabelList"/>
    <dgm:cxn modelId="{CD207671-ED32-4186-95B2-BC83A3FAC115}" type="presParOf" srcId="{516B7A94-87A6-47D0-A3F0-0F3B99C7D093}" destId="{6CC3D2FD-3315-4C85-827A-557F0E132E3E}" srcOrd="3" destOrd="0" presId="urn:microsoft.com/office/officeart/2018/5/layout/IconCircleLabelList"/>
    <dgm:cxn modelId="{D264A261-82DD-466E-914C-270024DB3951}" type="presParOf" srcId="{109DA0B0-43FF-4137-8ECF-B6DB5CA0A5CA}" destId="{8FA21F61-D2B0-4C21-A577-75036A79A961}" srcOrd="5" destOrd="0" presId="urn:microsoft.com/office/officeart/2018/5/layout/IconCircleLabelList"/>
    <dgm:cxn modelId="{D9539577-12B8-4A37-B246-8653295B7189}" type="presParOf" srcId="{109DA0B0-43FF-4137-8ECF-B6DB5CA0A5CA}" destId="{6F6DF43B-9550-4BB0-A730-348A56622493}" srcOrd="6" destOrd="0" presId="urn:microsoft.com/office/officeart/2018/5/layout/IconCircleLabelList"/>
    <dgm:cxn modelId="{AC52AD9C-9116-46CA-A875-E4551FB487D0}" type="presParOf" srcId="{6F6DF43B-9550-4BB0-A730-348A56622493}" destId="{D7B449CB-1FEB-4A71-83C4-9E4F3FF29CFC}" srcOrd="0" destOrd="0" presId="urn:microsoft.com/office/officeart/2018/5/layout/IconCircleLabelList"/>
    <dgm:cxn modelId="{FDE72C26-4C86-4D61-9997-7BEFDD0E894D}" type="presParOf" srcId="{6F6DF43B-9550-4BB0-A730-348A56622493}" destId="{151D4A00-A3FD-45EE-AC36-6436958454F1}" srcOrd="1" destOrd="0" presId="urn:microsoft.com/office/officeart/2018/5/layout/IconCircleLabelList"/>
    <dgm:cxn modelId="{F7246937-AFBC-48D3-9858-F7DBA2E3EE76}" type="presParOf" srcId="{6F6DF43B-9550-4BB0-A730-348A56622493}" destId="{5768C263-A17E-4851-9C8C-D2BD91C37DAC}" srcOrd="2" destOrd="0" presId="urn:microsoft.com/office/officeart/2018/5/layout/IconCircleLabelList"/>
    <dgm:cxn modelId="{0A1D2234-C98F-430C-9FCA-17EDCC29B2A9}" type="presParOf" srcId="{6F6DF43B-9550-4BB0-A730-348A56622493}" destId="{9D2803B8-3280-483C-B9FB-7C8DEBB2B3B6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1F9B2F-998C-45CF-A845-6696000B2FF7}">
      <dsp:nvSpPr>
        <dsp:cNvPr id="0" name=""/>
        <dsp:cNvSpPr/>
      </dsp:nvSpPr>
      <dsp:spPr>
        <a:xfrm>
          <a:off x="973190" y="785492"/>
          <a:ext cx="1264141" cy="126414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5121BF-A285-48A7-A591-109D1C4290F6}">
      <dsp:nvSpPr>
        <dsp:cNvPr id="0" name=""/>
        <dsp:cNvSpPr/>
      </dsp:nvSpPr>
      <dsp:spPr>
        <a:xfrm>
          <a:off x="1242597" y="1054900"/>
          <a:ext cx="725326" cy="7253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DD550C-AFDF-445E-9FC1-27598C9F1426}">
      <dsp:nvSpPr>
        <dsp:cNvPr id="0" name=""/>
        <dsp:cNvSpPr/>
      </dsp:nvSpPr>
      <dsp:spPr>
        <a:xfrm>
          <a:off x="569079" y="2443382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 dirty="0"/>
            <a:t>What is </a:t>
          </a:r>
          <a:r>
            <a:rPr lang="en-GB" sz="2500" kern="1200" dirty="0" err="1"/>
            <a:t>fes</a:t>
          </a:r>
          <a:r>
            <a:rPr lang="en-GB" sz="2500" kern="1200" dirty="0"/>
            <a:t>? </a:t>
          </a:r>
          <a:endParaRPr lang="en-US" sz="2500" kern="1200" dirty="0"/>
        </a:p>
      </dsp:txBody>
      <dsp:txXfrm>
        <a:off x="569079" y="2443382"/>
        <a:ext cx="2072362" cy="720000"/>
      </dsp:txXfrm>
    </dsp:sp>
    <dsp:sp modelId="{4BE35A73-C744-49D6-978F-D870E69B0EA4}">
      <dsp:nvSpPr>
        <dsp:cNvPr id="0" name=""/>
        <dsp:cNvSpPr/>
      </dsp:nvSpPr>
      <dsp:spPr>
        <a:xfrm>
          <a:off x="3408216" y="785492"/>
          <a:ext cx="1264141" cy="126414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D77386-5D73-4F07-B75C-223985F5FD9F}">
      <dsp:nvSpPr>
        <dsp:cNvPr id="0" name=""/>
        <dsp:cNvSpPr/>
      </dsp:nvSpPr>
      <dsp:spPr>
        <a:xfrm>
          <a:off x="3677623" y="1054900"/>
          <a:ext cx="725326" cy="7253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ACA061-0A73-4BD0-BA95-46026064168A}">
      <dsp:nvSpPr>
        <dsp:cNvPr id="0" name=""/>
        <dsp:cNvSpPr/>
      </dsp:nvSpPr>
      <dsp:spPr>
        <a:xfrm>
          <a:off x="3004105" y="2443382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 dirty="0"/>
            <a:t>Where is </a:t>
          </a:r>
          <a:r>
            <a:rPr lang="en-GB" sz="2500" kern="1200" dirty="0" err="1"/>
            <a:t>fes</a:t>
          </a:r>
          <a:r>
            <a:rPr lang="en-GB" sz="2500" kern="1200" dirty="0"/>
            <a:t>?</a:t>
          </a:r>
          <a:endParaRPr lang="en-US" sz="2500" kern="1200" dirty="0"/>
        </a:p>
      </dsp:txBody>
      <dsp:txXfrm>
        <a:off x="3004105" y="2443382"/>
        <a:ext cx="2072362" cy="720000"/>
      </dsp:txXfrm>
    </dsp:sp>
    <dsp:sp modelId="{DF23B0AC-D6C6-4D2E-9AA4-EA6CF8EB2034}">
      <dsp:nvSpPr>
        <dsp:cNvPr id="0" name=""/>
        <dsp:cNvSpPr/>
      </dsp:nvSpPr>
      <dsp:spPr>
        <a:xfrm>
          <a:off x="5843242" y="785492"/>
          <a:ext cx="1264141" cy="126414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1C40FD-C4FD-4891-A7C2-997AE5FDEEF9}">
      <dsp:nvSpPr>
        <dsp:cNvPr id="0" name=""/>
        <dsp:cNvSpPr/>
      </dsp:nvSpPr>
      <dsp:spPr>
        <a:xfrm>
          <a:off x="6112649" y="1054900"/>
          <a:ext cx="725326" cy="7253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C3D2FD-3315-4C85-827A-557F0E132E3E}">
      <dsp:nvSpPr>
        <dsp:cNvPr id="0" name=""/>
        <dsp:cNvSpPr/>
      </dsp:nvSpPr>
      <dsp:spPr>
        <a:xfrm>
          <a:off x="5439131" y="2443382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 dirty="0"/>
            <a:t>Who is </a:t>
          </a:r>
          <a:r>
            <a:rPr lang="en-GB" sz="2500" kern="1200" dirty="0" err="1"/>
            <a:t>fes</a:t>
          </a:r>
          <a:endParaRPr lang="en-US" sz="2500" kern="1200" dirty="0"/>
        </a:p>
      </dsp:txBody>
      <dsp:txXfrm>
        <a:off x="5439131" y="2443382"/>
        <a:ext cx="2072362" cy="720000"/>
      </dsp:txXfrm>
    </dsp:sp>
    <dsp:sp modelId="{D7B449CB-1FEB-4A71-83C4-9E4F3FF29CFC}">
      <dsp:nvSpPr>
        <dsp:cNvPr id="0" name=""/>
        <dsp:cNvSpPr/>
      </dsp:nvSpPr>
      <dsp:spPr>
        <a:xfrm>
          <a:off x="8278268" y="785492"/>
          <a:ext cx="1264141" cy="126414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1D4A00-A3FD-45EE-AC36-6436958454F1}">
      <dsp:nvSpPr>
        <dsp:cNvPr id="0" name=""/>
        <dsp:cNvSpPr/>
      </dsp:nvSpPr>
      <dsp:spPr>
        <a:xfrm>
          <a:off x="8547675" y="1054900"/>
          <a:ext cx="725326" cy="72532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2803B8-3280-483C-B9FB-7C8DEBB2B3B6}">
      <dsp:nvSpPr>
        <dsp:cNvPr id="0" name=""/>
        <dsp:cNvSpPr/>
      </dsp:nvSpPr>
      <dsp:spPr>
        <a:xfrm>
          <a:off x="7874157" y="2443382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 dirty="0"/>
            <a:t>How does </a:t>
          </a:r>
          <a:r>
            <a:rPr lang="en-GB" sz="2500" kern="1200" dirty="0" err="1"/>
            <a:t>fes</a:t>
          </a:r>
          <a:r>
            <a:rPr lang="en-GB" sz="2500" kern="1200" dirty="0"/>
            <a:t> differ </a:t>
          </a:r>
          <a:endParaRPr lang="en-US" sz="2500" kern="1200" dirty="0"/>
        </a:p>
      </dsp:txBody>
      <dsp:txXfrm>
        <a:off x="7874157" y="2443382"/>
        <a:ext cx="2072362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39743-B51D-60C6-D685-3E9960B7BD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E9B07E-3C6A-FB33-0B28-F08CC26637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02DBE-9433-74B3-4DBF-A84145BC4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C06D-B952-4052-8D68-3A03A7FBC670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C2B5E-B367-D0D9-0EE8-35567CA04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2CC1B-95C9-F3BC-FE0C-D21732B6F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BEC8-45D1-4825-879C-CC427071FF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28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D4985-6DA1-C342-60F3-3DF354D72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D2DCC-3568-2D58-3C78-97B6157BC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82DDB-6740-2DC6-47E8-08FC22535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C06D-B952-4052-8D68-3A03A7FBC670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5C5A0-D6E7-9A96-07F1-D368FDBAF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2C8A9-3289-413F-DB3B-9AA7474B2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BEC8-45D1-4825-879C-CC427071FF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6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252AD-3055-5E2A-36C7-EAE016B85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0FCF1-FE9A-9145-9539-00E2BE7DD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78635-0AC3-D279-28FF-417355E2A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C06D-B952-4052-8D68-3A03A7FBC670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052EC-38E1-58C6-8760-BF244B81A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C7872-D989-B7EA-3657-70FB1E6DA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BEC8-45D1-4825-879C-CC427071FF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771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58058-EB08-F5D7-A99A-1BCF6B690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AC0EF-3DE9-06AE-6636-AEDCD13208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73246B-A42B-B508-3A3F-8FFA232FA5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CB6DA0-0992-8F75-D03E-0DB5CB7A1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C06D-B952-4052-8D68-3A03A7FBC670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B2229A-DB25-598C-4A21-7FA1906E4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D257E9-D071-1159-5DF4-963725357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BEC8-45D1-4825-879C-CC427071FF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576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EBB29-0537-4797-98A9-EB2B30E75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DB1FF2-FDAD-F270-4DC1-0F34D45A58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C0218B-0A6B-725E-4316-E994C2ED8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81B6FA-022A-1E8B-1AF0-5F8B58F6D2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61ACFD-848E-78E1-9EA2-91BA8BEA9F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7C449A-F029-8477-5EEC-7D53B7464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C06D-B952-4052-8D68-3A03A7FBC670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9EE709-4995-25F7-FB80-767F9AC65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BECB5-70F9-81F8-EDAF-1E5AC6FF9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BEC8-45D1-4825-879C-CC427071FF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531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D37CC-ED2A-5E56-3B88-B34F79187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5CEE4E-88F8-A0F0-C00B-9688570FE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C06D-B952-4052-8D68-3A03A7FBC670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65C1A4-8587-135A-E64A-9FFA2CD19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338B30-4BCE-E2B2-ED6A-5B409A82C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BEC8-45D1-4825-879C-CC427071FF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160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4A4278-71D7-3B6B-0E76-96393F7FD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C06D-B952-4052-8D68-3A03A7FBC670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2BFD1B-A434-4293-0C4C-AAA1A61D5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413A95-A04B-FBDD-8BFF-C5207910F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BEC8-45D1-4825-879C-CC427071FF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944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0BD54-7CE3-0724-60AC-744F88051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AC78C-19AA-8615-D07F-596BC48E0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6CEC5-8419-59F8-4245-EAD6AF0A28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86521-A772-A8AA-6ABF-54A7B0BB8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C06D-B952-4052-8D68-3A03A7FBC670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4AE62-6C86-93FB-42BE-CC84A42CC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8EBE99-F112-E6AC-4EEA-88DD7A827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BEC8-45D1-4825-879C-CC427071FF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698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2D166-BE5F-969D-F93E-B73C35C2A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551587-5D2E-6CB9-4FB8-096932C752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72ABD-B5B8-B641-9384-2F82B7041E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3F6118-B33E-1772-7EA0-6FCC6F6AF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C06D-B952-4052-8D68-3A03A7FBC670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45C5E4-0FB9-5181-D94E-5E9F6F144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A46939-C171-55B6-620C-9A0DFCE35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BEC8-45D1-4825-879C-CC427071FF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901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B8788-F795-8D19-87B0-E0E56851E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8F0042-C5D9-0863-FB67-16915712F4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1E0513-9F93-6B91-8C55-292E08C93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C06D-B952-4052-8D68-3A03A7FBC670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77D0C-B079-F7FE-8CCF-5782C034B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6ADFF-4334-2EA3-B8E3-BE0CBE283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BEC8-45D1-4825-879C-CC427071FF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586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1CD0DA-AB3F-360D-F26B-73E7A61CA9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9F147F-AD2A-B6FC-0E4E-E70E1BE90A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50865-802B-F59D-B51C-8F1BDB374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C06D-B952-4052-8D68-3A03A7FBC670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9885A-5744-15C0-8B4B-AF64C76A0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2EB00D-CE6D-ECEC-2C2F-BC2F4418D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BEC8-45D1-4825-879C-CC427071FF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285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F3F410-2D34-F951-8BDF-ABD481B30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820098-6CD3-DF56-84B6-5F5868CF5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27239-DA6E-02D3-E69D-B29464890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9C06D-B952-4052-8D68-3A03A7FBC670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4DB94-A17F-7FB3-2EA3-10080ED11A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D9220-F675-A75B-2CBC-7FF8BC5E19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4BEC8-45D1-4825-879C-CC427071FF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82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ynn.Senior@wnc.ac.u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lwinder@uclan.ac.uk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adlet.com/clwinder/UCETSESSION_D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.com/alga2bxvrqpb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A94871E-96FC-4ADE-815B-41A636E34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673349-57DA-558D-ADFA-6885E789E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320041"/>
            <a:ext cx="6692827" cy="1709366"/>
          </a:xfrm>
        </p:spPr>
        <p:txBody>
          <a:bodyPr>
            <a:normAutofit fontScale="90000"/>
          </a:bodyPr>
          <a:lstStyle/>
          <a:p>
            <a:pPr algn="l"/>
            <a:br>
              <a:rPr lang="en-GB" dirty="0">
                <a:solidFill>
                  <a:srgbClr val="002060"/>
                </a:solidFill>
                <a:latin typeface="Avenir Next LT Pro" panose="020B0504020202020204" pitchFamily="34" charset="0"/>
              </a:rPr>
            </a:br>
            <a:r>
              <a:rPr lang="en-GB" dirty="0">
                <a:solidFill>
                  <a:srgbClr val="002060"/>
                </a:solidFill>
                <a:latin typeface="Avenir Next LT Pro" panose="020B0504020202020204" pitchFamily="34" charset="0"/>
              </a:rPr>
              <a:t>Sector Updates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572768-6AD6-CCB2-7C8B-EAD632C98A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2400265"/>
            <a:ext cx="7360920" cy="156948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GB" sz="2800" dirty="0">
                <a:solidFill>
                  <a:srgbClr val="002060"/>
                </a:solidFill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Session Aim: </a:t>
            </a:r>
          </a:p>
          <a:p>
            <a:pPr algn="l"/>
            <a:r>
              <a:rPr lang="en-GB" sz="2800" dirty="0">
                <a:solidFill>
                  <a:srgbClr val="002060"/>
                </a:solidFill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build a case for change based on our experiences in the first year of the new </a:t>
            </a:r>
            <a:r>
              <a:rPr lang="en-GB" sz="2800" dirty="0" err="1">
                <a:solidFill>
                  <a:srgbClr val="002060"/>
                </a:solidFill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DiT</a:t>
            </a:r>
            <a:r>
              <a:rPr lang="en-GB" sz="2800" dirty="0">
                <a:solidFill>
                  <a:srgbClr val="002060"/>
                </a:solidFill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framework – ‘the transition period’. </a:t>
            </a:r>
            <a:endParaRPr lang="en-GB" sz="2800" dirty="0">
              <a:solidFill>
                <a:srgbClr val="002060"/>
              </a:solidFill>
            </a:endParaRPr>
          </a:p>
          <a:p>
            <a:pPr algn="l"/>
            <a:endParaRPr lang="en-GB" dirty="0"/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4F728C-30A1-ED2F-9772-7088650E5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544" y="2029406"/>
            <a:ext cx="4087368" cy="25627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FD43AA-AF7D-F47D-914A-A1592B989CD2}"/>
              </a:ext>
            </a:extLst>
          </p:cNvPr>
          <p:cNvSpPr txBox="1"/>
          <p:nvPr/>
        </p:nvSpPr>
        <p:spPr>
          <a:xfrm>
            <a:off x="714562" y="4931017"/>
            <a:ext cx="7013811" cy="143116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>
                <a:solidFill>
                  <a:srgbClr val="002060"/>
                </a:solidFill>
                <a:latin typeface="Avenir Next LT Pro" panose="020B0504020202020204" pitchFamily="34" charset="0"/>
              </a:rPr>
              <a:t>Dr Lynn Senior: West Nottinghamshire College</a:t>
            </a:r>
          </a:p>
          <a:p>
            <a:pPr>
              <a:spcAft>
                <a:spcPts val="600"/>
              </a:spcAft>
            </a:pPr>
            <a:r>
              <a:rPr lang="en-GB" dirty="0" err="1">
                <a:solidFill>
                  <a:srgbClr val="002060"/>
                </a:solidFill>
                <a:latin typeface="Avenir Next LT Pro" panose="020B0504020202020204" pitchFamily="34" charset="0"/>
                <a:hlinkClick r:id="rId3"/>
              </a:rPr>
              <a:t>Lynn.Senior@wnc.ac.uk</a:t>
            </a:r>
            <a:r>
              <a:rPr lang="en-GB" dirty="0">
                <a:solidFill>
                  <a:srgbClr val="002060"/>
                </a:solidFill>
                <a:latin typeface="Avenir Next LT Pro" panose="020B0504020202020204" pitchFamily="34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en-GB" dirty="0">
                <a:solidFill>
                  <a:srgbClr val="002060"/>
                </a:solidFill>
                <a:latin typeface="Avenir Next LT Pro" panose="020B0504020202020204" pitchFamily="34" charset="0"/>
              </a:rPr>
              <a:t>Dr Clare Winder: University of Central Lancashire</a:t>
            </a:r>
          </a:p>
          <a:p>
            <a:pPr>
              <a:spcAft>
                <a:spcPts val="600"/>
              </a:spcAft>
            </a:pPr>
            <a:r>
              <a:rPr lang="en-GB" dirty="0" err="1">
                <a:solidFill>
                  <a:srgbClr val="002060"/>
                </a:solidFill>
                <a:latin typeface="Avenir Next LT Pro" panose="020B0504020202020204" pitchFamily="34" charset="0"/>
                <a:hlinkClick r:id="rId4"/>
              </a:rPr>
              <a:t>clwinder@uclan.ac.uk</a:t>
            </a:r>
            <a:r>
              <a:rPr lang="en-GB" dirty="0">
                <a:solidFill>
                  <a:srgbClr val="002060"/>
                </a:solidFill>
                <a:latin typeface="Avenir Next LT Pro" panose="020B05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2147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AA6AA-8B43-195B-5C1E-DE2154C71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4600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Evaluating the </a:t>
            </a:r>
            <a:r>
              <a:rPr lang="en-GB" sz="4600" dirty="0" err="1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DiT</a:t>
            </a:r>
            <a:r>
              <a:rPr lang="en-GB" sz="4600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framework</a:t>
            </a:r>
            <a:endParaRPr lang="en-GB" sz="4600" dirty="0">
              <a:solidFill>
                <a:srgbClr val="002060"/>
              </a:solidFill>
            </a:endParaRP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1AABA-76D6-56E1-83AB-AC1FF8EBA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endParaRPr lang="en-GB" dirty="0">
              <a:solidFill>
                <a:srgbClr val="002060"/>
              </a:solidFill>
              <a:latin typeface="Avenir Next LT Pro" panose="020B0504020202020204" pitchFamily="34" charset="0"/>
            </a:endParaRPr>
          </a:p>
          <a:p>
            <a:r>
              <a:rPr lang="en-GB" dirty="0">
                <a:solidFill>
                  <a:srgbClr val="002060"/>
                </a:solidFill>
                <a:latin typeface="Avenir Next LT Pro" panose="020B0504020202020204" pitchFamily="34" charset="0"/>
              </a:rPr>
              <a:t>The view from FE</a:t>
            </a:r>
          </a:p>
          <a:p>
            <a:endParaRPr lang="en-GB" dirty="0">
              <a:solidFill>
                <a:srgbClr val="002060"/>
              </a:solidFill>
              <a:latin typeface="Avenir Next LT Pro" panose="020B0504020202020204" pitchFamily="34" charset="0"/>
            </a:endParaRPr>
          </a:p>
          <a:p>
            <a:r>
              <a:rPr lang="en-GB" dirty="0">
                <a:solidFill>
                  <a:srgbClr val="002060"/>
                </a:solidFill>
                <a:latin typeface="Avenir Next LT Pro" panose="020B0504020202020204" pitchFamily="34" charset="0"/>
              </a:rPr>
              <a:t>The view from the HEI awarding organisation</a:t>
            </a:r>
          </a:p>
        </p:txBody>
      </p:sp>
      <p:pic>
        <p:nvPicPr>
          <p:cNvPr id="5" name="Picture 4" descr="A window with a mountain view">
            <a:extLst>
              <a:ext uri="{FF2B5EF4-FFF2-40B4-BE49-F238E27FC236}">
                <a16:creationId xmlns:a16="http://schemas.microsoft.com/office/drawing/2014/main" id="{FC8A2C59-48F6-E10C-8002-ED3CE90AC4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564" r="820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81922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62452B-A861-2F7E-726B-B89AE5F39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54" y="238539"/>
            <a:ext cx="11799277" cy="1434415"/>
          </a:xfrm>
        </p:spPr>
        <p:txBody>
          <a:bodyPr anchor="b">
            <a:normAutofit fontScale="90000"/>
          </a:bodyPr>
          <a:lstStyle/>
          <a:p>
            <a:r>
              <a:rPr lang="en-GB" sz="3600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Evaluating the </a:t>
            </a:r>
            <a:r>
              <a:rPr lang="en-GB" sz="3600" dirty="0" err="1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DiT</a:t>
            </a:r>
            <a:r>
              <a:rPr lang="en-GB" sz="3600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framework and how it could be developed </a:t>
            </a:r>
            <a:b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3600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EC646-04EA-80BF-2777-6C0584235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3600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do we need to:</a:t>
            </a:r>
          </a:p>
          <a:p>
            <a:r>
              <a:rPr lang="en-GB" sz="3600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Stop?</a:t>
            </a:r>
          </a:p>
          <a:p>
            <a:r>
              <a:rPr lang="en-GB" sz="3600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Start ?</a:t>
            </a:r>
          </a:p>
          <a:p>
            <a:r>
              <a:rPr lang="en-GB" sz="3600" dirty="0">
                <a:solidFill>
                  <a:srgbClr val="002060"/>
                </a:solidFill>
                <a:effectLst/>
                <a:latin typeface="Avenir Next LT Pro" panose="020B05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Continue?</a:t>
            </a:r>
          </a:p>
          <a:p>
            <a:endParaRPr lang="en-GB" sz="3600" dirty="0">
              <a:solidFill>
                <a:srgbClr val="002060"/>
              </a:solidFill>
              <a:latin typeface="Avenir Next LT Pro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3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200" dirty="0">
                <a:hlinkClick r:id="rId2"/>
              </a:rPr>
              <a:t>https://</a:t>
            </a:r>
            <a:r>
              <a:rPr lang="en-GB" sz="2200" dirty="0" err="1">
                <a:hlinkClick r:id="rId2"/>
              </a:rPr>
              <a:t>padlet.com</a:t>
            </a:r>
            <a:r>
              <a:rPr lang="en-GB" sz="2200" dirty="0">
                <a:hlinkClick r:id="rId2"/>
              </a:rPr>
              <a:t>/clwinder/</a:t>
            </a:r>
            <a:r>
              <a:rPr lang="en-GB" sz="2200" dirty="0" err="1">
                <a:hlinkClick r:id="rId2"/>
              </a:rPr>
              <a:t>UCETSESSION_D3</a:t>
            </a:r>
            <a:r>
              <a:rPr lang="en-GB" sz="2200" dirty="0"/>
              <a:t> </a:t>
            </a:r>
          </a:p>
        </p:txBody>
      </p:sp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6525E93A-6C83-9D19-AEB6-F2A8F509C1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3" b="-1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624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E4CC43-408A-8A31-B7D1-A92FFF79F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76" y="548640"/>
            <a:ext cx="4024532" cy="5431536"/>
          </a:xfrm>
        </p:spPr>
        <p:txBody>
          <a:bodyPr>
            <a:normAutofit/>
          </a:bodyPr>
          <a:lstStyle/>
          <a:p>
            <a:r>
              <a:rPr lang="en-GB" sz="4600" dirty="0">
                <a:latin typeface="Avenir Next LT Pro" panose="020B0504020202020204" pitchFamily="34" charset="0"/>
                <a:cs typeface="Times New Roman" panose="02020603050405020304" pitchFamily="18" charset="0"/>
              </a:rPr>
              <a:t>20 hours online synchronous teaching practice </a:t>
            </a:r>
            <a:br>
              <a:rPr lang="en-GB" sz="4600" dirty="0">
                <a:latin typeface="Avenir Next LT Pro" panose="020B0504020202020204" pitchFamily="34" charset="0"/>
                <a:cs typeface="Times New Roman" panose="02020603050405020304" pitchFamily="18" charset="0"/>
              </a:rPr>
            </a:br>
            <a:br>
              <a:rPr lang="en-GB" sz="4800" dirty="0">
                <a:latin typeface="Avenir Next LT Pro" panose="020B0504020202020204" pitchFamily="34" charset="0"/>
                <a:cs typeface="Calibri" panose="020F0502020204030204" pitchFamily="34" charset="0"/>
              </a:rPr>
            </a:br>
            <a:endParaRPr lang="en-GB" sz="4600" dirty="0">
              <a:latin typeface="Avenir Next LT Pro" panose="020B05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DADB7-8DB8-CBCC-C326-D1F5C3C06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23" y="4810940"/>
            <a:ext cx="4171586" cy="809626"/>
          </a:xfrm>
        </p:spPr>
        <p:txBody>
          <a:bodyPr anchor="ctr">
            <a:normAutofit fontScale="25000" lnSpcReduction="20000"/>
          </a:bodyPr>
          <a:lstStyle/>
          <a:p>
            <a:pPr marL="0" indent="0">
              <a:buNone/>
            </a:pPr>
            <a:endParaRPr lang="en-GB" sz="2200" dirty="0">
              <a:latin typeface="Avenir Next LT Pro" panose="020B0504020202020204" pitchFamily="34" charset="0"/>
              <a:cs typeface="Calibri" panose="020F0502020204030204" pitchFamily="34" charset="0"/>
            </a:endParaRPr>
          </a:p>
          <a:p>
            <a:r>
              <a:rPr lang="en-GB" sz="9600" dirty="0">
                <a:latin typeface="Avenir Next LT Pro" panose="020B0504020202020204" pitchFamily="34" charset="0"/>
                <a:cs typeface="Calibri" panose="020F0502020204030204" pitchFamily="34" charset="0"/>
              </a:rPr>
              <a:t>UCET survey received 31 responses</a:t>
            </a:r>
            <a:endParaRPr lang="en-GB" sz="8000" dirty="0">
              <a:latin typeface="Avenir Next LT Pro" panose="020B0504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75BC28CF-0E93-B226-4913-94FAD29BF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090" y="348853"/>
            <a:ext cx="4705350" cy="18002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A8D7D4C0-41DB-0C11-7CB7-2D81030A5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090" y="2497931"/>
            <a:ext cx="4695825" cy="186213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5C3CC152-95A9-26E8-5D00-60E9A0134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090" y="4708922"/>
            <a:ext cx="4672013" cy="210502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14111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5F0E37-193D-7EE8-7EC6-451B6E664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Autofit/>
          </a:bodyPr>
          <a:lstStyle/>
          <a:p>
            <a:r>
              <a:rPr lang="en-GB" sz="2800" dirty="0" err="1">
                <a:solidFill>
                  <a:srgbClr val="002060"/>
                </a:solidFill>
                <a:latin typeface="Avenir Next LT Pro" panose="020B0504020202020204" pitchFamily="34" charset="0"/>
                <a:cs typeface="Times New Roman" panose="02020603050405020304" pitchFamily="18" charset="0"/>
              </a:rPr>
              <a:t>Q4</a:t>
            </a:r>
            <a:r>
              <a:rPr lang="en-GB" sz="2800" dirty="0">
                <a:solidFill>
                  <a:srgbClr val="002060"/>
                </a:solidFill>
                <a:latin typeface="Avenir Next LT Pro" panose="020B0504020202020204" pitchFamily="34" charset="0"/>
                <a:cs typeface="Times New Roman" panose="02020603050405020304" pitchFamily="18" charset="0"/>
              </a:rPr>
              <a:t>. What other ways, in addition to direct online teaching, might trainees be given the skills they need to deliver online?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408F480-713E-571A-DB6A-A54AE9694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79" y="3283442"/>
            <a:ext cx="4243589" cy="19385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2060"/>
                </a:solidFill>
                <a:latin typeface="Avenir Next LT Pro" panose="020B0504020202020204" pitchFamily="34" charset="0"/>
                <a:cs typeface="Times New Roman" panose="02020603050405020304" pitchFamily="18" charset="0"/>
              </a:rPr>
              <a:t>What are HEI providers already doing?</a:t>
            </a:r>
          </a:p>
          <a:p>
            <a:pPr marL="0" indent="0">
              <a:buNone/>
            </a:pPr>
            <a:endParaRPr lang="en-US" sz="2000" dirty="0">
              <a:solidFill>
                <a:srgbClr val="002060"/>
              </a:solidFill>
              <a:latin typeface="Avenir Next LT Pro" panose="020B05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2060"/>
                </a:solidFill>
                <a:latin typeface="Avenir Next LT Pro" panose="020B0504020202020204" pitchFamily="34" charset="0"/>
                <a:cs typeface="Times New Roman" panose="02020603050405020304" pitchFamily="18" charset="0"/>
              </a:rPr>
              <a:t>12 of the 31 respondents shared ideas:</a:t>
            </a:r>
          </a:p>
        </p:txBody>
      </p:sp>
      <p:pic>
        <p:nvPicPr>
          <p:cNvPr id="7" name="Picture 6" descr="A close-up of words&#10;&#10;Description automatically generated">
            <a:extLst>
              <a:ext uri="{FF2B5EF4-FFF2-40B4-BE49-F238E27FC236}">
                <a16:creationId xmlns:a16="http://schemas.microsoft.com/office/drawing/2014/main" id="{21567435-F06C-325D-D481-A943D2835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682" y="325369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892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7A0AE6-7C9B-5347-575D-B37DA415D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Avenir Next LT Pro" panose="020B0504020202020204" pitchFamily="34" charset="0"/>
                <a:cs typeface="Times New Roman" panose="02020603050405020304" pitchFamily="18" charset="0"/>
              </a:rPr>
              <a:t>20 hours in second placement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85E5A-F747-8499-0171-8DF4E517C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fontScale="62500" lnSpcReduction="20000"/>
          </a:bodyPr>
          <a:lstStyle/>
          <a:p>
            <a:pPr marL="457200" lvl="1" indent="0">
              <a:buNone/>
            </a:pPr>
            <a:r>
              <a:rPr lang="en-GB" sz="3200" dirty="0">
                <a:solidFill>
                  <a:srgbClr val="002060"/>
                </a:solidFill>
                <a:latin typeface="Avenir Next LT Pro" panose="020B0504020202020204" pitchFamily="34" charset="0"/>
                <a:cs typeface="Times New Roman" panose="02020603050405020304" pitchFamily="18" charset="0"/>
              </a:rPr>
              <a:t>What are the key barriers and drawbacks to this approach? </a:t>
            </a:r>
          </a:p>
          <a:p>
            <a:pPr marL="457200" lvl="1" indent="0">
              <a:buNone/>
            </a:pPr>
            <a:endParaRPr lang="en-GB" sz="3200" dirty="0">
              <a:solidFill>
                <a:srgbClr val="002060"/>
              </a:solidFill>
              <a:latin typeface="Avenir Next LT Pro" panose="020B05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GB" sz="3200" dirty="0">
                <a:solidFill>
                  <a:srgbClr val="002060"/>
                </a:solidFill>
                <a:latin typeface="Avenir Next LT Pro" panose="020B0504020202020204" pitchFamily="34" charset="0"/>
                <a:cs typeface="Times New Roman" panose="02020603050405020304" pitchFamily="18" charset="0"/>
              </a:rPr>
              <a:t>How else can trainees in- and pre-service be exposed to the wider FE sector in a way that is both meaningful and feasible? </a:t>
            </a:r>
          </a:p>
          <a:p>
            <a:pPr marL="457200" lvl="1" indent="0">
              <a:buNone/>
            </a:pPr>
            <a:endParaRPr lang="en-GB" sz="3200" dirty="0">
              <a:solidFill>
                <a:srgbClr val="002060"/>
              </a:solidFill>
              <a:latin typeface="Avenir Next LT Pro" panose="020B0504020202020204" pitchFamily="34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GB" sz="3200" dirty="0">
                <a:solidFill>
                  <a:srgbClr val="002060"/>
                </a:solidFill>
                <a:latin typeface="Avenir Next LT Pro" panose="020B0504020202020204" pitchFamily="34" charset="0"/>
                <a:cs typeface="Times New Roman" panose="02020603050405020304" pitchFamily="18" charset="0"/>
              </a:rPr>
              <a:t>What approaches are ITE providers taking and what is the rationale for this? </a:t>
            </a:r>
          </a:p>
          <a:p>
            <a:endParaRPr lang="en-GB" sz="1900" dirty="0"/>
          </a:p>
        </p:txBody>
      </p:sp>
      <p:pic>
        <p:nvPicPr>
          <p:cNvPr id="15" name="Picture 14" descr="White stairs with a blue arrow drawn in the middle pointing upwards">
            <a:extLst>
              <a:ext uri="{FF2B5EF4-FFF2-40B4-BE49-F238E27FC236}">
                <a16:creationId xmlns:a16="http://schemas.microsoft.com/office/drawing/2014/main" id="{F028F905-D815-EC7C-1941-BF5DFC8F75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49000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E16E7C-6979-1609-03A6-DD575487D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sz="4200" dirty="0">
                <a:solidFill>
                  <a:srgbClr val="002060"/>
                </a:solidFill>
                <a:latin typeface="Avenir Next LT Pro" panose="020B0504020202020204" pitchFamily="34" charset="0"/>
              </a:rPr>
              <a:t>Bigger question:</a:t>
            </a:r>
            <a:br>
              <a:rPr lang="en-GB" sz="4200" dirty="0">
                <a:solidFill>
                  <a:srgbClr val="002060"/>
                </a:solidFill>
                <a:latin typeface="Avenir Next LT Pro" panose="020B0504020202020204" pitchFamily="34" charset="0"/>
              </a:rPr>
            </a:br>
            <a:r>
              <a:rPr lang="en-GB" sz="4200" dirty="0">
                <a:solidFill>
                  <a:srgbClr val="002060"/>
                </a:solidFill>
                <a:latin typeface="Avenir Next LT Pro" panose="020B0504020202020204" pitchFamily="34" charset="0"/>
              </a:rPr>
              <a:t>philosophical, ontological and epistemological 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81F9710-3A16-3523-A456-2A814F9158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1738976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5744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0580816-05CA-A7BE-3CC3-61C4E53F34B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331" y="1825625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79F4B76-F61C-A4E4-B967-F0D85EAAF8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</a:t>
            </a:r>
            <a:r>
              <a:rPr lang="en-GB" dirty="0" err="1">
                <a:hlinkClick r:id="rId3"/>
              </a:rPr>
              <a:t>www.menti.com</a:t>
            </a:r>
            <a:r>
              <a:rPr lang="en-GB" dirty="0">
                <a:hlinkClick r:id="rId3"/>
              </a:rPr>
              <a:t>/</a:t>
            </a:r>
            <a:r>
              <a:rPr lang="en-GB" dirty="0" err="1">
                <a:hlinkClick r:id="rId3"/>
              </a:rPr>
              <a:t>alga2bxvrqpb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6137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7EA63B-39AF-FC2A-89F2-F0A28DB7F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5400" dirty="0">
                <a:solidFill>
                  <a:srgbClr val="002060"/>
                </a:solidFill>
                <a:latin typeface="Avenir Next LT Pro" panose="020B0504020202020204" pitchFamily="34" charset="0"/>
                <a:cs typeface="Times New Roman" panose="02020603050405020304" pitchFamily="18" charset="0"/>
              </a:rPr>
              <a:t>Next steps…</a:t>
            </a:r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2D4DDFC-1D23-41AD-C9A2-1AC4B3B31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en-GB" sz="2200" dirty="0">
                <a:solidFill>
                  <a:srgbClr val="002060"/>
                </a:solidFill>
                <a:latin typeface="Avenir Next LT Pro" panose="020B0504020202020204" pitchFamily="34" charset="0"/>
                <a:cs typeface="Calibri" panose="020F0502020204030204" pitchFamily="34" charset="0"/>
              </a:rPr>
              <a:t>All information from the survey will be combined with the outputs of this session and shared with, </a:t>
            </a:r>
          </a:p>
          <a:p>
            <a:r>
              <a:rPr lang="en-GB" sz="2200" dirty="0">
                <a:solidFill>
                  <a:srgbClr val="002060"/>
                </a:solidFill>
                <a:latin typeface="Avenir Next LT Pro" panose="020B0504020202020204" pitchFamily="34" charset="0"/>
                <a:cs typeface="Calibri" panose="020F0502020204030204" pitchFamily="34" charset="0"/>
              </a:rPr>
              <a:t>UCET</a:t>
            </a:r>
          </a:p>
          <a:p>
            <a:r>
              <a:rPr lang="en-GB" sz="2200" dirty="0">
                <a:solidFill>
                  <a:srgbClr val="002060"/>
                </a:solidFill>
                <a:latin typeface="Avenir Next LT Pro" panose="020B0504020202020204" pitchFamily="34" charset="0"/>
                <a:cs typeface="Calibri" panose="020F0502020204030204" pitchFamily="34" charset="0"/>
              </a:rPr>
              <a:t>ETF</a:t>
            </a:r>
          </a:p>
          <a:p>
            <a:r>
              <a:rPr lang="en-GB" sz="2200" dirty="0">
                <a:solidFill>
                  <a:srgbClr val="002060"/>
                </a:solidFill>
                <a:latin typeface="Avenir Next LT Pro" panose="020B0504020202020204" pitchFamily="34" charset="0"/>
                <a:cs typeface="Calibri" panose="020F0502020204030204" pitchFamily="34" charset="0"/>
              </a:rPr>
              <a:t>DfE</a:t>
            </a:r>
          </a:p>
          <a:p>
            <a:pPr marL="0" indent="0">
              <a:buNone/>
            </a:pPr>
            <a:endParaRPr lang="en-GB" sz="2200" dirty="0">
              <a:solidFill>
                <a:srgbClr val="002060"/>
              </a:solidFill>
              <a:latin typeface="Avenir Next LT Pro" panose="020B05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200" dirty="0">
                <a:solidFill>
                  <a:srgbClr val="002060"/>
                </a:solidFill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build a case for change based on our experiences in the first year of the new </a:t>
            </a:r>
            <a:r>
              <a:rPr lang="en-GB" sz="2200" dirty="0" err="1">
                <a:solidFill>
                  <a:srgbClr val="002060"/>
                </a:solidFill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DiT</a:t>
            </a:r>
            <a:r>
              <a:rPr lang="en-GB" sz="2200" dirty="0">
                <a:solidFill>
                  <a:srgbClr val="002060"/>
                </a:solidFill>
                <a:latin typeface="Avenir Next LT Pro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framework – ‘the transition period’. </a:t>
            </a:r>
            <a:endParaRPr lang="en-GB" sz="2200" dirty="0">
              <a:solidFill>
                <a:srgbClr val="002060"/>
              </a:solidFill>
            </a:endParaRPr>
          </a:p>
          <a:p>
            <a:endParaRPr lang="en-GB" sz="2200" dirty="0">
              <a:latin typeface="Avenir Next LT Pro" panose="020B0504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A stick figure running up stairs&#10;&#10;Description automatically generated">
            <a:extLst>
              <a:ext uri="{FF2B5EF4-FFF2-40B4-BE49-F238E27FC236}">
                <a16:creationId xmlns:a16="http://schemas.microsoft.com/office/drawing/2014/main" id="{331D5273-4736-E84E-76E2-845EBAF2D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5" r="28645" b="-2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514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53D52AC5EFC34CA92E8D6091DF89C8" ma:contentTypeVersion="18" ma:contentTypeDescription="Create a new document." ma:contentTypeScope="" ma:versionID="53a0db52edf8fa069fb53eba8351d90a">
  <xsd:schema xmlns:xsd="http://www.w3.org/2001/XMLSchema" xmlns:xs="http://www.w3.org/2001/XMLSchema" xmlns:p="http://schemas.microsoft.com/office/2006/metadata/properties" xmlns:ns2="3995883a-d786-4b4f-a5c8-93a53e2574e9" xmlns:ns3="3c323e8f-b349-459e-99de-466e326f23a6" targetNamespace="http://schemas.microsoft.com/office/2006/metadata/properties" ma:root="true" ma:fieldsID="91c75ee8a46e4f3569c5dcd4bf9c9cc4" ns2:_="" ns3:_="">
    <xsd:import namespace="3995883a-d786-4b4f-a5c8-93a53e2574e9"/>
    <xsd:import namespace="3c323e8f-b349-459e-99de-466e326f23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95883a-d786-4b4f-a5c8-93a53e2574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2e29533-ce21-4a72-8119-d08375b93a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323e8f-b349-459e-99de-466e326f23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2454f3-7b2c-42cd-8942-0b44d0a08ad4}" ma:internalName="TaxCatchAll" ma:showField="CatchAllData" ma:web="3c323e8f-b349-459e-99de-466e326f23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95883a-d786-4b4f-a5c8-93a53e2574e9">
      <Terms xmlns="http://schemas.microsoft.com/office/infopath/2007/PartnerControls"/>
    </lcf76f155ced4ddcb4097134ff3c332f>
    <TaxCatchAll xmlns="3c323e8f-b349-459e-99de-466e326f23a6" xsi:nil="true"/>
  </documentManagement>
</p:properties>
</file>

<file path=customXml/itemProps1.xml><?xml version="1.0" encoding="utf-8"?>
<ds:datastoreItem xmlns:ds="http://schemas.openxmlformats.org/officeDocument/2006/customXml" ds:itemID="{A3695B47-42ED-4C05-8494-00502E8A7C6B}"/>
</file>

<file path=customXml/itemProps2.xml><?xml version="1.0" encoding="utf-8"?>
<ds:datastoreItem xmlns:ds="http://schemas.openxmlformats.org/officeDocument/2006/customXml" ds:itemID="{28BDA97D-A551-47BD-A224-DD869E320F70}"/>
</file>

<file path=customXml/itemProps3.xml><?xml version="1.0" encoding="utf-8"?>
<ds:datastoreItem xmlns:ds="http://schemas.openxmlformats.org/officeDocument/2006/customXml" ds:itemID="{CB60A13F-4FE0-41EC-B492-BAD449C3CEE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</TotalTime>
  <Words>301</Words>
  <Application>Microsoft Office PowerPoint</Application>
  <PresentationFormat>Widescreen</PresentationFormat>
  <Paragraphs>46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Avenir Next LT Pro</vt:lpstr>
      <vt:lpstr>Calibri</vt:lpstr>
      <vt:lpstr>Calibri Light</vt:lpstr>
      <vt:lpstr>Office Theme</vt:lpstr>
      <vt:lpstr> Sector Updates</vt:lpstr>
      <vt:lpstr>Evaluating the DiT framework</vt:lpstr>
      <vt:lpstr>Evaluating the DiT framework and how it could be developed  </vt:lpstr>
      <vt:lpstr>20 hours online synchronous teaching practice   </vt:lpstr>
      <vt:lpstr>Q4. What other ways, in addition to direct online teaching, might trainees be given the skills they need to deliver online?</vt:lpstr>
      <vt:lpstr>20 hours in second placement</vt:lpstr>
      <vt:lpstr>Bigger question: philosophical, ontological and epistemological </vt:lpstr>
      <vt:lpstr>https://www.menti.com/alga2bxvrqpb </vt:lpstr>
      <vt:lpstr>Next steps…</vt:lpstr>
    </vt:vector>
  </TitlesOfParts>
  <Company>University Of Central Lancashire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D3:  Sector Updates</dc:title>
  <dc:creator>Clare Louise Winder (School of Psychology and Humanities)</dc:creator>
  <cp:lastModifiedBy>Clare Louise Winder (School of Psychology and Humanities)</cp:lastModifiedBy>
  <cp:revision>6</cp:revision>
  <dcterms:created xsi:type="dcterms:W3CDTF">2024-11-11T08:29:14Z</dcterms:created>
  <dcterms:modified xsi:type="dcterms:W3CDTF">2024-11-13T14:18:23Z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0x0101008953D52AC5EFC34CA92E8D6091DF89C8</vt:lpwstr>
  </property>
</Properties>
</file>