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entation.xml" ContentType="application/vnd.openxmlformats-officedocument.presentationml.presentation.main+xml"/>
  <Override PartName="/ppt/slides/slide1.xml" ContentType="application/vnd.openxmlformats-officedocument.presentationml.slide+xml"/>
  <Override PartName="/ppt/notesSlides/notesSlide3.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notesSlides/notesSlide4.xml" ContentType="application/vnd.openxmlformats-officedocument.presentationml.notesSlide+xml"/>
  <Override PartName="/ppt/ink/ink2.xml" ContentType="application/inkml+xml"/>
  <Override PartName="/ppt/ink/ink1.xml" ContentType="application/inkml+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custom.xml" ContentType="application/vnd.openxmlformats-officedocument.custom-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handoutMasterIdLst>
    <p:handoutMasterId r:id="rId35"/>
  </p:handoutMasterIdLst>
  <p:sldIdLst>
    <p:sldId id="256" r:id="rId2"/>
    <p:sldId id="278" r:id="rId3"/>
    <p:sldId id="279" r:id="rId4"/>
    <p:sldId id="280" r:id="rId5"/>
    <p:sldId id="281" r:id="rId6"/>
    <p:sldId id="272" r:id="rId7"/>
    <p:sldId id="283" r:id="rId8"/>
    <p:sldId id="258" r:id="rId9"/>
    <p:sldId id="264" r:id="rId10"/>
    <p:sldId id="257" r:id="rId11"/>
    <p:sldId id="277" r:id="rId12"/>
    <p:sldId id="284" r:id="rId13"/>
    <p:sldId id="309" r:id="rId14"/>
    <p:sldId id="287" r:id="rId15"/>
    <p:sldId id="291" r:id="rId16"/>
    <p:sldId id="304" r:id="rId17"/>
    <p:sldId id="290" r:id="rId18"/>
    <p:sldId id="299" r:id="rId19"/>
    <p:sldId id="300" r:id="rId20"/>
    <p:sldId id="301" r:id="rId21"/>
    <p:sldId id="308" r:id="rId22"/>
    <p:sldId id="302" r:id="rId23"/>
    <p:sldId id="303" r:id="rId24"/>
    <p:sldId id="305" r:id="rId25"/>
    <p:sldId id="306" r:id="rId26"/>
    <p:sldId id="298" r:id="rId27"/>
    <p:sldId id="289" r:id="rId28"/>
    <p:sldId id="294" r:id="rId29"/>
    <p:sldId id="296" r:id="rId30"/>
    <p:sldId id="269" r:id="rId31"/>
    <p:sldId id="271" r:id="rId32"/>
    <p:sldId id="307" r:id="rId33"/>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75621"/>
  </p:normalViewPr>
  <p:slideViewPr>
    <p:cSldViewPr>
      <p:cViewPr varScale="1">
        <p:scale>
          <a:sx n="82" d="100"/>
          <a:sy n="82" d="100"/>
        </p:scale>
        <p:origin x="1280"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6" d="100"/>
          <a:sy n="66" d="100"/>
        </p:scale>
        <p:origin x="2048" y="-131510681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DB137F29-B161-90DE-0E1E-2AB45DA96A73}"/>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GB" altLang="en-US"/>
          </a:p>
        </p:txBody>
      </p:sp>
      <p:sp>
        <p:nvSpPr>
          <p:cNvPr id="9219" name="Rectangle 3">
            <a:extLst>
              <a:ext uri="{FF2B5EF4-FFF2-40B4-BE49-F238E27FC236}">
                <a16:creationId xmlns:a16="http://schemas.microsoft.com/office/drawing/2014/main" id="{009D651E-0230-EBC3-8BD9-9443BFCF0E84}"/>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GB" altLang="en-US"/>
          </a:p>
        </p:txBody>
      </p:sp>
      <p:sp>
        <p:nvSpPr>
          <p:cNvPr id="9220" name="Rectangle 4">
            <a:extLst>
              <a:ext uri="{FF2B5EF4-FFF2-40B4-BE49-F238E27FC236}">
                <a16:creationId xmlns:a16="http://schemas.microsoft.com/office/drawing/2014/main" id="{4C8BC6AB-775B-5C68-8894-3596A8B2863E}"/>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GB" altLang="en-US"/>
          </a:p>
        </p:txBody>
      </p:sp>
      <p:sp>
        <p:nvSpPr>
          <p:cNvPr id="9221" name="Rectangle 5">
            <a:extLst>
              <a:ext uri="{FF2B5EF4-FFF2-40B4-BE49-F238E27FC236}">
                <a16:creationId xmlns:a16="http://schemas.microsoft.com/office/drawing/2014/main" id="{DB4F4C05-BB46-E84C-5378-82A9142B170A}"/>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9EDF628C-EA63-A649-A5CE-78A2FC1D86C3}" type="slidenum">
              <a:rPr lang="en-GB" altLang="en-US"/>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10T19:25:08.399"/>
    </inkml:context>
    <inkml:brush xml:id="br0">
      <inkml:brushProperty name="width" value="0.05" units="cm"/>
      <inkml:brushProperty name="height" value="0.05" units="cm"/>
      <inkml:brushProperty name="color" value="#E71224"/>
    </inkml:brush>
  </inkml:definitions>
  <inkml:trace contextRef="#ctx0" brushRef="#br0">12380 0 24575,'-69'12'0,"-7"28"0,-19 22 0,30-17 0,-7 7 0,-6 7 0,-5 6 0,-4 5 0,-3 5-757,28-22 1,-3 4 0,-2 2 0,-2 4 0,-2 2 0,-2 2-1,-1 2 1,-1 1 0,-2 3 0,0 0 0,-2 2 0,1 0-1,-1 2 682,14-15 1,-1 1-1,0 2 1,-2 1-1,0 1 1,-1 1-1,-1 1 1,0 1-1,-1 1 1,0 0-1,-1 1 1,0 1-1,-1 0 1,0 0-1,0 1 1,0 0-1,-1 1 1,1 0 0,-1 0-1,0-1-12,9-7 1,-1 0 0,0 1 0,0 0 0,-1 0-1,0 1 1,-1 0 0,1 1 0,-1 0 0,0 1 0,0-1-1,-1 1 1,1 0 0,-1 1 0,0-1 0,0 1 0,0 0-1,0 0 1,1 0 0,-1 0 0,0 0 0,0 0 0,0 1-1,1-1 1,-1 0 86,1-1 0,1 0 0,-1 1 0,-1 1 0,1-1 0,0 1 0,0 0 0,-1 0 0,1 1 0,-1-1 0,1 0 0,-1 1 0,1-1 0,-1 1 0,1-1 0,-1 1 0,1-1 0,0 0 0,0-1 0,0 1 0,0-1 0,0 0 0,1-1 0,0 0 0,-1 0 0,2-1-37,-3 2 0,1 0 1,-1-1-1,1 1 1,-1-1-1,1 1 0,0-1 1,0 0-1,0-1 1,0 1-1,0-1 0,1 0 1,-1 0-1,1-1 1,0 0-1,0 0 0,0-1 1,1 0-1,-1-1 1,1 0-1,0-1 0,0 0 1,1 0-1,0-2 37,-9 9 0,0 0 0,0 0 0,0-1 0,1-1 0,0 1 0,0-2 0,0 0 0,1 0 0,0-1 0,0-1 0,0 0 0,1-2 0,0 0 0,1-1 0,0 0 0,0-2 0,0-1 0,1-1-136,-6 6 1,0-2 0,1 0 0,-1-1-1,1 0 1,1-2 0,-1-1 0,2-1 0,-1-1-1,2-1 1,0-2 0,1-1 0,0-2-1,1-1 1,1-2 135,-13 8 0,1-2 0,1-2 0,1-1 0,0-3 0,2-2 0,1-2 0,0-3 0,1-2 0,2-3 169,-26 9 0,-1-5 0,3-5 0,2-3 0,7-3 0,8-3 0,-15 4 1,11-6-1,3-4 0,-16-5 0,0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10T19:25:09.448"/>
    </inkml:context>
    <inkml:brush xml:id="br0">
      <inkml:brushProperty name="width" value="0.05" units="cm"/>
      <inkml:brushProperty name="height" value="0.05" units="cm"/>
      <inkml:brushProperty name="color" value="#E71224"/>
    </inkml:brush>
  </inkml:definitions>
  <inkml:trace contextRef="#ctx0" brushRef="#br0">0 0 24575,'51'27'0,"0"-1"0,11 5 0,10 5 0,9 4 0,10 5 0,-20-9 0,7 2 0,5 4 0,5 2 0,4 2 0,2 1 0,4 2 0,1 0 0,1 1-656,-22-10 1,2 0-1,1 0 1,2 2 0,2 1-1,0 0 1,3 1 0,0 0-1,2 2 1,1-1 0,2 2-1,0-1 1,1 1 0,2 1-1,0 0 588,-16-8 0,1 0 0,1 1 1,1 0-1,1 1 0,1 0 1,0 1-1,1-1 0,2 1 0,-1 1 1,2 0-1,0 0 0,1 0 1,0 1-1,1 0 0,0 0 1,0 0-1,1 1 0,1 0 0,-1 0 1,1 0-1,1 1-9,-11-6 0,1 1 0,1 0 0,0 1 0,1 0 0,0 0 0,1 1 0,1 0 0,0 0 0,0 0 0,1 1 0,0-1 0,0 1 0,1 0 0,-1 0 0,1 0 1,0 0-1,0 0 0,0 1 0,0-1 0,0 0 0,0-1 0,0 1 0,-1 0 0,1-1 0,-1 1 0,-1-1 0,1 0 77,-1-1 0,0 1 0,0 0 0,1-1 0,-1 0 0,0 1 0,0-1 0,1 1 0,-1-1 0,1 0 0,-1 1 0,0-1 0,1 0 0,-1 0 0,0 1 0,0-1 0,1 0 0,-1 0 0,0 0 0,0 0 0,0 0 0,-1 0 0,1 1 0,0-1 0,-1 0 0,1 0 0,-1 0 0,0 0-33,1 0 0,1 1 1,0 0-1,1 0 1,-1 1-1,0-1 1,1 0-1,-1 0 1,1 1-1,-1-1 1,1 0-1,-1 0 1,0 0-1,0 0 1,-1 0-1,0 0 0,0 0 1,-1-1-1,0 0 1,-1 1-1,0-2 1,-1 1-1,0 0 1,-1-1-1,-1 0 1,-1-1-1,0 1 33,9 4 0,0 0 0,0 0 0,-1-1 0,0 1 0,-1-1 0,0 1 0,-1-1 0,0-1 0,-1 1 0,-1-1 0,-1 0 0,0 0 0,-2-1 0,0 0 0,-1-1 0,-1 1 0,-1-1 0,-1-1 0,-2 0 0,0 0 0,14 8 0,-1-1 0,-1 0 0,-2-1 0,-1-1 0,-1 0 0,-1 0 0,-2-1 0,-2 0 0,0 0 0,-2-1 0,-1 0 0,-2 0 0,-1-1 0,19 12 0,-1 1 0,-2-1 0,-1 0 0,-4-1 0,-3-1 0,-3-2 0,-5-2 0,-4-1-59,11 8 1,-6-1 0,-6-3-1,-5-2 1,-3-3 58,10 9 0,-6-4 0,-12-7 0,12 19 0,-50-44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679212D8-4E0A-BCD3-82A0-09CF8664096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GB" altLang="en-US"/>
          </a:p>
        </p:txBody>
      </p:sp>
      <p:sp>
        <p:nvSpPr>
          <p:cNvPr id="8195" name="Rectangle 3">
            <a:extLst>
              <a:ext uri="{FF2B5EF4-FFF2-40B4-BE49-F238E27FC236}">
                <a16:creationId xmlns:a16="http://schemas.microsoft.com/office/drawing/2014/main" id="{B51F17ED-C193-460B-365B-3728B2B48FED}"/>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GB" altLang="en-US"/>
          </a:p>
        </p:txBody>
      </p:sp>
      <p:sp>
        <p:nvSpPr>
          <p:cNvPr id="8196" name="Rectangle 4">
            <a:extLst>
              <a:ext uri="{FF2B5EF4-FFF2-40B4-BE49-F238E27FC236}">
                <a16:creationId xmlns:a16="http://schemas.microsoft.com/office/drawing/2014/main" id="{4BE7987A-34F9-5F04-764F-31C0A397CA9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197" name="Rectangle 5">
            <a:extLst>
              <a:ext uri="{FF2B5EF4-FFF2-40B4-BE49-F238E27FC236}">
                <a16:creationId xmlns:a16="http://schemas.microsoft.com/office/drawing/2014/main" id="{3CFCF5E7-548B-6553-F5EE-62F3142D169F}"/>
              </a:ext>
            </a:extLst>
          </p:cNvPr>
          <p:cNvSpPr>
            <a:spLocks noGrp="1" noChangeArrowheads="1"/>
          </p:cNvSpPr>
          <p:nvPr>
            <p:ph type="body" sz="quarter" idx="3"/>
          </p:nvPr>
        </p:nvSpPr>
        <p:spPr bwMode="auto">
          <a:xfrm>
            <a:off x="1143000" y="4343400"/>
            <a:ext cx="4556125"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8198" name="Rectangle 6">
            <a:extLst>
              <a:ext uri="{FF2B5EF4-FFF2-40B4-BE49-F238E27FC236}">
                <a16:creationId xmlns:a16="http://schemas.microsoft.com/office/drawing/2014/main" id="{4E28CB22-98E6-2ECD-8551-564E7E42B893}"/>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GB" altLang="en-US"/>
          </a:p>
        </p:txBody>
      </p:sp>
      <p:sp>
        <p:nvSpPr>
          <p:cNvPr id="8199" name="Rectangle 7">
            <a:extLst>
              <a:ext uri="{FF2B5EF4-FFF2-40B4-BE49-F238E27FC236}">
                <a16:creationId xmlns:a16="http://schemas.microsoft.com/office/drawing/2014/main" id="{DB00C797-5488-4ADA-642E-E8C5FCFD517A}"/>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0C088E0D-1D56-5E44-9369-AB1A183838F1}"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1A9CF92-0471-0916-26F0-9FBC6996182A}"/>
              </a:ext>
            </a:extLst>
          </p:cNvPr>
          <p:cNvSpPr>
            <a:spLocks noGrp="1" noChangeArrowheads="1"/>
          </p:cNvSpPr>
          <p:nvPr>
            <p:ph type="sldNum" sz="quarter" idx="5"/>
          </p:nvPr>
        </p:nvSpPr>
        <p:spPr>
          <a:ln/>
        </p:spPr>
        <p:txBody>
          <a:bodyPr/>
          <a:lstStyle/>
          <a:p>
            <a:fld id="{AACFAD45-EC7C-0145-BAA7-CEADD0E9C2E1}" type="slidenum">
              <a:rPr lang="en-GB" altLang="en-US"/>
              <a:pPr/>
              <a:t>1</a:t>
            </a:fld>
            <a:endParaRPr lang="en-GB" altLang="en-US"/>
          </a:p>
        </p:txBody>
      </p:sp>
      <p:sp>
        <p:nvSpPr>
          <p:cNvPr id="11266" name="Rectangle 2">
            <a:extLst>
              <a:ext uri="{FF2B5EF4-FFF2-40B4-BE49-F238E27FC236}">
                <a16:creationId xmlns:a16="http://schemas.microsoft.com/office/drawing/2014/main" id="{C80E2E91-07D0-9DEF-AB77-3092192C0D47}"/>
              </a:ext>
            </a:extLst>
          </p:cNvPr>
          <p:cNvSpPr>
            <a:spLocks noGrp="1" noRot="1" noChangeAspect="1" noChangeArrowheads="1" noTextEdit="1"/>
          </p:cNvSpPr>
          <p:nvPr>
            <p:ph type="sldImg"/>
          </p:nvPr>
        </p:nvSpPr>
        <p:spPr>
          <a:ln/>
        </p:spPr>
      </p:sp>
      <p:sp>
        <p:nvSpPr>
          <p:cNvPr id="11267" name="Rectangle 3">
            <a:extLst>
              <a:ext uri="{FF2B5EF4-FFF2-40B4-BE49-F238E27FC236}">
                <a16:creationId xmlns:a16="http://schemas.microsoft.com/office/drawing/2014/main" id="{33A77EF4-A99B-4416-A747-F0D2672E747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B15D655-B9B6-345D-D4AE-EB618FD7E9DC}"/>
              </a:ext>
            </a:extLst>
          </p:cNvPr>
          <p:cNvSpPr>
            <a:spLocks noGrp="1" noChangeArrowheads="1"/>
          </p:cNvSpPr>
          <p:nvPr>
            <p:ph type="sldNum" sz="quarter" idx="5"/>
          </p:nvPr>
        </p:nvSpPr>
        <p:spPr>
          <a:ln/>
        </p:spPr>
        <p:txBody>
          <a:bodyPr/>
          <a:lstStyle/>
          <a:p>
            <a:fld id="{AE561290-E02B-754D-A431-C04A1492F8E5}" type="slidenum">
              <a:rPr lang="en-GB" altLang="en-US"/>
              <a:pPr/>
              <a:t>10</a:t>
            </a:fld>
            <a:endParaRPr lang="en-GB" altLang="en-US"/>
          </a:p>
        </p:txBody>
      </p:sp>
      <p:sp>
        <p:nvSpPr>
          <p:cNvPr id="17410" name="Rectangle 1026">
            <a:extLst>
              <a:ext uri="{FF2B5EF4-FFF2-40B4-BE49-F238E27FC236}">
                <a16:creationId xmlns:a16="http://schemas.microsoft.com/office/drawing/2014/main" id="{D4F1CFEB-5080-65BB-BC16-1DFAE7B03834}"/>
              </a:ext>
            </a:extLst>
          </p:cNvPr>
          <p:cNvSpPr>
            <a:spLocks noGrp="1" noRot="1" noChangeAspect="1" noChangeArrowheads="1" noTextEdit="1"/>
          </p:cNvSpPr>
          <p:nvPr>
            <p:ph type="sldImg"/>
          </p:nvPr>
        </p:nvSpPr>
        <p:spPr>
          <a:ln/>
        </p:spPr>
      </p:sp>
      <p:sp>
        <p:nvSpPr>
          <p:cNvPr id="17411" name="Rectangle 1027">
            <a:extLst>
              <a:ext uri="{FF2B5EF4-FFF2-40B4-BE49-F238E27FC236}">
                <a16:creationId xmlns:a16="http://schemas.microsoft.com/office/drawing/2014/main" id="{200CFCB9-ECFD-2DA7-8263-81131901376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Issues with data collection</a:t>
            </a:r>
          </a:p>
        </p:txBody>
      </p:sp>
      <p:sp>
        <p:nvSpPr>
          <p:cNvPr id="4" name="Slide Number Placeholder 3"/>
          <p:cNvSpPr>
            <a:spLocks noGrp="1"/>
          </p:cNvSpPr>
          <p:nvPr>
            <p:ph type="sldNum" sz="quarter" idx="5"/>
          </p:nvPr>
        </p:nvSpPr>
        <p:spPr/>
        <p:txBody>
          <a:bodyPr/>
          <a:lstStyle/>
          <a:p>
            <a:fld id="{0C088E0D-1D56-5E44-9369-AB1A183838F1}" type="slidenum">
              <a:rPr lang="en-GB" altLang="en-US" smtClean="0"/>
              <a:pPr/>
              <a:t>13</a:t>
            </a:fld>
            <a:endParaRPr lang="en-GB" altLang="en-US"/>
          </a:p>
        </p:txBody>
      </p:sp>
    </p:spTree>
    <p:extLst>
      <p:ext uri="{BB962C8B-B14F-4D97-AF65-F5344CB8AC3E}">
        <p14:creationId xmlns:p14="http://schemas.microsoft.com/office/powerpoint/2010/main" val="19910396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C088E0D-1D56-5E44-9369-AB1A183838F1}" type="slidenum">
              <a:rPr lang="en-GB" altLang="en-US" smtClean="0"/>
              <a:pPr/>
              <a:t>17</a:t>
            </a:fld>
            <a:endParaRPr lang="en-GB" altLang="en-US"/>
          </a:p>
        </p:txBody>
      </p:sp>
    </p:spTree>
    <p:extLst>
      <p:ext uri="{BB962C8B-B14F-4D97-AF65-F5344CB8AC3E}">
        <p14:creationId xmlns:p14="http://schemas.microsoft.com/office/powerpoint/2010/main" val="35159649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She actually blamed herself for the child’s issues – but looking at the causes, it is situational – a challenging class. </a:t>
            </a:r>
          </a:p>
        </p:txBody>
      </p:sp>
      <p:sp>
        <p:nvSpPr>
          <p:cNvPr id="4" name="Slide Number Placeholder 3"/>
          <p:cNvSpPr>
            <a:spLocks noGrp="1"/>
          </p:cNvSpPr>
          <p:nvPr>
            <p:ph type="sldNum" sz="quarter" idx="5"/>
          </p:nvPr>
        </p:nvSpPr>
        <p:spPr/>
        <p:txBody>
          <a:bodyPr/>
          <a:lstStyle/>
          <a:p>
            <a:fld id="{0C088E0D-1D56-5E44-9369-AB1A183838F1}" type="slidenum">
              <a:rPr lang="en-GB" altLang="en-US" smtClean="0"/>
              <a:pPr/>
              <a:t>21</a:t>
            </a:fld>
            <a:endParaRPr lang="en-GB" altLang="en-US"/>
          </a:p>
        </p:txBody>
      </p:sp>
    </p:spTree>
    <p:extLst>
      <p:ext uri="{BB962C8B-B14F-4D97-AF65-F5344CB8AC3E}">
        <p14:creationId xmlns:p14="http://schemas.microsoft.com/office/powerpoint/2010/main" val="17565173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Ect</a:t>
            </a:r>
            <a:r>
              <a:rPr lang="en-GB" dirty="0"/>
              <a:t> mentor – feel able to ask for help as they know it’s expected of them. Not being seen as a burden.</a:t>
            </a:r>
          </a:p>
        </p:txBody>
      </p:sp>
      <p:sp>
        <p:nvSpPr>
          <p:cNvPr id="4" name="Slide Number Placeholder 3"/>
          <p:cNvSpPr>
            <a:spLocks noGrp="1"/>
          </p:cNvSpPr>
          <p:nvPr>
            <p:ph type="sldNum" sz="quarter" idx="5"/>
          </p:nvPr>
        </p:nvSpPr>
        <p:spPr/>
        <p:txBody>
          <a:bodyPr/>
          <a:lstStyle/>
          <a:p>
            <a:fld id="{0C088E0D-1D56-5E44-9369-AB1A183838F1}" type="slidenum">
              <a:rPr lang="en-GB" altLang="en-US" smtClean="0"/>
              <a:pPr/>
              <a:t>24</a:t>
            </a:fld>
            <a:endParaRPr lang="en-GB" altLang="en-US"/>
          </a:p>
        </p:txBody>
      </p:sp>
    </p:spTree>
    <p:extLst>
      <p:ext uri="{BB962C8B-B14F-4D97-AF65-F5344CB8AC3E}">
        <p14:creationId xmlns:p14="http://schemas.microsoft.com/office/powerpoint/2010/main" val="991203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More responsibility – will have more opportunities this year due to increased % of teaching required.</a:t>
            </a:r>
          </a:p>
        </p:txBody>
      </p:sp>
      <p:sp>
        <p:nvSpPr>
          <p:cNvPr id="4" name="Slide Number Placeholder 3"/>
          <p:cNvSpPr>
            <a:spLocks noGrp="1"/>
          </p:cNvSpPr>
          <p:nvPr>
            <p:ph type="sldNum" sz="quarter" idx="5"/>
          </p:nvPr>
        </p:nvSpPr>
        <p:spPr/>
        <p:txBody>
          <a:bodyPr/>
          <a:lstStyle/>
          <a:p>
            <a:fld id="{0C088E0D-1D56-5E44-9369-AB1A183838F1}" type="slidenum">
              <a:rPr lang="en-GB" altLang="en-US" smtClean="0"/>
              <a:pPr/>
              <a:t>25</a:t>
            </a:fld>
            <a:endParaRPr lang="en-GB" altLang="en-US"/>
          </a:p>
        </p:txBody>
      </p:sp>
    </p:spTree>
    <p:extLst>
      <p:ext uri="{BB962C8B-B14F-4D97-AF65-F5344CB8AC3E}">
        <p14:creationId xmlns:p14="http://schemas.microsoft.com/office/powerpoint/2010/main" val="27611673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Diverse placements – so students see different approaches of staff and schools, so they see how schools operate</a:t>
            </a:r>
          </a:p>
        </p:txBody>
      </p:sp>
      <p:sp>
        <p:nvSpPr>
          <p:cNvPr id="4" name="Slide Number Placeholder 3"/>
          <p:cNvSpPr>
            <a:spLocks noGrp="1"/>
          </p:cNvSpPr>
          <p:nvPr>
            <p:ph type="sldNum" sz="quarter" idx="5"/>
          </p:nvPr>
        </p:nvSpPr>
        <p:spPr/>
        <p:txBody>
          <a:bodyPr/>
          <a:lstStyle/>
          <a:p>
            <a:fld id="{0C088E0D-1D56-5E44-9369-AB1A183838F1}" type="slidenum">
              <a:rPr lang="en-GB" altLang="en-US" smtClean="0"/>
              <a:pPr/>
              <a:t>26</a:t>
            </a:fld>
            <a:endParaRPr lang="en-GB" altLang="en-US"/>
          </a:p>
        </p:txBody>
      </p:sp>
    </p:spTree>
    <p:extLst>
      <p:ext uri="{BB962C8B-B14F-4D97-AF65-F5344CB8AC3E}">
        <p14:creationId xmlns:p14="http://schemas.microsoft.com/office/powerpoint/2010/main" val="3839312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‘Shock’ implies a surprise event, however the ECTs expected to find teaching challenging, so the word ‘disturbance’, meaning interruption of a settled condition, is more appropriate. By making the term clearer, beginning teachers can understand the term better and use it to reflect, discuss and make sense of their experiences.</a:t>
            </a:r>
          </a:p>
          <a:p>
            <a:endParaRPr lang="en-GB" dirty="0"/>
          </a:p>
          <a:p>
            <a:pPr marL="285750" indent="-285750">
              <a:buFont typeface="Arial" panose="020B0604020202020204" pitchFamily="34" charset="0"/>
              <a:buChar char="•"/>
            </a:pPr>
            <a:r>
              <a:rPr lang="en-GB" dirty="0">
                <a:effectLst/>
                <a:latin typeface="Aptos" panose="020B0004020202020204" pitchFamily="34" charset="0"/>
                <a:ea typeface="Aptos" panose="020B0004020202020204" pitchFamily="34" charset="0"/>
                <a:cs typeface="Times New Roman" panose="02020603050405020304" pitchFamily="18" charset="0"/>
              </a:rPr>
              <a:t>Waves can come in many different sizes/ severities and caused by different reasons. </a:t>
            </a:r>
          </a:p>
          <a:p>
            <a:r>
              <a:rPr lang="en-GB" kern="100" dirty="0">
                <a:effectLst/>
                <a:latin typeface="Aptos" panose="020B0004020202020204" pitchFamily="34" charset="0"/>
                <a:ea typeface="Aptos" panose="020B0004020202020204" pitchFamily="34" charset="0"/>
                <a:cs typeface="Times New Roman" panose="02020603050405020304" pitchFamily="18" charset="0"/>
              </a:rPr>
              <a:t> </a:t>
            </a:r>
            <a:endParaRPr lang="en-GB"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a:p>
            <a:endParaRPr lang="en-GB" dirty="0"/>
          </a:p>
        </p:txBody>
      </p:sp>
      <p:sp>
        <p:nvSpPr>
          <p:cNvPr id="4" name="Slide Number Placeholder 3"/>
          <p:cNvSpPr>
            <a:spLocks noGrp="1"/>
          </p:cNvSpPr>
          <p:nvPr>
            <p:ph type="sldNum" sz="quarter" idx="5"/>
          </p:nvPr>
        </p:nvSpPr>
        <p:spPr/>
        <p:txBody>
          <a:bodyPr/>
          <a:lstStyle/>
          <a:p>
            <a:fld id="{0C088E0D-1D56-5E44-9369-AB1A183838F1}" type="slidenum">
              <a:rPr lang="en-GB" altLang="en-US" smtClean="0"/>
              <a:pPr/>
              <a:t>27</a:t>
            </a:fld>
            <a:endParaRPr lang="en-GB" altLang="en-US"/>
          </a:p>
        </p:txBody>
      </p:sp>
    </p:spTree>
    <p:extLst>
      <p:ext uri="{BB962C8B-B14F-4D97-AF65-F5344CB8AC3E}">
        <p14:creationId xmlns:p14="http://schemas.microsoft.com/office/powerpoint/2010/main" val="26753890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GB" sz="1200" dirty="0" err="1">
                <a:solidFill>
                  <a:srgbClr val="000000"/>
                </a:solidFill>
                <a:effectLst/>
                <a:latin typeface="Calibri" panose="020F0502020204030204" pitchFamily="34" charset="0"/>
                <a:ea typeface="Aptos" panose="020B0004020202020204" pitchFamily="34" charset="0"/>
              </a:rPr>
              <a:t>Wanzare</a:t>
            </a:r>
            <a:r>
              <a:rPr lang="en-GB" sz="1200" dirty="0">
                <a:solidFill>
                  <a:srgbClr val="000000"/>
                </a:solidFill>
                <a:effectLst/>
                <a:latin typeface="Calibri" panose="020F0502020204030204" pitchFamily="34" charset="0"/>
                <a:ea typeface="Aptos" panose="020B0004020202020204" pitchFamily="34" charset="0"/>
              </a:rPr>
              <a:t> (2007) saw reality shock as one challenge that beginning teachers face along with other challenges. I disagree; I believe these other challenges lead ECTs to experience reality shock. I created the above figure to exemplify this, showing how the negative influences lead to reality shock, whilst the positive influences help buffer the experience of reality shock. The causes are both personal and situational </a:t>
            </a:r>
            <a:r>
              <a:rPr lang="en-GB" sz="1200" kern="0" dirty="0">
                <a:solidFill>
                  <a:srgbClr val="000000"/>
                </a:solidFill>
                <a:effectLst/>
                <a:latin typeface="Calibri" panose="020F0502020204030204" pitchFamily="34" charset="0"/>
                <a:ea typeface="Aptos" panose="020B0004020202020204" pitchFamily="34" charset="0"/>
              </a:rPr>
              <a:t>(Müller-</a:t>
            </a:r>
            <a:r>
              <a:rPr lang="en-GB" sz="1200" kern="0" dirty="0" err="1">
                <a:solidFill>
                  <a:srgbClr val="000000"/>
                </a:solidFill>
                <a:effectLst/>
                <a:latin typeface="Calibri" panose="020F0502020204030204" pitchFamily="34" charset="0"/>
                <a:ea typeface="Aptos" panose="020B0004020202020204" pitchFamily="34" charset="0"/>
              </a:rPr>
              <a:t>Fohrbrodt</a:t>
            </a:r>
            <a:r>
              <a:rPr lang="en-GB" sz="1200" kern="0" dirty="0">
                <a:solidFill>
                  <a:srgbClr val="000000"/>
                </a:solidFill>
                <a:effectLst/>
                <a:latin typeface="Calibri" panose="020F0502020204030204" pitchFamily="34" charset="0"/>
                <a:ea typeface="Aptos" panose="020B0004020202020204" pitchFamily="34" charset="0"/>
              </a:rPr>
              <a:t> et al., 1978)</a:t>
            </a:r>
            <a:r>
              <a:rPr lang="en-GB" sz="1200" kern="0" dirty="0">
                <a:solidFill>
                  <a:srgbClr val="000000"/>
                </a:solidFill>
                <a:latin typeface="Calibri" panose="020F0502020204030204" pitchFamily="34" charset="0"/>
                <a:ea typeface="Aptos" panose="020B0004020202020204" pitchFamily="34" charset="0"/>
              </a:rPr>
              <a:t>. </a:t>
            </a:r>
            <a:endParaRPr lang="en-GB" dirty="0"/>
          </a:p>
          <a:p>
            <a:endParaRPr lang="en-GB" dirty="0"/>
          </a:p>
        </p:txBody>
      </p:sp>
      <p:sp>
        <p:nvSpPr>
          <p:cNvPr id="4" name="Slide Number Placeholder 3"/>
          <p:cNvSpPr>
            <a:spLocks noGrp="1"/>
          </p:cNvSpPr>
          <p:nvPr>
            <p:ph type="sldNum" sz="quarter" idx="5"/>
          </p:nvPr>
        </p:nvSpPr>
        <p:spPr/>
        <p:txBody>
          <a:bodyPr/>
          <a:lstStyle/>
          <a:p>
            <a:fld id="{0C088E0D-1D56-5E44-9369-AB1A183838F1}" type="slidenum">
              <a:rPr lang="en-GB" altLang="en-US" smtClean="0"/>
              <a:pPr/>
              <a:t>28</a:t>
            </a:fld>
            <a:endParaRPr lang="en-GB" altLang="en-US"/>
          </a:p>
        </p:txBody>
      </p:sp>
    </p:spTree>
    <p:extLst>
      <p:ext uri="{BB962C8B-B14F-4D97-AF65-F5344CB8AC3E}">
        <p14:creationId xmlns:p14="http://schemas.microsoft.com/office/powerpoint/2010/main" val="11854751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33" name="Rectangle 13">
            <a:extLst>
              <a:ext uri="{FF2B5EF4-FFF2-40B4-BE49-F238E27FC236}">
                <a16:creationId xmlns:a16="http://schemas.microsoft.com/office/drawing/2014/main" id="{69895C01-303C-AD5D-1D8F-1639E5F3D868}"/>
              </a:ext>
            </a:extLst>
          </p:cNvPr>
          <p:cNvSpPr>
            <a:spLocks noChangeArrowheads="1"/>
          </p:cNvSpPr>
          <p:nvPr/>
        </p:nvSpPr>
        <p:spPr bwMode="auto">
          <a:xfrm>
            <a:off x="0" y="5365750"/>
            <a:ext cx="9140825" cy="665163"/>
          </a:xfrm>
          <a:prstGeom prst="rect">
            <a:avLst/>
          </a:prstGeom>
          <a:solidFill>
            <a:srgbClr val="003E72"/>
          </a:solidFill>
          <a:ln>
            <a:noFill/>
          </a:ln>
          <a:effectLst/>
          <a:extLst>
            <a:ext uri="{91240B29-F687-4F45-9708-019B960494DF}">
              <a14:hiddenLine xmlns:a14="http://schemas.microsoft.com/office/drawing/2010/main" w="127">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134" name="Rectangle 14">
            <a:extLst>
              <a:ext uri="{FF2B5EF4-FFF2-40B4-BE49-F238E27FC236}">
                <a16:creationId xmlns:a16="http://schemas.microsoft.com/office/drawing/2014/main" id="{BFBC963F-4CFB-B4F4-CFB1-092C958CF5F4}"/>
              </a:ext>
            </a:extLst>
          </p:cNvPr>
          <p:cNvSpPr>
            <a:spLocks noChangeArrowheads="1"/>
          </p:cNvSpPr>
          <p:nvPr/>
        </p:nvSpPr>
        <p:spPr bwMode="auto">
          <a:xfrm>
            <a:off x="0" y="6030913"/>
            <a:ext cx="9140825" cy="173037"/>
          </a:xfrm>
          <a:prstGeom prst="rect">
            <a:avLst/>
          </a:prstGeom>
          <a:solidFill>
            <a:srgbClr val="6AADE4"/>
          </a:solidFill>
          <a:ln>
            <a:noFill/>
          </a:ln>
          <a:effectLst/>
          <a:extLst>
            <a:ext uri="{91240B29-F687-4F45-9708-019B960494DF}">
              <a14:hiddenLine xmlns:a14="http://schemas.microsoft.com/office/drawing/2010/main" w="127">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122" name="Rectangle 2">
            <a:extLst>
              <a:ext uri="{FF2B5EF4-FFF2-40B4-BE49-F238E27FC236}">
                <a16:creationId xmlns:a16="http://schemas.microsoft.com/office/drawing/2014/main" id="{FC8E4BCB-85B7-6B2B-78D2-4662FCE9AC8A}"/>
              </a:ext>
            </a:extLst>
          </p:cNvPr>
          <p:cNvSpPr>
            <a:spLocks noGrp="1" noChangeArrowheads="1"/>
          </p:cNvSpPr>
          <p:nvPr>
            <p:ph type="ctrTitle"/>
          </p:nvPr>
        </p:nvSpPr>
        <p:spPr>
          <a:xfrm>
            <a:off x="384175" y="2016125"/>
            <a:ext cx="8374063" cy="576263"/>
          </a:xfrm>
        </p:spPr>
        <p:txBody>
          <a:bodyPr/>
          <a:lstStyle>
            <a:lvl1pPr>
              <a:defRPr sz="3600"/>
            </a:lvl1pPr>
          </a:lstStyle>
          <a:p>
            <a:pPr lvl="0"/>
            <a:r>
              <a:rPr lang="en-GB" altLang="en-US" noProof="0"/>
              <a:t>Click to edit Master title style</a:t>
            </a:r>
          </a:p>
        </p:txBody>
      </p:sp>
      <p:sp>
        <p:nvSpPr>
          <p:cNvPr id="5123" name="Rectangle 3">
            <a:extLst>
              <a:ext uri="{FF2B5EF4-FFF2-40B4-BE49-F238E27FC236}">
                <a16:creationId xmlns:a16="http://schemas.microsoft.com/office/drawing/2014/main" id="{39EBD4D7-EE44-144B-13CE-B07BBBA4237F}"/>
              </a:ext>
            </a:extLst>
          </p:cNvPr>
          <p:cNvSpPr>
            <a:spLocks noGrp="1" noChangeArrowheads="1"/>
          </p:cNvSpPr>
          <p:nvPr>
            <p:ph type="subTitle" idx="1"/>
          </p:nvPr>
        </p:nvSpPr>
        <p:spPr>
          <a:xfrm>
            <a:off x="384175" y="2774950"/>
            <a:ext cx="8374063" cy="539750"/>
          </a:xfrm>
        </p:spPr>
        <p:txBody>
          <a:bodyPr/>
          <a:lstStyle>
            <a:lvl1pPr marL="0" indent="0">
              <a:buFontTx/>
              <a:buNone/>
              <a:defRPr sz="1800" b="1">
                <a:solidFill>
                  <a:schemeClr val="tx2"/>
                </a:solidFill>
              </a:defRPr>
            </a:lvl1pPr>
          </a:lstStyle>
          <a:p>
            <a:pPr lvl="0"/>
            <a:r>
              <a:rPr lang="en-GB" altLang="en-US" noProof="0"/>
              <a:t>Click to edit Master subtitle style</a:t>
            </a:r>
          </a:p>
        </p:txBody>
      </p:sp>
      <p:sp>
        <p:nvSpPr>
          <p:cNvPr id="5130" name="Rectangle 10">
            <a:extLst>
              <a:ext uri="{FF2B5EF4-FFF2-40B4-BE49-F238E27FC236}">
                <a16:creationId xmlns:a16="http://schemas.microsoft.com/office/drawing/2014/main" id="{A30A2DA6-06C2-23E6-DD17-80EA5A0601A5}"/>
              </a:ext>
            </a:extLst>
          </p:cNvPr>
          <p:cNvSpPr>
            <a:spLocks noGrp="1" noChangeArrowheads="1"/>
          </p:cNvSpPr>
          <p:nvPr>
            <p:ph type="sldNum" sz="quarter" idx="4"/>
          </p:nvPr>
        </p:nvSpPr>
        <p:spPr>
          <a:xfrm>
            <a:off x="7862888" y="6448425"/>
            <a:ext cx="900112" cy="179388"/>
          </a:xfrm>
        </p:spPr>
        <p:txBody>
          <a:bodyPr/>
          <a:lstStyle>
            <a:lvl1pPr>
              <a:defRPr>
                <a:solidFill>
                  <a:schemeClr val="tx1"/>
                </a:solidFill>
              </a:defRPr>
            </a:lvl1pPr>
          </a:lstStyle>
          <a:p>
            <a:fld id="{A7D0F225-3E4B-584F-BC50-2B89A5C4C61F}" type="slidenum">
              <a:rPr lang="en-GB" altLang="en-US"/>
              <a:pPr/>
              <a:t>‹#›</a:t>
            </a:fld>
            <a:endParaRPr lang="en-GB" altLang="en-US"/>
          </a:p>
        </p:txBody>
      </p:sp>
      <p:sp>
        <p:nvSpPr>
          <p:cNvPr id="5144" name="Rectangle 24">
            <a:extLst>
              <a:ext uri="{FF2B5EF4-FFF2-40B4-BE49-F238E27FC236}">
                <a16:creationId xmlns:a16="http://schemas.microsoft.com/office/drawing/2014/main" id="{C5079142-A214-B108-FB86-5E2731D02564}"/>
              </a:ext>
            </a:extLst>
          </p:cNvPr>
          <p:cNvSpPr>
            <a:spLocks noChangeArrowheads="1"/>
          </p:cNvSpPr>
          <p:nvPr userDrawn="1"/>
        </p:nvSpPr>
        <p:spPr bwMode="auto">
          <a:xfrm>
            <a:off x="384175" y="5548313"/>
            <a:ext cx="8374063" cy="261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p>
            <a:r>
              <a:rPr lang="en-GB" altLang="en-US" b="1">
                <a:solidFill>
                  <a:schemeClr val="tx2"/>
                </a:solidFill>
              </a:rPr>
              <a:t>Faculty of Education</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471E8-7CD3-00DA-921E-933356171AFE}"/>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0438C5EC-A27E-4A61-27F5-6085F7A09C7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Slide Number Placeholder 3">
            <a:extLst>
              <a:ext uri="{FF2B5EF4-FFF2-40B4-BE49-F238E27FC236}">
                <a16:creationId xmlns:a16="http://schemas.microsoft.com/office/drawing/2014/main" id="{E44489B6-19E3-F7C5-0FA1-0D9FE1DB0DAF}"/>
              </a:ext>
            </a:extLst>
          </p:cNvPr>
          <p:cNvSpPr>
            <a:spLocks noGrp="1"/>
          </p:cNvSpPr>
          <p:nvPr>
            <p:ph type="sldNum" sz="quarter" idx="10"/>
          </p:nvPr>
        </p:nvSpPr>
        <p:spPr/>
        <p:txBody>
          <a:bodyPr/>
          <a:lstStyle>
            <a:lvl1pPr>
              <a:defRPr/>
            </a:lvl1pPr>
          </a:lstStyle>
          <a:p>
            <a:fld id="{9EFBAD82-82C1-434B-A587-1B1B05CC8C3B}" type="slidenum">
              <a:rPr lang="en-GB" altLang="en-US"/>
              <a:pPr/>
              <a:t>‹#›</a:t>
            </a:fld>
            <a:endParaRPr lang="en-GB" altLang="en-US"/>
          </a:p>
        </p:txBody>
      </p:sp>
    </p:spTree>
    <p:extLst>
      <p:ext uri="{BB962C8B-B14F-4D97-AF65-F5344CB8AC3E}">
        <p14:creationId xmlns:p14="http://schemas.microsoft.com/office/powerpoint/2010/main" val="2412732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BCCDF-9EC2-3686-0AFD-A2A09B51A566}"/>
              </a:ext>
            </a:extLst>
          </p:cNvPr>
          <p:cNvSpPr>
            <a:spLocks noGrp="1"/>
          </p:cNvSpPr>
          <p:nvPr>
            <p:ph type="title"/>
          </p:nvPr>
        </p:nvSpPr>
        <p:spPr>
          <a:xfrm>
            <a:off x="623888" y="1709738"/>
            <a:ext cx="78867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1BFE4931-1D43-63D7-BD86-BB3DE8814029}"/>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GB"/>
              <a:t>Click to edit Master text styles</a:t>
            </a:r>
          </a:p>
        </p:txBody>
      </p:sp>
      <p:sp>
        <p:nvSpPr>
          <p:cNvPr id="4" name="Slide Number Placeholder 3">
            <a:extLst>
              <a:ext uri="{FF2B5EF4-FFF2-40B4-BE49-F238E27FC236}">
                <a16:creationId xmlns:a16="http://schemas.microsoft.com/office/drawing/2014/main" id="{EA6C3AE7-0A74-EAE7-F239-F97D8CF1AAE3}"/>
              </a:ext>
            </a:extLst>
          </p:cNvPr>
          <p:cNvSpPr>
            <a:spLocks noGrp="1"/>
          </p:cNvSpPr>
          <p:nvPr>
            <p:ph type="sldNum" sz="quarter" idx="10"/>
          </p:nvPr>
        </p:nvSpPr>
        <p:spPr/>
        <p:txBody>
          <a:bodyPr/>
          <a:lstStyle>
            <a:lvl1pPr>
              <a:defRPr/>
            </a:lvl1pPr>
          </a:lstStyle>
          <a:p>
            <a:fld id="{912807EC-B840-644D-A467-8B2532EA6867}" type="slidenum">
              <a:rPr lang="en-GB" altLang="en-US"/>
              <a:pPr/>
              <a:t>‹#›</a:t>
            </a:fld>
            <a:endParaRPr lang="en-GB" altLang="en-US"/>
          </a:p>
        </p:txBody>
      </p:sp>
    </p:spTree>
    <p:extLst>
      <p:ext uri="{BB962C8B-B14F-4D97-AF65-F5344CB8AC3E}">
        <p14:creationId xmlns:p14="http://schemas.microsoft.com/office/powerpoint/2010/main" val="5879341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AE070-366F-C9B8-7CAF-61CC9980049C}"/>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ADE3CD5-A013-3402-E0E5-76D9A9360A84}"/>
              </a:ext>
            </a:extLst>
          </p:cNvPr>
          <p:cNvSpPr>
            <a:spLocks noGrp="1"/>
          </p:cNvSpPr>
          <p:nvPr>
            <p:ph sz="half" idx="1"/>
          </p:nvPr>
        </p:nvSpPr>
        <p:spPr>
          <a:xfrm>
            <a:off x="384175" y="1708150"/>
            <a:ext cx="4110038" cy="40671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11797013-58BF-99B7-04A5-6F5D65162A11}"/>
              </a:ext>
            </a:extLst>
          </p:cNvPr>
          <p:cNvSpPr>
            <a:spLocks noGrp="1"/>
          </p:cNvSpPr>
          <p:nvPr>
            <p:ph sz="half" idx="2"/>
          </p:nvPr>
        </p:nvSpPr>
        <p:spPr>
          <a:xfrm>
            <a:off x="4646613" y="1708150"/>
            <a:ext cx="4111625" cy="40671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Slide Number Placeholder 4">
            <a:extLst>
              <a:ext uri="{FF2B5EF4-FFF2-40B4-BE49-F238E27FC236}">
                <a16:creationId xmlns:a16="http://schemas.microsoft.com/office/drawing/2014/main" id="{8011558C-01E0-F71E-5432-EAB8B2E3C1CA}"/>
              </a:ext>
            </a:extLst>
          </p:cNvPr>
          <p:cNvSpPr>
            <a:spLocks noGrp="1"/>
          </p:cNvSpPr>
          <p:nvPr>
            <p:ph type="sldNum" sz="quarter" idx="10"/>
          </p:nvPr>
        </p:nvSpPr>
        <p:spPr/>
        <p:txBody>
          <a:bodyPr/>
          <a:lstStyle>
            <a:lvl1pPr>
              <a:defRPr/>
            </a:lvl1pPr>
          </a:lstStyle>
          <a:p>
            <a:fld id="{1D94C1BF-F7E7-6F42-99D6-4932B9475014}" type="slidenum">
              <a:rPr lang="en-GB" altLang="en-US"/>
              <a:pPr/>
              <a:t>‹#›</a:t>
            </a:fld>
            <a:endParaRPr lang="en-GB" altLang="en-US"/>
          </a:p>
        </p:txBody>
      </p:sp>
    </p:spTree>
    <p:extLst>
      <p:ext uri="{BB962C8B-B14F-4D97-AF65-F5344CB8AC3E}">
        <p14:creationId xmlns:p14="http://schemas.microsoft.com/office/powerpoint/2010/main" val="1427962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33069-51DE-0957-D31D-B6C15890A12D}"/>
              </a:ext>
            </a:extLst>
          </p:cNvPr>
          <p:cNvSpPr>
            <a:spLocks noGrp="1"/>
          </p:cNvSpPr>
          <p:nvPr>
            <p:ph type="title"/>
          </p:nvPr>
        </p:nvSpPr>
        <p:spPr>
          <a:xfrm>
            <a:off x="630238" y="365125"/>
            <a:ext cx="78867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4DBF6249-6C16-1FC4-772A-298DC5D622A9}"/>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41EE634-3AEE-D18A-F708-05592010CA58}"/>
              </a:ext>
            </a:extLst>
          </p:cNvPr>
          <p:cNvSpPr>
            <a:spLocks noGrp="1"/>
          </p:cNvSpPr>
          <p:nvPr>
            <p:ph sz="half" idx="2"/>
          </p:nvPr>
        </p:nvSpPr>
        <p:spPr>
          <a:xfrm>
            <a:off x="630238" y="2505075"/>
            <a:ext cx="386873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47570C96-112C-3A21-0593-6E68F877F75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CC7FD1D-A6EB-EF8B-A89A-495379B93EE2}"/>
              </a:ext>
            </a:extLst>
          </p:cNvPr>
          <p:cNvSpPr>
            <a:spLocks noGrp="1"/>
          </p:cNvSpPr>
          <p:nvPr>
            <p:ph sz="quarter" idx="4"/>
          </p:nvPr>
        </p:nvSpPr>
        <p:spPr>
          <a:xfrm>
            <a:off x="4629150" y="2505075"/>
            <a:ext cx="38877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Slide Number Placeholder 6">
            <a:extLst>
              <a:ext uri="{FF2B5EF4-FFF2-40B4-BE49-F238E27FC236}">
                <a16:creationId xmlns:a16="http://schemas.microsoft.com/office/drawing/2014/main" id="{FD2C8074-36B7-19E4-2DC2-2F7C01DFCCB1}"/>
              </a:ext>
            </a:extLst>
          </p:cNvPr>
          <p:cNvSpPr>
            <a:spLocks noGrp="1"/>
          </p:cNvSpPr>
          <p:nvPr>
            <p:ph type="sldNum" sz="quarter" idx="10"/>
          </p:nvPr>
        </p:nvSpPr>
        <p:spPr/>
        <p:txBody>
          <a:bodyPr/>
          <a:lstStyle>
            <a:lvl1pPr>
              <a:defRPr/>
            </a:lvl1pPr>
          </a:lstStyle>
          <a:p>
            <a:fld id="{437100D7-8C61-E443-9809-8620EB9ACDED}" type="slidenum">
              <a:rPr lang="en-GB" altLang="en-US"/>
              <a:pPr/>
              <a:t>‹#›</a:t>
            </a:fld>
            <a:endParaRPr lang="en-GB" altLang="en-US"/>
          </a:p>
        </p:txBody>
      </p:sp>
    </p:spTree>
    <p:extLst>
      <p:ext uri="{BB962C8B-B14F-4D97-AF65-F5344CB8AC3E}">
        <p14:creationId xmlns:p14="http://schemas.microsoft.com/office/powerpoint/2010/main" val="820380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73D9E-568A-9D80-95FD-B4104093909B}"/>
              </a:ext>
            </a:extLst>
          </p:cNvPr>
          <p:cNvSpPr>
            <a:spLocks noGrp="1"/>
          </p:cNvSpPr>
          <p:nvPr>
            <p:ph type="title"/>
          </p:nvPr>
        </p:nvSpPr>
        <p:spPr/>
        <p:txBody>
          <a:bodyPr/>
          <a:lstStyle/>
          <a:p>
            <a:r>
              <a:rPr lang="en-GB"/>
              <a:t>Click to edit Master title style</a:t>
            </a:r>
          </a:p>
        </p:txBody>
      </p:sp>
      <p:sp>
        <p:nvSpPr>
          <p:cNvPr id="3" name="Slide Number Placeholder 2">
            <a:extLst>
              <a:ext uri="{FF2B5EF4-FFF2-40B4-BE49-F238E27FC236}">
                <a16:creationId xmlns:a16="http://schemas.microsoft.com/office/drawing/2014/main" id="{69745FB4-1347-2658-DF21-07982CF647EE}"/>
              </a:ext>
            </a:extLst>
          </p:cNvPr>
          <p:cNvSpPr>
            <a:spLocks noGrp="1"/>
          </p:cNvSpPr>
          <p:nvPr>
            <p:ph type="sldNum" sz="quarter" idx="10"/>
          </p:nvPr>
        </p:nvSpPr>
        <p:spPr/>
        <p:txBody>
          <a:bodyPr/>
          <a:lstStyle>
            <a:lvl1pPr>
              <a:defRPr/>
            </a:lvl1pPr>
          </a:lstStyle>
          <a:p>
            <a:fld id="{8AEF49AB-B4D5-8843-B854-2B2E00B341CD}" type="slidenum">
              <a:rPr lang="en-GB" altLang="en-US"/>
              <a:pPr/>
              <a:t>‹#›</a:t>
            </a:fld>
            <a:endParaRPr lang="en-GB" altLang="en-US"/>
          </a:p>
        </p:txBody>
      </p:sp>
    </p:spTree>
    <p:extLst>
      <p:ext uri="{BB962C8B-B14F-4D97-AF65-F5344CB8AC3E}">
        <p14:creationId xmlns:p14="http://schemas.microsoft.com/office/powerpoint/2010/main" val="208659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8575123-2F39-6181-5FB8-EFD840F22017}"/>
              </a:ext>
            </a:extLst>
          </p:cNvPr>
          <p:cNvSpPr>
            <a:spLocks noGrp="1"/>
          </p:cNvSpPr>
          <p:nvPr>
            <p:ph type="sldNum" sz="quarter" idx="10"/>
          </p:nvPr>
        </p:nvSpPr>
        <p:spPr/>
        <p:txBody>
          <a:bodyPr/>
          <a:lstStyle>
            <a:lvl1pPr>
              <a:defRPr/>
            </a:lvl1pPr>
          </a:lstStyle>
          <a:p>
            <a:fld id="{D13A7C31-B0A2-1940-A5C1-B0CF0896DE7C}" type="slidenum">
              <a:rPr lang="en-GB" altLang="en-US"/>
              <a:pPr/>
              <a:t>‹#›</a:t>
            </a:fld>
            <a:endParaRPr lang="en-GB" altLang="en-US"/>
          </a:p>
        </p:txBody>
      </p:sp>
    </p:spTree>
    <p:extLst>
      <p:ext uri="{BB962C8B-B14F-4D97-AF65-F5344CB8AC3E}">
        <p14:creationId xmlns:p14="http://schemas.microsoft.com/office/powerpoint/2010/main" val="1958694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28E2C-E786-4DD1-4EF1-7257E2D06B87}"/>
              </a:ext>
            </a:extLst>
          </p:cNvPr>
          <p:cNvSpPr>
            <a:spLocks noGrp="1"/>
          </p:cNvSpPr>
          <p:nvPr>
            <p:ph type="title"/>
          </p:nvPr>
        </p:nvSpPr>
        <p:spPr>
          <a:xfrm>
            <a:off x="630238" y="457200"/>
            <a:ext cx="2949575"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27FB1ACB-78F9-A173-BA4A-553F03EEA5AA}"/>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C9E43690-8623-37B4-E95D-E203A869EB6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Slide Number Placeholder 4">
            <a:extLst>
              <a:ext uri="{FF2B5EF4-FFF2-40B4-BE49-F238E27FC236}">
                <a16:creationId xmlns:a16="http://schemas.microsoft.com/office/drawing/2014/main" id="{B39EA5A1-08EC-7045-1527-DB06C4A27F8E}"/>
              </a:ext>
            </a:extLst>
          </p:cNvPr>
          <p:cNvSpPr>
            <a:spLocks noGrp="1"/>
          </p:cNvSpPr>
          <p:nvPr>
            <p:ph type="sldNum" sz="quarter" idx="10"/>
          </p:nvPr>
        </p:nvSpPr>
        <p:spPr/>
        <p:txBody>
          <a:bodyPr/>
          <a:lstStyle>
            <a:lvl1pPr>
              <a:defRPr/>
            </a:lvl1pPr>
          </a:lstStyle>
          <a:p>
            <a:fld id="{8CA39BF1-8AAF-134A-BBC3-E75F9E4D03BD}" type="slidenum">
              <a:rPr lang="en-GB" altLang="en-US"/>
              <a:pPr/>
              <a:t>‹#›</a:t>
            </a:fld>
            <a:endParaRPr lang="en-GB" altLang="en-US"/>
          </a:p>
        </p:txBody>
      </p:sp>
    </p:spTree>
    <p:extLst>
      <p:ext uri="{BB962C8B-B14F-4D97-AF65-F5344CB8AC3E}">
        <p14:creationId xmlns:p14="http://schemas.microsoft.com/office/powerpoint/2010/main" val="3981933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11F5F-C3C6-39BC-9F0C-9CC481D9040D}"/>
              </a:ext>
            </a:extLst>
          </p:cNvPr>
          <p:cNvSpPr>
            <a:spLocks noGrp="1"/>
          </p:cNvSpPr>
          <p:nvPr>
            <p:ph type="title"/>
          </p:nvPr>
        </p:nvSpPr>
        <p:spPr>
          <a:xfrm>
            <a:off x="630238" y="457200"/>
            <a:ext cx="2949575"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2ACEB409-ACF5-8664-507C-3ED30618602B}"/>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D86BBF8-CEA5-437F-6540-D5CB93A9C1D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Slide Number Placeholder 4">
            <a:extLst>
              <a:ext uri="{FF2B5EF4-FFF2-40B4-BE49-F238E27FC236}">
                <a16:creationId xmlns:a16="http://schemas.microsoft.com/office/drawing/2014/main" id="{FAC771E2-AEB5-3D65-964B-A00A9E930087}"/>
              </a:ext>
            </a:extLst>
          </p:cNvPr>
          <p:cNvSpPr>
            <a:spLocks noGrp="1"/>
          </p:cNvSpPr>
          <p:nvPr>
            <p:ph type="sldNum" sz="quarter" idx="10"/>
          </p:nvPr>
        </p:nvSpPr>
        <p:spPr/>
        <p:txBody>
          <a:bodyPr/>
          <a:lstStyle>
            <a:lvl1pPr>
              <a:defRPr/>
            </a:lvl1pPr>
          </a:lstStyle>
          <a:p>
            <a:fld id="{9FBF9D8E-7B94-BF4E-BDF6-BA120E585879}" type="slidenum">
              <a:rPr lang="en-GB" altLang="en-US"/>
              <a:pPr/>
              <a:t>‹#›</a:t>
            </a:fld>
            <a:endParaRPr lang="en-GB" altLang="en-US"/>
          </a:p>
        </p:txBody>
      </p:sp>
    </p:spTree>
    <p:extLst>
      <p:ext uri="{BB962C8B-B14F-4D97-AF65-F5344CB8AC3E}">
        <p14:creationId xmlns:p14="http://schemas.microsoft.com/office/powerpoint/2010/main" val="3600675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EDD1B-431E-A1CD-4D87-AC2FD5D12D08}"/>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F27E3FBB-BFF5-B02B-8448-319AABEFF0E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Slide Number Placeholder 3">
            <a:extLst>
              <a:ext uri="{FF2B5EF4-FFF2-40B4-BE49-F238E27FC236}">
                <a16:creationId xmlns:a16="http://schemas.microsoft.com/office/drawing/2014/main" id="{B079AFC7-B210-AA1D-98C5-0FF829C22E55}"/>
              </a:ext>
            </a:extLst>
          </p:cNvPr>
          <p:cNvSpPr>
            <a:spLocks noGrp="1"/>
          </p:cNvSpPr>
          <p:nvPr>
            <p:ph type="sldNum" sz="quarter" idx="10"/>
          </p:nvPr>
        </p:nvSpPr>
        <p:spPr/>
        <p:txBody>
          <a:bodyPr/>
          <a:lstStyle>
            <a:lvl1pPr>
              <a:defRPr/>
            </a:lvl1pPr>
          </a:lstStyle>
          <a:p>
            <a:fld id="{853C5DEE-F29F-EC43-B610-85D82494A5BA}" type="slidenum">
              <a:rPr lang="en-GB" altLang="en-US"/>
              <a:pPr/>
              <a:t>‹#›</a:t>
            </a:fld>
            <a:endParaRPr lang="en-GB" altLang="en-US"/>
          </a:p>
        </p:txBody>
      </p:sp>
    </p:spTree>
    <p:extLst>
      <p:ext uri="{BB962C8B-B14F-4D97-AF65-F5344CB8AC3E}">
        <p14:creationId xmlns:p14="http://schemas.microsoft.com/office/powerpoint/2010/main" val="2168545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A22D2B7-F64C-C6F1-8779-D83AD2FC195A}"/>
              </a:ext>
            </a:extLst>
          </p:cNvPr>
          <p:cNvSpPr>
            <a:spLocks noGrp="1"/>
          </p:cNvSpPr>
          <p:nvPr>
            <p:ph type="title" orient="vert"/>
          </p:nvPr>
        </p:nvSpPr>
        <p:spPr>
          <a:xfrm>
            <a:off x="6665913" y="398463"/>
            <a:ext cx="2093912" cy="5376862"/>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4F9E2B78-FA40-76C2-01B7-E651A8C2206F}"/>
              </a:ext>
            </a:extLst>
          </p:cNvPr>
          <p:cNvSpPr>
            <a:spLocks noGrp="1"/>
          </p:cNvSpPr>
          <p:nvPr>
            <p:ph type="body" orient="vert" idx="1"/>
          </p:nvPr>
        </p:nvSpPr>
        <p:spPr>
          <a:xfrm>
            <a:off x="384175" y="398463"/>
            <a:ext cx="6129338" cy="5376862"/>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Slide Number Placeholder 3">
            <a:extLst>
              <a:ext uri="{FF2B5EF4-FFF2-40B4-BE49-F238E27FC236}">
                <a16:creationId xmlns:a16="http://schemas.microsoft.com/office/drawing/2014/main" id="{46F83BDD-2917-B267-95E5-0BB824F0E04B}"/>
              </a:ext>
            </a:extLst>
          </p:cNvPr>
          <p:cNvSpPr>
            <a:spLocks noGrp="1"/>
          </p:cNvSpPr>
          <p:nvPr>
            <p:ph type="sldNum" sz="quarter" idx="10"/>
          </p:nvPr>
        </p:nvSpPr>
        <p:spPr/>
        <p:txBody>
          <a:bodyPr/>
          <a:lstStyle>
            <a:lvl1pPr>
              <a:defRPr/>
            </a:lvl1pPr>
          </a:lstStyle>
          <a:p>
            <a:fld id="{6AE4D9A3-C996-BF45-BE39-D8AB9B8F9D92}" type="slidenum">
              <a:rPr lang="en-GB" altLang="en-US"/>
              <a:pPr/>
              <a:t>‹#›</a:t>
            </a:fld>
            <a:endParaRPr lang="en-GB" altLang="en-US"/>
          </a:p>
        </p:txBody>
      </p:sp>
    </p:spTree>
    <p:extLst>
      <p:ext uri="{BB962C8B-B14F-4D97-AF65-F5344CB8AC3E}">
        <p14:creationId xmlns:p14="http://schemas.microsoft.com/office/powerpoint/2010/main" val="1538201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B4C3F690-4A96-175F-B30C-01346E63D73B}"/>
              </a:ext>
            </a:extLst>
          </p:cNvPr>
          <p:cNvSpPr>
            <a:spLocks noGrp="1" noChangeArrowheads="1"/>
          </p:cNvSpPr>
          <p:nvPr>
            <p:ph type="title"/>
          </p:nvPr>
        </p:nvSpPr>
        <p:spPr bwMode="auto">
          <a:xfrm>
            <a:off x="384175" y="398463"/>
            <a:ext cx="8375650" cy="423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a:t>Click to edit Master title style</a:t>
            </a:r>
          </a:p>
        </p:txBody>
      </p:sp>
      <p:sp>
        <p:nvSpPr>
          <p:cNvPr id="1027" name="Rectangle 3">
            <a:extLst>
              <a:ext uri="{FF2B5EF4-FFF2-40B4-BE49-F238E27FC236}">
                <a16:creationId xmlns:a16="http://schemas.microsoft.com/office/drawing/2014/main" id="{8CB1A221-15F1-EF22-CC44-C0DF1B0AC00A}"/>
              </a:ext>
            </a:extLst>
          </p:cNvPr>
          <p:cNvSpPr>
            <a:spLocks noGrp="1" noChangeArrowheads="1"/>
          </p:cNvSpPr>
          <p:nvPr>
            <p:ph type="body" idx="1"/>
          </p:nvPr>
        </p:nvSpPr>
        <p:spPr bwMode="auto">
          <a:xfrm>
            <a:off x="384175" y="1708150"/>
            <a:ext cx="8374063" cy="406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30" name="Rectangle 6">
            <a:extLst>
              <a:ext uri="{FF2B5EF4-FFF2-40B4-BE49-F238E27FC236}">
                <a16:creationId xmlns:a16="http://schemas.microsoft.com/office/drawing/2014/main" id="{6F60AA4F-F98B-D6C3-72E1-5FB6574DB8C0}"/>
              </a:ext>
            </a:extLst>
          </p:cNvPr>
          <p:cNvSpPr>
            <a:spLocks noGrp="1" noChangeArrowheads="1"/>
          </p:cNvSpPr>
          <p:nvPr>
            <p:ph type="sldNum" sz="quarter" idx="4"/>
          </p:nvPr>
        </p:nvSpPr>
        <p:spPr bwMode="auto">
          <a:xfrm>
            <a:off x="7862888" y="6451600"/>
            <a:ext cx="900112" cy="179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defRPr sz="1000">
                <a:solidFill>
                  <a:schemeClr val="tx2"/>
                </a:solidFill>
              </a:defRPr>
            </a:lvl1pPr>
          </a:lstStyle>
          <a:p>
            <a:fld id="{D169A38B-334F-1541-ADB8-C12DC40B4B4E}" type="slidenum">
              <a:rPr lang="en-GB" altLang="en-US"/>
              <a:pPr/>
              <a:t>‹#›</a:t>
            </a:fld>
            <a:endParaRPr lang="en-GB" altLang="en-US"/>
          </a:p>
        </p:txBody>
      </p:sp>
      <p:sp>
        <p:nvSpPr>
          <p:cNvPr id="1047" name="Rectangle 23">
            <a:extLst>
              <a:ext uri="{FF2B5EF4-FFF2-40B4-BE49-F238E27FC236}">
                <a16:creationId xmlns:a16="http://schemas.microsoft.com/office/drawing/2014/main" id="{5CE415FA-BC28-D47E-490B-F70DD68375F2}"/>
              </a:ext>
            </a:extLst>
          </p:cNvPr>
          <p:cNvSpPr>
            <a:spLocks noChangeArrowheads="1"/>
          </p:cNvSpPr>
          <p:nvPr userDrawn="1"/>
        </p:nvSpPr>
        <p:spPr bwMode="auto">
          <a:xfrm>
            <a:off x="2057400" y="6343650"/>
            <a:ext cx="35782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p>
            <a:r>
              <a:rPr lang="en-GB" altLang="en-US" b="1">
                <a:solidFill>
                  <a:schemeClr val="tx2"/>
                </a:solidFill>
              </a:rPr>
              <a:t>Faculty of Education</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fontAlgn="base">
        <a:spcBef>
          <a:spcPct val="0"/>
        </a:spcBef>
        <a:spcAft>
          <a:spcPct val="0"/>
        </a:spcAft>
        <a:defRPr sz="2600" b="1" kern="1200">
          <a:solidFill>
            <a:schemeClr val="tx2"/>
          </a:solidFill>
          <a:latin typeface="+mj-lt"/>
          <a:ea typeface="+mj-ea"/>
          <a:cs typeface="+mj-cs"/>
        </a:defRPr>
      </a:lvl1pPr>
      <a:lvl2pPr algn="l" rtl="0" fontAlgn="base">
        <a:spcBef>
          <a:spcPct val="0"/>
        </a:spcBef>
        <a:spcAft>
          <a:spcPct val="0"/>
        </a:spcAft>
        <a:defRPr sz="2600" b="1">
          <a:solidFill>
            <a:schemeClr val="tx2"/>
          </a:solidFill>
          <a:latin typeface="Arial" panose="020B0604020202020204" pitchFamily="34" charset="0"/>
        </a:defRPr>
      </a:lvl2pPr>
      <a:lvl3pPr algn="l" rtl="0" fontAlgn="base">
        <a:spcBef>
          <a:spcPct val="0"/>
        </a:spcBef>
        <a:spcAft>
          <a:spcPct val="0"/>
        </a:spcAft>
        <a:defRPr sz="2600" b="1">
          <a:solidFill>
            <a:schemeClr val="tx2"/>
          </a:solidFill>
          <a:latin typeface="Arial" panose="020B0604020202020204" pitchFamily="34" charset="0"/>
        </a:defRPr>
      </a:lvl3pPr>
      <a:lvl4pPr algn="l" rtl="0" fontAlgn="base">
        <a:spcBef>
          <a:spcPct val="0"/>
        </a:spcBef>
        <a:spcAft>
          <a:spcPct val="0"/>
        </a:spcAft>
        <a:defRPr sz="2600" b="1">
          <a:solidFill>
            <a:schemeClr val="tx2"/>
          </a:solidFill>
          <a:latin typeface="Arial" panose="020B0604020202020204" pitchFamily="34" charset="0"/>
        </a:defRPr>
      </a:lvl4pPr>
      <a:lvl5pPr algn="l" rtl="0" fontAlgn="base">
        <a:spcBef>
          <a:spcPct val="0"/>
        </a:spcBef>
        <a:spcAft>
          <a:spcPct val="0"/>
        </a:spcAft>
        <a:defRPr sz="2600" b="1">
          <a:solidFill>
            <a:schemeClr val="tx2"/>
          </a:solidFill>
          <a:latin typeface="Arial" panose="020B0604020202020204" pitchFamily="34" charset="0"/>
        </a:defRPr>
      </a:lvl5pPr>
      <a:lvl6pPr marL="457200" algn="l" rtl="0" fontAlgn="base">
        <a:spcBef>
          <a:spcPct val="0"/>
        </a:spcBef>
        <a:spcAft>
          <a:spcPct val="0"/>
        </a:spcAft>
        <a:defRPr sz="2600" b="1">
          <a:solidFill>
            <a:schemeClr val="tx2"/>
          </a:solidFill>
          <a:latin typeface="Arial" panose="020B0604020202020204" pitchFamily="34" charset="0"/>
        </a:defRPr>
      </a:lvl6pPr>
      <a:lvl7pPr marL="914400" algn="l" rtl="0" fontAlgn="base">
        <a:spcBef>
          <a:spcPct val="0"/>
        </a:spcBef>
        <a:spcAft>
          <a:spcPct val="0"/>
        </a:spcAft>
        <a:defRPr sz="2600" b="1">
          <a:solidFill>
            <a:schemeClr val="tx2"/>
          </a:solidFill>
          <a:latin typeface="Arial" panose="020B0604020202020204" pitchFamily="34" charset="0"/>
        </a:defRPr>
      </a:lvl7pPr>
      <a:lvl8pPr marL="1371600" algn="l" rtl="0" fontAlgn="base">
        <a:spcBef>
          <a:spcPct val="0"/>
        </a:spcBef>
        <a:spcAft>
          <a:spcPct val="0"/>
        </a:spcAft>
        <a:defRPr sz="2600" b="1">
          <a:solidFill>
            <a:schemeClr val="tx2"/>
          </a:solidFill>
          <a:latin typeface="Arial" panose="020B0604020202020204" pitchFamily="34" charset="0"/>
        </a:defRPr>
      </a:lvl8pPr>
      <a:lvl9pPr marL="1828800" algn="l" rtl="0" fontAlgn="base">
        <a:spcBef>
          <a:spcPct val="0"/>
        </a:spcBef>
        <a:spcAft>
          <a:spcPct val="0"/>
        </a:spcAft>
        <a:defRPr sz="2600" b="1">
          <a:solidFill>
            <a:schemeClr val="tx2"/>
          </a:solidFill>
          <a:latin typeface="Arial" panose="020B0604020202020204" pitchFamily="34" charset="0"/>
        </a:defRPr>
      </a:lvl9pPr>
    </p:titleStyle>
    <p:bodyStyle>
      <a:lvl1pPr marL="269875" indent="-269875" algn="l" rtl="0" fontAlgn="base">
        <a:spcBef>
          <a:spcPct val="0"/>
        </a:spcBef>
        <a:spcAft>
          <a:spcPct val="75000"/>
        </a:spcAft>
        <a:buChar char="•"/>
        <a:defRPr sz="2000" kern="1200">
          <a:solidFill>
            <a:schemeClr val="tx1"/>
          </a:solidFill>
          <a:latin typeface="+mn-lt"/>
          <a:ea typeface="+mn-ea"/>
          <a:cs typeface="+mn-cs"/>
        </a:defRPr>
      </a:lvl1pPr>
      <a:lvl2pPr marL="538163" indent="-266700" algn="l" rtl="0" fontAlgn="base">
        <a:spcBef>
          <a:spcPct val="0"/>
        </a:spcBef>
        <a:spcAft>
          <a:spcPct val="75000"/>
        </a:spcAft>
        <a:buChar char="•"/>
        <a:defRPr sz="2000" kern="1200">
          <a:solidFill>
            <a:schemeClr val="tx1"/>
          </a:solidFill>
          <a:latin typeface="+mn-lt"/>
          <a:ea typeface="+mn-ea"/>
          <a:cs typeface="+mn-cs"/>
        </a:defRPr>
      </a:lvl2pPr>
      <a:lvl3pPr marL="809625" indent="-269875" algn="l" rtl="0" fontAlgn="base">
        <a:spcBef>
          <a:spcPct val="0"/>
        </a:spcBef>
        <a:spcAft>
          <a:spcPct val="75000"/>
        </a:spcAft>
        <a:buChar char="•"/>
        <a:defRPr sz="2000" kern="1200">
          <a:solidFill>
            <a:schemeClr val="tx1"/>
          </a:solidFill>
          <a:latin typeface="+mn-lt"/>
          <a:ea typeface="+mn-ea"/>
          <a:cs typeface="+mn-cs"/>
        </a:defRPr>
      </a:lvl3pPr>
      <a:lvl4pPr marL="1079500" indent="-268288" algn="l" rtl="0" fontAlgn="base">
        <a:spcBef>
          <a:spcPct val="0"/>
        </a:spcBef>
        <a:spcAft>
          <a:spcPct val="75000"/>
        </a:spcAft>
        <a:buChar char="•"/>
        <a:defRPr sz="2000" kern="1200">
          <a:solidFill>
            <a:schemeClr val="tx1"/>
          </a:solidFill>
          <a:latin typeface="+mn-lt"/>
          <a:ea typeface="+mn-ea"/>
          <a:cs typeface="+mn-cs"/>
        </a:defRPr>
      </a:lvl4pPr>
      <a:lvl5pPr marL="1350963" indent="-269875" algn="l" rtl="0" fontAlgn="base">
        <a:spcBef>
          <a:spcPct val="0"/>
        </a:spcBef>
        <a:spcAft>
          <a:spcPct val="7500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customXml" Target="../ink/ink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a:extLst>
              <a:ext uri="{FF2B5EF4-FFF2-40B4-BE49-F238E27FC236}">
                <a16:creationId xmlns:a16="http://schemas.microsoft.com/office/drawing/2014/main" id="{C2477F8E-4BFE-36F1-E774-40301ADE965B}"/>
              </a:ext>
            </a:extLst>
          </p:cNvPr>
          <p:cNvSpPr>
            <a:spLocks noGrp="1" noChangeArrowheads="1"/>
          </p:cNvSpPr>
          <p:nvPr>
            <p:ph type="subTitle" idx="1"/>
          </p:nvPr>
        </p:nvSpPr>
        <p:spPr>
          <a:xfrm>
            <a:off x="5796136" y="4725144"/>
            <a:ext cx="4403849" cy="539750"/>
          </a:xfrm>
        </p:spPr>
        <p:txBody>
          <a:bodyPr/>
          <a:lstStyle/>
          <a:p>
            <a:r>
              <a:rPr lang="en-US" altLang="en-US" sz="2800" dirty="0"/>
              <a:t>Jo Milton</a:t>
            </a:r>
          </a:p>
          <a:p>
            <a:r>
              <a:rPr lang="en-US" altLang="en-US" sz="2800" dirty="0"/>
              <a:t>jm789@cam.ac.uk </a:t>
            </a:r>
          </a:p>
        </p:txBody>
      </p:sp>
      <p:sp>
        <p:nvSpPr>
          <p:cNvPr id="6148" name="Rectangle 4">
            <a:extLst>
              <a:ext uri="{FF2B5EF4-FFF2-40B4-BE49-F238E27FC236}">
                <a16:creationId xmlns:a16="http://schemas.microsoft.com/office/drawing/2014/main" id="{1D0AC0FE-E7D1-B586-6689-2427C593FCA4}"/>
              </a:ext>
            </a:extLst>
          </p:cNvPr>
          <p:cNvSpPr>
            <a:spLocks noChangeArrowheads="1"/>
          </p:cNvSpPr>
          <p:nvPr/>
        </p:nvSpPr>
        <p:spPr bwMode="auto">
          <a:xfrm>
            <a:off x="384175" y="5548313"/>
            <a:ext cx="8374063" cy="261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p>
            <a:r>
              <a:rPr lang="en-GB" altLang="en-US" b="1">
                <a:solidFill>
                  <a:schemeClr val="tx2"/>
                </a:solidFill>
              </a:rPr>
              <a:t>Faculty of Education</a:t>
            </a:r>
          </a:p>
        </p:txBody>
      </p:sp>
      <p:sp>
        <p:nvSpPr>
          <p:cNvPr id="2" name="Title 1">
            <a:extLst>
              <a:ext uri="{FF2B5EF4-FFF2-40B4-BE49-F238E27FC236}">
                <a16:creationId xmlns:a16="http://schemas.microsoft.com/office/drawing/2014/main" id="{9392ACC1-0E6E-9A98-915C-B3E5FA09A1C2}"/>
              </a:ext>
            </a:extLst>
          </p:cNvPr>
          <p:cNvSpPr>
            <a:spLocks noGrp="1"/>
          </p:cNvSpPr>
          <p:nvPr>
            <p:ph type="ctrTitle"/>
          </p:nvPr>
        </p:nvSpPr>
        <p:spPr>
          <a:xfrm>
            <a:off x="365820" y="1916832"/>
            <a:ext cx="8374063" cy="2232248"/>
          </a:xfrm>
        </p:spPr>
        <p:txBody>
          <a:bodyPr/>
          <a:lstStyle/>
          <a:p>
            <a:pPr algn="ctr"/>
            <a:r>
              <a:rPr lang="en-GB" sz="4800" i="0" u="none" strike="noStrike" dirty="0">
                <a:solidFill>
                  <a:schemeClr val="bg1"/>
                </a:solidFill>
                <a:effectLst/>
                <a:latin typeface="Aptos" panose="020B0004020202020204" pitchFamily="34" charset="0"/>
              </a:rPr>
              <a:t>Exploring “reality/ practice shock” through the perspectives of ECTs</a:t>
            </a:r>
            <a:endParaRPr lang="en-GB" sz="48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76179-9A2E-C100-BA6A-5374DEC447B2}"/>
              </a:ext>
            </a:extLst>
          </p:cNvPr>
          <p:cNvSpPr>
            <a:spLocks noGrp="1"/>
          </p:cNvSpPr>
          <p:nvPr>
            <p:ph type="title"/>
          </p:nvPr>
        </p:nvSpPr>
        <p:spPr/>
        <p:txBody>
          <a:bodyPr/>
          <a:lstStyle/>
          <a:p>
            <a:r>
              <a:rPr lang="en-US" altLang="en-US" dirty="0"/>
              <a:t>Reality shock</a:t>
            </a:r>
            <a:endParaRPr lang="en-GB" dirty="0"/>
          </a:p>
        </p:txBody>
      </p:sp>
      <p:sp>
        <p:nvSpPr>
          <p:cNvPr id="3" name="Content Placeholder 2">
            <a:extLst>
              <a:ext uri="{FF2B5EF4-FFF2-40B4-BE49-F238E27FC236}">
                <a16:creationId xmlns:a16="http://schemas.microsoft.com/office/drawing/2014/main" id="{EFDA517A-FD18-071D-9D5A-F8E675CE172D}"/>
              </a:ext>
            </a:extLst>
          </p:cNvPr>
          <p:cNvSpPr>
            <a:spLocks noGrp="1"/>
          </p:cNvSpPr>
          <p:nvPr>
            <p:ph idx="1"/>
          </p:nvPr>
        </p:nvSpPr>
        <p:spPr/>
        <p:txBody>
          <a:bodyPr/>
          <a:lstStyle/>
          <a:p>
            <a:r>
              <a:rPr lang="en-GB" dirty="0">
                <a:effectLst/>
                <a:latin typeface="Calibri" panose="020F0502020204030204" pitchFamily="34" charset="0"/>
                <a:ea typeface="Aptos" panose="020B0004020202020204" pitchFamily="34" charset="0"/>
              </a:rPr>
              <a:t>Also called practice, praxis and transition shock.</a:t>
            </a:r>
          </a:p>
          <a:p>
            <a:r>
              <a:rPr lang="en-GB" dirty="0">
                <a:latin typeface="Calibri" panose="020F0502020204030204" pitchFamily="34" charset="0"/>
              </a:rPr>
              <a:t>Terms used interchangeably</a:t>
            </a:r>
          </a:p>
          <a:p>
            <a:r>
              <a:rPr lang="en-GB" dirty="0">
                <a:latin typeface="Calibri" panose="020F0502020204030204" pitchFamily="34" charset="0"/>
              </a:rPr>
              <a:t>Dates back to the 1950s  (</a:t>
            </a:r>
            <a:r>
              <a:rPr lang="en-GB" dirty="0" err="1">
                <a:latin typeface="Calibri" panose="020F0502020204030204" pitchFamily="34" charset="0"/>
              </a:rPr>
              <a:t>Wagenschein</a:t>
            </a:r>
            <a:r>
              <a:rPr lang="en-GB" dirty="0">
                <a:latin typeface="Calibri" panose="020F0502020204030204" pitchFamily="34" charset="0"/>
              </a:rPr>
              <a:t>)</a:t>
            </a:r>
          </a:p>
          <a:p>
            <a:r>
              <a:rPr lang="en-US" altLang="en-US" dirty="0">
                <a:latin typeface="Calibri" panose="020F0502020204030204" pitchFamily="34" charset="0"/>
                <a:cs typeface="Calibri" panose="020F0502020204030204" pitchFamily="34" charset="0"/>
              </a:rPr>
              <a:t>‘Reality shock’ - </a:t>
            </a:r>
            <a:r>
              <a:rPr lang="en-GB" dirty="0">
                <a:effectLst/>
                <a:latin typeface="Calibri" panose="020F0502020204030204" pitchFamily="34" charset="0"/>
                <a:ea typeface="Aptos" panose="020B0004020202020204" pitchFamily="34" charset="0"/>
                <a:cs typeface="Calibri" panose="020F0502020204030204" pitchFamily="34" charset="0"/>
              </a:rPr>
              <a:t>the </a:t>
            </a:r>
            <a:r>
              <a:rPr lang="en-GB" dirty="0">
                <a:effectLst/>
                <a:latin typeface="Calibri" panose="020F0502020204030204" pitchFamily="34" charset="0"/>
                <a:ea typeface="Aptos" panose="020B0004020202020204" pitchFamily="34" charset="0"/>
              </a:rPr>
              <a:t>difference in beginning teachers’ expectations of the teaching profession and the reality they experience</a:t>
            </a:r>
            <a:r>
              <a:rPr lang="en-GB" dirty="0">
                <a:latin typeface="Calibri" panose="020F0502020204030204" pitchFamily="34" charset="0"/>
                <a:ea typeface="Aptos" panose="020B0004020202020204" pitchFamily="34" charset="0"/>
              </a:rPr>
              <a:t>. </a:t>
            </a:r>
          </a:p>
          <a:p>
            <a:r>
              <a:rPr lang="en-GB" dirty="0">
                <a:effectLst/>
                <a:latin typeface="Calibri" panose="020F0502020204030204" pitchFamily="34" charset="0"/>
                <a:ea typeface="Aptos" panose="020B0004020202020204" pitchFamily="34" charset="0"/>
              </a:rPr>
              <a:t>The “concept is used to indicate the collapse of the missionary ideals formed during teacher training by the harsh and rude reality of everyday classroom life” (</a:t>
            </a:r>
            <a:r>
              <a:rPr lang="en-GB" dirty="0" err="1">
                <a:effectLst/>
                <a:latin typeface="Calibri" panose="020F0502020204030204" pitchFamily="34" charset="0"/>
                <a:ea typeface="Aptos" panose="020B0004020202020204" pitchFamily="34" charset="0"/>
              </a:rPr>
              <a:t>Veenman</a:t>
            </a:r>
            <a:r>
              <a:rPr lang="en-GB" dirty="0">
                <a:effectLst/>
                <a:latin typeface="Calibri" panose="020F0502020204030204" pitchFamily="34" charset="0"/>
                <a:ea typeface="Aptos" panose="020B0004020202020204" pitchFamily="34" charset="0"/>
              </a:rPr>
              <a:t>, 1984, p. 143).</a:t>
            </a:r>
          </a:p>
        </p:txBody>
      </p:sp>
    </p:spTree>
    <p:extLst>
      <p:ext uri="{BB962C8B-B14F-4D97-AF65-F5344CB8AC3E}">
        <p14:creationId xmlns:p14="http://schemas.microsoft.com/office/powerpoint/2010/main" val="10338720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CEC11-A335-7C56-686B-F59347AE6F47}"/>
              </a:ext>
            </a:extLst>
          </p:cNvPr>
          <p:cNvSpPr>
            <a:spLocks noGrp="1"/>
          </p:cNvSpPr>
          <p:nvPr>
            <p:ph type="title"/>
          </p:nvPr>
        </p:nvSpPr>
        <p:spPr/>
        <p:txBody>
          <a:bodyPr/>
          <a:lstStyle/>
          <a:p>
            <a:r>
              <a:rPr lang="en-GB" dirty="0"/>
              <a:t>Reality shock as a phenomenon</a:t>
            </a:r>
          </a:p>
        </p:txBody>
      </p:sp>
      <p:sp>
        <p:nvSpPr>
          <p:cNvPr id="3" name="Content Placeholder 2">
            <a:extLst>
              <a:ext uri="{FF2B5EF4-FFF2-40B4-BE49-F238E27FC236}">
                <a16:creationId xmlns:a16="http://schemas.microsoft.com/office/drawing/2014/main" id="{EE7963C1-6D92-D3AF-9059-185D0A7CDE71}"/>
              </a:ext>
            </a:extLst>
          </p:cNvPr>
          <p:cNvSpPr>
            <a:spLocks noGrp="1"/>
          </p:cNvSpPr>
          <p:nvPr>
            <p:ph idx="1"/>
          </p:nvPr>
        </p:nvSpPr>
        <p:spPr>
          <a:xfrm>
            <a:off x="384175" y="1708150"/>
            <a:ext cx="8374063" cy="4385146"/>
          </a:xfrm>
        </p:spPr>
        <p:txBody>
          <a:bodyPr/>
          <a:lstStyle/>
          <a:p>
            <a:r>
              <a:rPr lang="en-GB" dirty="0"/>
              <a:t>Issues with the term ‘shock’</a:t>
            </a:r>
          </a:p>
          <a:p>
            <a:r>
              <a:rPr lang="en-GB" dirty="0">
                <a:latin typeface="Calibri" panose="020F0502020204030204" pitchFamily="34" charset="0"/>
                <a:ea typeface="Aptos" panose="020B0004020202020204" pitchFamily="34" charset="0"/>
              </a:rPr>
              <a:t>T</a:t>
            </a:r>
            <a:r>
              <a:rPr lang="en-GB" dirty="0">
                <a:effectLst/>
                <a:latin typeface="Calibri" panose="020F0502020204030204" pitchFamily="34" charset="0"/>
                <a:ea typeface="Aptos" panose="020B0004020202020204" pitchFamily="34" charset="0"/>
              </a:rPr>
              <a:t>he term reality shock is “the assimilation of a complex reality which forces itself incessantly upon the beginning teacher, day in and day out” (</a:t>
            </a:r>
            <a:r>
              <a:rPr lang="en-GB" dirty="0" err="1">
                <a:effectLst/>
                <a:latin typeface="Calibri" panose="020F0502020204030204" pitchFamily="34" charset="0"/>
                <a:ea typeface="Aptos" panose="020B0004020202020204" pitchFamily="34" charset="0"/>
              </a:rPr>
              <a:t>Veenman</a:t>
            </a:r>
            <a:r>
              <a:rPr lang="en-GB" dirty="0">
                <a:effectLst/>
                <a:latin typeface="Calibri" panose="020F0502020204030204" pitchFamily="34" charset="0"/>
                <a:ea typeface="Aptos" panose="020B0004020202020204" pitchFamily="34" charset="0"/>
              </a:rPr>
              <a:t>, 1984, p. 144)</a:t>
            </a:r>
          </a:p>
          <a:p>
            <a:r>
              <a:rPr lang="en-GB" dirty="0">
                <a:latin typeface="Calibri" panose="020F0502020204030204" pitchFamily="34" charset="0"/>
                <a:ea typeface="Aptos" panose="020B0004020202020204" pitchFamily="34" charset="0"/>
              </a:rPr>
              <a:t>T</a:t>
            </a:r>
            <a:r>
              <a:rPr lang="en-GB" dirty="0">
                <a:effectLst/>
                <a:latin typeface="Calibri" panose="020F0502020204030204" pitchFamily="34" charset="0"/>
                <a:ea typeface="Aptos" panose="020B0004020202020204" pitchFamily="34" charset="0"/>
              </a:rPr>
              <a:t>he transition into teaching is not a single event, rather one that takes significant time.</a:t>
            </a:r>
          </a:p>
          <a:p>
            <a:r>
              <a:rPr lang="en-GB" dirty="0">
                <a:latin typeface="Calibri" panose="020F0502020204030204" pitchFamily="34" charset="0"/>
              </a:rPr>
              <a:t>Not unique to UK teachers e.g. Botha &amp; </a:t>
            </a:r>
            <a:r>
              <a:rPr lang="en-GB" dirty="0" err="1">
                <a:latin typeface="Calibri" panose="020F0502020204030204" pitchFamily="34" charset="0"/>
              </a:rPr>
              <a:t>Rens</a:t>
            </a:r>
            <a:r>
              <a:rPr lang="en-GB" dirty="0">
                <a:latin typeface="Calibri" panose="020F0502020204030204" pitchFamily="34" charset="0"/>
              </a:rPr>
              <a:t> (2018) in South Africa, Kim &amp; Cho (2014) in the US.</a:t>
            </a:r>
          </a:p>
          <a:p>
            <a:r>
              <a:rPr lang="en-GB" dirty="0">
                <a:effectLst/>
              </a:rPr>
              <a:t>Literature reveals beginning teachers should recover from this shock, but there is currently insufficient evidence for when this takes place (Voss and </a:t>
            </a:r>
            <a:r>
              <a:rPr lang="en-GB" dirty="0" err="1">
                <a:effectLst/>
              </a:rPr>
              <a:t>Kunter</a:t>
            </a:r>
            <a:r>
              <a:rPr lang="en-GB" dirty="0">
                <a:effectLst/>
              </a:rPr>
              <a:t>, 2019).</a:t>
            </a:r>
            <a:endParaRPr lang="en-GB" dirty="0"/>
          </a:p>
        </p:txBody>
      </p:sp>
    </p:spTree>
    <p:extLst>
      <p:ext uri="{BB962C8B-B14F-4D97-AF65-F5344CB8AC3E}">
        <p14:creationId xmlns:p14="http://schemas.microsoft.com/office/powerpoint/2010/main" val="1960612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C1D9F-8518-AB33-BCC4-7DFA5088354D}"/>
              </a:ext>
            </a:extLst>
          </p:cNvPr>
          <p:cNvSpPr>
            <a:spLocks noGrp="1"/>
          </p:cNvSpPr>
          <p:nvPr>
            <p:ph type="title"/>
          </p:nvPr>
        </p:nvSpPr>
        <p:spPr>
          <a:xfrm>
            <a:off x="384175" y="188640"/>
            <a:ext cx="4907905" cy="633685"/>
          </a:xfrm>
        </p:spPr>
        <p:txBody>
          <a:bodyPr/>
          <a:lstStyle/>
          <a:p>
            <a:r>
              <a:rPr lang="en-GB" dirty="0"/>
              <a:t>Factors that contribute to reality shock</a:t>
            </a:r>
          </a:p>
        </p:txBody>
      </p:sp>
      <p:sp>
        <p:nvSpPr>
          <p:cNvPr id="3" name="Content Placeholder 2">
            <a:extLst>
              <a:ext uri="{FF2B5EF4-FFF2-40B4-BE49-F238E27FC236}">
                <a16:creationId xmlns:a16="http://schemas.microsoft.com/office/drawing/2014/main" id="{11E19EC4-5859-2B62-AB48-33E9DBF41D2C}"/>
              </a:ext>
            </a:extLst>
          </p:cNvPr>
          <p:cNvSpPr>
            <a:spLocks noGrp="1"/>
          </p:cNvSpPr>
          <p:nvPr>
            <p:ph idx="1"/>
          </p:nvPr>
        </p:nvSpPr>
        <p:spPr>
          <a:xfrm>
            <a:off x="240159" y="1412776"/>
            <a:ext cx="4907905" cy="4608512"/>
          </a:xfrm>
        </p:spPr>
        <p:txBody>
          <a:bodyPr/>
          <a:lstStyle/>
          <a:p>
            <a:r>
              <a:rPr lang="en-GB" dirty="0" err="1">
                <a:effectLst/>
                <a:latin typeface="Calibri" panose="020F0502020204030204" pitchFamily="34" charset="0"/>
                <a:ea typeface="Aptos" panose="020B0004020202020204" pitchFamily="34" charset="0"/>
              </a:rPr>
              <a:t>Veenman</a:t>
            </a:r>
            <a:r>
              <a:rPr lang="en-GB" dirty="0">
                <a:effectLst/>
                <a:latin typeface="Calibri" panose="020F0502020204030204" pitchFamily="34" charset="0"/>
                <a:ea typeface="Aptos" panose="020B0004020202020204" pitchFamily="34" charset="0"/>
              </a:rPr>
              <a:t> (1984) examined 83 other studies exploring this phenomenon, identifying problems international Primary and Secondary ECTs face, based on empirical data. </a:t>
            </a:r>
          </a:p>
          <a:p>
            <a:r>
              <a:rPr lang="en-GB" dirty="0">
                <a:effectLst/>
                <a:latin typeface="Calibri" panose="020F0502020204030204" pitchFamily="34" charset="0"/>
                <a:ea typeface="Aptos" panose="020B0004020202020204" pitchFamily="34" charset="0"/>
              </a:rPr>
              <a:t>He identified 24 perceived problems. These were also issues that experienced teachers faced. </a:t>
            </a:r>
            <a:endParaRPr lang="en-GB" dirty="0">
              <a:latin typeface="Calibri" panose="020F0502020204030204" pitchFamily="34" charset="0"/>
              <a:ea typeface="Aptos" panose="020B0004020202020204" pitchFamily="34" charset="0"/>
            </a:endParaRPr>
          </a:p>
          <a:p>
            <a:r>
              <a:rPr lang="en-GB" dirty="0">
                <a:latin typeface="Calibri" panose="020F0502020204030204" pitchFamily="34" charset="0"/>
              </a:rPr>
              <a:t>Jobs/ roles expected of a teacher.</a:t>
            </a:r>
          </a:p>
          <a:p>
            <a:r>
              <a:rPr lang="en-GB" dirty="0">
                <a:latin typeface="Calibri" panose="020F0502020204030204" pitchFamily="34" charset="0"/>
              </a:rPr>
              <a:t>Individuals ranked these differently - supporting the evidence that reality shock is a deeply personal and subjective phenomenon.</a:t>
            </a:r>
          </a:p>
          <a:p>
            <a:r>
              <a:rPr lang="en-GB" dirty="0">
                <a:latin typeface="Calibri" panose="020F0502020204030204" pitchFamily="34" charset="0"/>
              </a:rPr>
              <a:t>Study is now over 40 years old.</a:t>
            </a:r>
          </a:p>
        </p:txBody>
      </p:sp>
      <p:pic>
        <p:nvPicPr>
          <p:cNvPr id="7" name="Picture 6">
            <a:extLst>
              <a:ext uri="{FF2B5EF4-FFF2-40B4-BE49-F238E27FC236}">
                <a16:creationId xmlns:a16="http://schemas.microsoft.com/office/drawing/2014/main" id="{9C9573AF-42BE-5F4A-C639-85CB2609015A}"/>
              </a:ext>
            </a:extLst>
          </p:cNvPr>
          <p:cNvPicPr>
            <a:picLocks noChangeAspect="1"/>
          </p:cNvPicPr>
          <p:nvPr/>
        </p:nvPicPr>
        <p:blipFill>
          <a:blip r:embed="rId2"/>
          <a:stretch>
            <a:fillRect/>
          </a:stretch>
        </p:blipFill>
        <p:spPr>
          <a:xfrm>
            <a:off x="5182320" y="64008"/>
            <a:ext cx="3851920" cy="6303142"/>
          </a:xfrm>
          <a:prstGeom prst="rect">
            <a:avLst/>
          </a:prstGeom>
        </p:spPr>
      </p:pic>
    </p:spTree>
    <p:extLst>
      <p:ext uri="{BB962C8B-B14F-4D97-AF65-F5344CB8AC3E}">
        <p14:creationId xmlns:p14="http://schemas.microsoft.com/office/powerpoint/2010/main" val="6752679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3C0E9-D29E-9755-ABF0-9BE825DF38FF}"/>
              </a:ext>
            </a:extLst>
          </p:cNvPr>
          <p:cNvSpPr>
            <a:spLocks noGrp="1"/>
          </p:cNvSpPr>
          <p:nvPr>
            <p:ph type="title"/>
          </p:nvPr>
        </p:nvSpPr>
        <p:spPr/>
        <p:txBody>
          <a:bodyPr/>
          <a:lstStyle/>
          <a:p>
            <a:r>
              <a:rPr lang="en-GB" dirty="0"/>
              <a:t>Five indicators of reality shock</a:t>
            </a:r>
          </a:p>
        </p:txBody>
      </p:sp>
      <p:sp>
        <p:nvSpPr>
          <p:cNvPr id="3" name="Content Placeholder 2">
            <a:extLst>
              <a:ext uri="{FF2B5EF4-FFF2-40B4-BE49-F238E27FC236}">
                <a16:creationId xmlns:a16="http://schemas.microsoft.com/office/drawing/2014/main" id="{0F5B4A03-72E4-BDC7-68E8-02384B93E2DB}"/>
              </a:ext>
            </a:extLst>
          </p:cNvPr>
          <p:cNvSpPr>
            <a:spLocks noGrp="1"/>
          </p:cNvSpPr>
          <p:nvPr>
            <p:ph idx="1"/>
          </p:nvPr>
        </p:nvSpPr>
        <p:spPr>
          <a:xfrm>
            <a:off x="384175" y="1247725"/>
            <a:ext cx="8374063" cy="4362549"/>
          </a:xfrm>
        </p:spPr>
        <p:txBody>
          <a:bodyPr/>
          <a:lstStyle/>
          <a:p>
            <a:pPr marL="0" indent="0">
              <a:lnSpc>
                <a:spcPct val="200000"/>
              </a:lnSpc>
              <a:buNone/>
            </a:pPr>
            <a:r>
              <a:rPr lang="en-GB" kern="100" dirty="0">
                <a:effectLst/>
                <a:latin typeface="Calibri" panose="020F0502020204030204" pitchFamily="34" charset="0"/>
                <a:ea typeface="Aptos" panose="020B0004020202020204" pitchFamily="34" charset="0"/>
                <a:cs typeface="Times New Roman" panose="02020603050405020304" pitchFamily="18" charset="0"/>
              </a:rPr>
              <a:t>Müller-</a:t>
            </a:r>
            <a:r>
              <a:rPr lang="en-GB" kern="100" dirty="0" err="1">
                <a:effectLst/>
                <a:latin typeface="Calibri" panose="020F0502020204030204" pitchFamily="34" charset="0"/>
                <a:ea typeface="Aptos" panose="020B0004020202020204" pitchFamily="34" charset="0"/>
                <a:cs typeface="Times New Roman" panose="02020603050405020304" pitchFamily="18" charset="0"/>
              </a:rPr>
              <a:t>Fohrbrodt</a:t>
            </a:r>
            <a:r>
              <a:rPr lang="en-GB" kern="100" dirty="0">
                <a:effectLst/>
                <a:latin typeface="Calibri" panose="020F0502020204030204" pitchFamily="34" charset="0"/>
                <a:ea typeface="Aptos" panose="020B0004020202020204" pitchFamily="34" charset="0"/>
                <a:cs typeface="Times New Roman" panose="02020603050405020304" pitchFamily="18" charset="0"/>
              </a:rPr>
              <a:t> et al., (1978) argue there are five indicators of reality shock: </a:t>
            </a:r>
            <a:endParaRPr lang="en-GB"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200000"/>
              </a:lnSpc>
              <a:buFont typeface="+mj-lt"/>
              <a:buAutoNum type="arabicPeriod"/>
            </a:pPr>
            <a:r>
              <a:rPr lang="en-GB" kern="100" dirty="0">
                <a:effectLst/>
                <a:latin typeface="Calibri" panose="020F0502020204030204" pitchFamily="34" charset="0"/>
                <a:ea typeface="Aptos" panose="020B0004020202020204" pitchFamily="34" charset="0"/>
                <a:cs typeface="Times New Roman" panose="02020603050405020304" pitchFamily="18" charset="0"/>
              </a:rPr>
              <a:t>Perceived problems and pressures</a:t>
            </a:r>
            <a:endParaRPr lang="en-GB"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200000"/>
              </a:lnSpc>
              <a:buFont typeface="+mj-lt"/>
              <a:buAutoNum type="arabicPeriod"/>
            </a:pPr>
            <a:r>
              <a:rPr lang="en-GB" kern="100" dirty="0">
                <a:effectLst/>
                <a:latin typeface="Calibri" panose="020F0502020204030204" pitchFamily="34" charset="0"/>
                <a:ea typeface="Aptos" panose="020B0004020202020204" pitchFamily="34" charset="0"/>
                <a:cs typeface="Times New Roman" panose="02020603050405020304" pitchFamily="18" charset="0"/>
              </a:rPr>
              <a:t>Change of attitude, such as towards teaching methods</a:t>
            </a:r>
            <a:endParaRPr lang="en-GB"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200000"/>
              </a:lnSpc>
              <a:buFont typeface="+mj-lt"/>
              <a:buAutoNum type="arabicPeriod"/>
            </a:pPr>
            <a:r>
              <a:rPr lang="en-GB" kern="100" dirty="0">
                <a:effectLst/>
                <a:latin typeface="Calibri" panose="020F0502020204030204" pitchFamily="34" charset="0"/>
                <a:ea typeface="Aptos" panose="020B0004020202020204" pitchFamily="34" charset="0"/>
                <a:cs typeface="Times New Roman" panose="02020603050405020304" pitchFamily="18" charset="0"/>
              </a:rPr>
              <a:t>Changes in teaching behaviour due to external pressures</a:t>
            </a:r>
            <a:endParaRPr lang="en-GB"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200000"/>
              </a:lnSpc>
              <a:buFont typeface="+mj-lt"/>
              <a:buAutoNum type="arabicPeriod"/>
            </a:pPr>
            <a:r>
              <a:rPr lang="en-GB" kern="100" dirty="0">
                <a:effectLst/>
                <a:latin typeface="Calibri" panose="020F0502020204030204" pitchFamily="34" charset="0"/>
                <a:ea typeface="Aptos" panose="020B0004020202020204" pitchFamily="34" charset="0"/>
                <a:cs typeface="Times New Roman" panose="02020603050405020304" pitchFamily="18" charset="0"/>
              </a:rPr>
              <a:t>Personality changes that could be linked to their belief in themselves</a:t>
            </a:r>
            <a:endParaRPr lang="en-GB"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200000"/>
              </a:lnSpc>
              <a:buFont typeface="+mj-lt"/>
              <a:buAutoNum type="arabicPeriod"/>
            </a:pPr>
            <a:r>
              <a:rPr lang="en-GB" kern="100" dirty="0">
                <a:effectLst/>
                <a:latin typeface="Calibri" panose="020F0502020204030204" pitchFamily="34" charset="0"/>
                <a:ea typeface="Aptos" panose="020B0004020202020204" pitchFamily="34" charset="0"/>
                <a:cs typeface="Times New Roman" panose="02020603050405020304" pitchFamily="18" charset="0"/>
              </a:rPr>
              <a:t>Leaving the teaching post/ profession.</a:t>
            </a:r>
            <a:endParaRPr lang="en-GB"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sz="2400" dirty="0"/>
          </a:p>
        </p:txBody>
      </p:sp>
    </p:spTree>
    <p:extLst>
      <p:ext uri="{BB962C8B-B14F-4D97-AF65-F5344CB8AC3E}">
        <p14:creationId xmlns:p14="http://schemas.microsoft.com/office/powerpoint/2010/main" val="3412316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17F8E9-7273-348A-0BAD-BA5925720C64}"/>
              </a:ext>
            </a:extLst>
          </p:cNvPr>
          <p:cNvPicPr>
            <a:picLocks noChangeAspect="1"/>
          </p:cNvPicPr>
          <p:nvPr/>
        </p:nvPicPr>
        <p:blipFill>
          <a:blip r:embed="rId2"/>
          <a:stretch>
            <a:fillRect/>
          </a:stretch>
        </p:blipFill>
        <p:spPr>
          <a:xfrm>
            <a:off x="2414179" y="332656"/>
            <a:ext cx="6622317" cy="4525534"/>
          </a:xfrm>
          <a:prstGeom prst="rect">
            <a:avLst/>
          </a:prstGeom>
          <a:ln>
            <a:solidFill>
              <a:schemeClr val="tx1"/>
            </a:solidFill>
          </a:ln>
        </p:spPr>
      </p:pic>
      <p:sp>
        <p:nvSpPr>
          <p:cNvPr id="5" name="TextBox 4">
            <a:extLst>
              <a:ext uri="{FF2B5EF4-FFF2-40B4-BE49-F238E27FC236}">
                <a16:creationId xmlns:a16="http://schemas.microsoft.com/office/drawing/2014/main" id="{634DF3E1-DF91-7BC4-81DF-63FA06D4A6C1}"/>
              </a:ext>
            </a:extLst>
          </p:cNvPr>
          <p:cNvSpPr txBox="1"/>
          <p:nvPr/>
        </p:nvSpPr>
        <p:spPr>
          <a:xfrm>
            <a:off x="107504" y="1351508"/>
            <a:ext cx="2088232" cy="3046988"/>
          </a:xfrm>
          <a:prstGeom prst="rect">
            <a:avLst/>
          </a:prstGeom>
          <a:noFill/>
        </p:spPr>
        <p:txBody>
          <a:bodyPr wrap="square">
            <a:spAutoFit/>
          </a:bodyPr>
          <a:lstStyle/>
          <a:p>
            <a:pPr algn="ctr"/>
            <a:r>
              <a:rPr lang="en-GB" sz="2400" b="1" i="1" dirty="0">
                <a:solidFill>
                  <a:srgbClr val="002060"/>
                </a:solidFill>
                <a:effectLst/>
                <a:latin typeface="Calibri" panose="020F0502020204030204" pitchFamily="34" charset="0"/>
                <a:ea typeface="Aptos" panose="020B0004020202020204" pitchFamily="34" charset="0"/>
              </a:rPr>
              <a:t>Personal and situational causes of reality shock </a:t>
            </a:r>
          </a:p>
          <a:p>
            <a:pPr algn="ctr"/>
            <a:br>
              <a:rPr lang="en-GB" sz="2400" b="1" i="1" dirty="0">
                <a:solidFill>
                  <a:srgbClr val="002060"/>
                </a:solidFill>
                <a:effectLst/>
                <a:latin typeface="Calibri" panose="020F0502020204030204" pitchFamily="34" charset="0"/>
                <a:ea typeface="Aptos" panose="020B0004020202020204" pitchFamily="34" charset="0"/>
              </a:rPr>
            </a:br>
            <a:r>
              <a:rPr lang="en-GB" sz="2400" b="1" i="1" dirty="0">
                <a:solidFill>
                  <a:srgbClr val="002060"/>
                </a:solidFill>
                <a:effectLst/>
                <a:latin typeface="Calibri" panose="020F0502020204030204" pitchFamily="34" charset="0"/>
                <a:ea typeface="Aptos" panose="020B0004020202020204" pitchFamily="34" charset="0"/>
              </a:rPr>
              <a:t>(</a:t>
            </a:r>
            <a:r>
              <a:rPr lang="en-GB" sz="2400" b="1" i="1" kern="0" dirty="0">
                <a:solidFill>
                  <a:srgbClr val="002060"/>
                </a:solidFill>
                <a:effectLst/>
                <a:latin typeface="Calibri" panose="020F0502020204030204" pitchFamily="34" charset="0"/>
                <a:ea typeface="Aptos" panose="020B0004020202020204" pitchFamily="34" charset="0"/>
              </a:rPr>
              <a:t>Müller-</a:t>
            </a:r>
            <a:r>
              <a:rPr lang="en-GB" sz="2400" b="1" i="1" kern="0" dirty="0" err="1">
                <a:solidFill>
                  <a:srgbClr val="002060"/>
                </a:solidFill>
                <a:effectLst/>
                <a:latin typeface="Calibri" panose="020F0502020204030204" pitchFamily="34" charset="0"/>
                <a:ea typeface="Aptos" panose="020B0004020202020204" pitchFamily="34" charset="0"/>
              </a:rPr>
              <a:t>Fohrbrodt</a:t>
            </a:r>
            <a:r>
              <a:rPr lang="en-GB" sz="2400" b="1" i="1" kern="0" dirty="0">
                <a:solidFill>
                  <a:srgbClr val="002060"/>
                </a:solidFill>
                <a:effectLst/>
                <a:latin typeface="Calibri" panose="020F0502020204030204" pitchFamily="34" charset="0"/>
                <a:ea typeface="Aptos" panose="020B0004020202020204" pitchFamily="34" charset="0"/>
              </a:rPr>
              <a:t> et al., 1978)</a:t>
            </a:r>
            <a:r>
              <a:rPr lang="en-GB" sz="2400" dirty="0">
                <a:solidFill>
                  <a:srgbClr val="002060"/>
                </a:solidFill>
                <a:effectLst/>
              </a:rPr>
              <a:t> </a:t>
            </a:r>
            <a:endParaRPr lang="en-GB" sz="2400" dirty="0">
              <a:solidFill>
                <a:srgbClr val="002060"/>
              </a:solidFill>
            </a:endParaRPr>
          </a:p>
        </p:txBody>
      </p:sp>
      <p:sp>
        <p:nvSpPr>
          <p:cNvPr id="6" name="TextBox 5">
            <a:extLst>
              <a:ext uri="{FF2B5EF4-FFF2-40B4-BE49-F238E27FC236}">
                <a16:creationId xmlns:a16="http://schemas.microsoft.com/office/drawing/2014/main" id="{DF53D0C9-307D-2CAD-2E9E-2DCFAF306380}"/>
              </a:ext>
            </a:extLst>
          </p:cNvPr>
          <p:cNvSpPr txBox="1"/>
          <p:nvPr/>
        </p:nvSpPr>
        <p:spPr>
          <a:xfrm>
            <a:off x="251520" y="5043968"/>
            <a:ext cx="8375650" cy="1015663"/>
          </a:xfrm>
          <a:prstGeom prst="rect">
            <a:avLst/>
          </a:prstGeom>
          <a:noFill/>
        </p:spPr>
        <p:txBody>
          <a:bodyPr wrap="square" rtlCol="0">
            <a:spAutoFit/>
          </a:bodyPr>
          <a:lstStyle/>
          <a:p>
            <a:pPr marL="285750" indent="-285750">
              <a:buFont typeface="Arial" panose="020B0604020202020204" pitchFamily="34" charset="0"/>
              <a:buChar char="•"/>
            </a:pPr>
            <a:r>
              <a:rPr lang="en-GB" sz="2000" dirty="0" err="1">
                <a:latin typeface="Calibri" panose="020F0502020204030204" pitchFamily="34" charset="0"/>
                <a:cs typeface="Calibri" panose="020F0502020204030204" pitchFamily="34" charset="0"/>
              </a:rPr>
              <a:t>Veenman’s</a:t>
            </a:r>
            <a:r>
              <a:rPr lang="en-GB" sz="2000" dirty="0">
                <a:latin typeface="Calibri" panose="020F0502020204030204" pitchFamily="34" charset="0"/>
                <a:cs typeface="Calibri" panose="020F0502020204030204" pitchFamily="34" charset="0"/>
              </a:rPr>
              <a:t> factors all sit under ‘situational causes’ for reality shock.</a:t>
            </a:r>
          </a:p>
          <a:p>
            <a:pPr marL="285750" indent="-285750">
              <a:buFont typeface="Arial" panose="020B0604020202020204" pitchFamily="34" charset="0"/>
              <a:buChar char="•"/>
            </a:pPr>
            <a:r>
              <a:rPr lang="en-GB" sz="2000" dirty="0">
                <a:latin typeface="Calibri" panose="020F0502020204030204" pitchFamily="34" charset="0"/>
                <a:cs typeface="Calibri" panose="020F0502020204030204" pitchFamily="34" charset="0"/>
              </a:rPr>
              <a:t>The beginning teachers studied, focused on the role of the teacher, rather than themselves as individuals.</a:t>
            </a:r>
          </a:p>
        </p:txBody>
      </p:sp>
    </p:spTree>
    <p:extLst>
      <p:ext uri="{BB962C8B-B14F-4D97-AF65-F5344CB8AC3E}">
        <p14:creationId xmlns:p14="http://schemas.microsoft.com/office/powerpoint/2010/main" val="2903192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D7C56-7925-03CA-011A-35DC401DB260}"/>
              </a:ext>
            </a:extLst>
          </p:cNvPr>
          <p:cNvSpPr>
            <a:spLocks noGrp="1"/>
          </p:cNvSpPr>
          <p:nvPr>
            <p:ph type="title"/>
          </p:nvPr>
        </p:nvSpPr>
        <p:spPr/>
        <p:txBody>
          <a:bodyPr/>
          <a:lstStyle/>
          <a:p>
            <a:endParaRPr lang="en-GB"/>
          </a:p>
        </p:txBody>
      </p:sp>
      <p:pic>
        <p:nvPicPr>
          <p:cNvPr id="4" name="Content Placeholder 3" descr="A diagram of a teacher's progress&#10;&#10;Description automatically generated">
            <a:extLst>
              <a:ext uri="{FF2B5EF4-FFF2-40B4-BE49-F238E27FC236}">
                <a16:creationId xmlns:a16="http://schemas.microsoft.com/office/drawing/2014/main" id="{E52B4616-B5F6-8A7B-BDF6-E0FDA05F9F93}"/>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282821" y="1628800"/>
            <a:ext cx="3467100" cy="2832100"/>
          </a:xfrm>
          <a:prstGeom prst="rect">
            <a:avLst/>
          </a:prstGeom>
        </p:spPr>
      </p:pic>
      <p:sp>
        <p:nvSpPr>
          <p:cNvPr id="6" name="Rectangle 5">
            <a:extLst>
              <a:ext uri="{FF2B5EF4-FFF2-40B4-BE49-F238E27FC236}">
                <a16:creationId xmlns:a16="http://schemas.microsoft.com/office/drawing/2014/main" id="{F5DE3A17-B3A4-ACCF-74C9-C6B47E0C2AF6}"/>
              </a:ext>
            </a:extLst>
          </p:cNvPr>
          <p:cNvSpPr/>
          <p:nvPr/>
        </p:nvSpPr>
        <p:spPr>
          <a:xfrm>
            <a:off x="5436096" y="3140968"/>
            <a:ext cx="864096" cy="432048"/>
          </a:xfrm>
          <a:prstGeom prst="rect">
            <a:avLst/>
          </a:prstGeom>
          <a:solidFill>
            <a:srgbClr val="FFFF00">
              <a:alpha val="48386"/>
            </a:srgbClr>
          </a:solidFill>
          <a:ln>
            <a:solidFill>
              <a:schemeClr val="accent4">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a:extLst>
              <a:ext uri="{FF2B5EF4-FFF2-40B4-BE49-F238E27FC236}">
                <a16:creationId xmlns:a16="http://schemas.microsoft.com/office/drawing/2014/main" id="{A4C0290F-AA69-BB1F-A779-B2116D2BB48E}"/>
              </a:ext>
            </a:extLst>
          </p:cNvPr>
          <p:cNvSpPr txBox="1"/>
          <p:nvPr/>
        </p:nvSpPr>
        <p:spPr>
          <a:xfrm>
            <a:off x="179512" y="1484784"/>
            <a:ext cx="5103309" cy="707886"/>
          </a:xfrm>
          <a:prstGeom prst="rect">
            <a:avLst/>
          </a:prstGeom>
          <a:noFill/>
        </p:spPr>
        <p:txBody>
          <a:bodyPr wrap="square" rtlCol="0">
            <a:spAutoFit/>
          </a:bodyPr>
          <a:lstStyle/>
          <a:p>
            <a:r>
              <a:rPr lang="en-GB" sz="2000" b="1" dirty="0">
                <a:solidFill>
                  <a:srgbClr val="000000"/>
                </a:solidFill>
                <a:effectLst/>
                <a:latin typeface="Calibri" panose="020F0502020204030204" pitchFamily="34" charset="0"/>
                <a:ea typeface="Aptos" panose="020B0004020202020204" pitchFamily="34" charset="0"/>
              </a:rPr>
              <a:t>Challenges faced by ECTs, taken from </a:t>
            </a:r>
            <a:r>
              <a:rPr lang="en-GB" sz="2000" b="1" dirty="0" err="1">
                <a:solidFill>
                  <a:srgbClr val="000000"/>
                </a:solidFill>
                <a:effectLst/>
                <a:latin typeface="Calibri" panose="020F0502020204030204" pitchFamily="34" charset="0"/>
                <a:ea typeface="Aptos" panose="020B0004020202020204" pitchFamily="34" charset="0"/>
              </a:rPr>
              <a:t>Wanzare</a:t>
            </a:r>
            <a:r>
              <a:rPr lang="en-GB" sz="2000" b="1" dirty="0">
                <a:solidFill>
                  <a:srgbClr val="000000"/>
                </a:solidFill>
                <a:effectLst/>
                <a:latin typeface="Calibri" panose="020F0502020204030204" pitchFamily="34" charset="0"/>
                <a:ea typeface="Aptos" panose="020B0004020202020204" pitchFamily="34" charset="0"/>
              </a:rPr>
              <a:t>, (2007, p.351)</a:t>
            </a:r>
            <a:r>
              <a:rPr lang="en-GB" sz="2000" dirty="0">
                <a:effectLst/>
              </a:rPr>
              <a:t> </a:t>
            </a:r>
            <a:endParaRPr lang="en-GB" sz="2000" dirty="0"/>
          </a:p>
        </p:txBody>
      </p:sp>
      <p:grpSp>
        <p:nvGrpSpPr>
          <p:cNvPr id="12" name="Group 11">
            <a:extLst>
              <a:ext uri="{FF2B5EF4-FFF2-40B4-BE49-F238E27FC236}">
                <a16:creationId xmlns:a16="http://schemas.microsoft.com/office/drawing/2014/main" id="{2BD376A3-E48D-2332-C9DA-862BB9AA4C95}"/>
              </a:ext>
            </a:extLst>
          </p:cNvPr>
          <p:cNvGrpSpPr/>
          <p:nvPr/>
        </p:nvGrpSpPr>
        <p:grpSpPr>
          <a:xfrm>
            <a:off x="1016231" y="1867277"/>
            <a:ext cx="6042960" cy="3990240"/>
            <a:chOff x="1016231" y="1867277"/>
            <a:chExt cx="6042960" cy="3990240"/>
          </a:xfrm>
        </p:grpSpPr>
        <mc:AlternateContent xmlns:mc="http://schemas.openxmlformats.org/markup-compatibility/2006">
          <mc:Choice xmlns:p14="http://schemas.microsoft.com/office/powerpoint/2010/main" Requires="p14">
            <p:contentPart p14:bwMode="auto" r:id="rId3">
              <p14:nvContentPartPr>
                <p14:cNvPr id="9" name="Ink 8">
                  <a:extLst>
                    <a:ext uri="{FF2B5EF4-FFF2-40B4-BE49-F238E27FC236}">
                      <a16:creationId xmlns:a16="http://schemas.microsoft.com/office/drawing/2014/main" id="{A2FD3ECF-FE1E-A6C1-B0B9-C8F2E22B3751}"/>
                    </a:ext>
                  </a:extLst>
                </p14:cNvPr>
                <p14:cNvContentPartPr/>
                <p14:nvPr/>
              </p14:nvContentPartPr>
              <p14:xfrm>
                <a:off x="1016231" y="1867277"/>
                <a:ext cx="4456800" cy="3990240"/>
              </p14:xfrm>
            </p:contentPart>
          </mc:Choice>
          <mc:Fallback>
            <p:pic>
              <p:nvPicPr>
                <p:cNvPr id="9" name="Ink 8">
                  <a:extLst>
                    <a:ext uri="{FF2B5EF4-FFF2-40B4-BE49-F238E27FC236}">
                      <a16:creationId xmlns:a16="http://schemas.microsoft.com/office/drawing/2014/main" id="{A2FD3ECF-FE1E-A6C1-B0B9-C8F2E22B3751}"/>
                    </a:ext>
                  </a:extLst>
                </p:cNvPr>
                <p:cNvPicPr/>
                <p:nvPr/>
              </p:nvPicPr>
              <p:blipFill>
                <a:blip r:embed="rId4"/>
                <a:stretch>
                  <a:fillRect/>
                </a:stretch>
              </p:blipFill>
              <p:spPr>
                <a:xfrm>
                  <a:off x="1007231" y="1858277"/>
                  <a:ext cx="4474440" cy="400788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10" name="Ink 9">
                  <a:extLst>
                    <a:ext uri="{FF2B5EF4-FFF2-40B4-BE49-F238E27FC236}">
                      <a16:creationId xmlns:a16="http://schemas.microsoft.com/office/drawing/2014/main" id="{04CDBE9A-C92C-220B-07B6-D53C668EA320}"/>
                    </a:ext>
                  </a:extLst>
                </p14:cNvPr>
                <p14:cNvContentPartPr/>
                <p14:nvPr/>
              </p14:nvContentPartPr>
              <p14:xfrm>
                <a:off x="1267511" y="2180117"/>
                <a:ext cx="5791680" cy="3018960"/>
              </p14:xfrm>
            </p:contentPart>
          </mc:Choice>
          <mc:Fallback>
            <p:pic>
              <p:nvPicPr>
                <p:cNvPr id="10" name="Ink 9">
                  <a:extLst>
                    <a:ext uri="{FF2B5EF4-FFF2-40B4-BE49-F238E27FC236}">
                      <a16:creationId xmlns:a16="http://schemas.microsoft.com/office/drawing/2014/main" id="{04CDBE9A-C92C-220B-07B6-D53C668EA320}"/>
                    </a:ext>
                  </a:extLst>
                </p:cNvPr>
                <p:cNvPicPr/>
                <p:nvPr/>
              </p:nvPicPr>
              <p:blipFill>
                <a:blip r:embed="rId6"/>
                <a:stretch>
                  <a:fillRect/>
                </a:stretch>
              </p:blipFill>
              <p:spPr>
                <a:xfrm>
                  <a:off x="1258511" y="2171117"/>
                  <a:ext cx="5809320" cy="3036600"/>
                </a:xfrm>
                <a:prstGeom prst="rect">
                  <a:avLst/>
                </a:prstGeom>
              </p:spPr>
            </p:pic>
          </mc:Fallback>
        </mc:AlternateContent>
      </p:grpSp>
    </p:spTree>
    <p:extLst>
      <p:ext uri="{BB962C8B-B14F-4D97-AF65-F5344CB8AC3E}">
        <p14:creationId xmlns:p14="http://schemas.microsoft.com/office/powerpoint/2010/main" val="41194090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1EAD4902-0F33-6DAA-F615-18317EF93C76}"/>
              </a:ext>
            </a:extLst>
          </p:cNvPr>
          <p:cNvSpPr>
            <a:spLocks noGrp="1" noChangeArrowheads="1"/>
          </p:cNvSpPr>
          <p:nvPr>
            <p:ph type="title"/>
          </p:nvPr>
        </p:nvSpPr>
        <p:spPr/>
        <p:txBody>
          <a:bodyPr/>
          <a:lstStyle/>
          <a:p>
            <a:r>
              <a:rPr lang="en-US" altLang="en-US" dirty="0"/>
              <a:t>Research to date…</a:t>
            </a:r>
          </a:p>
        </p:txBody>
      </p:sp>
      <p:sp>
        <p:nvSpPr>
          <p:cNvPr id="18435" name="Rectangle 3">
            <a:extLst>
              <a:ext uri="{FF2B5EF4-FFF2-40B4-BE49-F238E27FC236}">
                <a16:creationId xmlns:a16="http://schemas.microsoft.com/office/drawing/2014/main" id="{CD09C4E3-DC0C-E659-F952-2AD19399ED20}"/>
              </a:ext>
            </a:extLst>
          </p:cNvPr>
          <p:cNvSpPr>
            <a:spLocks noGrp="1" noChangeArrowheads="1"/>
          </p:cNvSpPr>
          <p:nvPr>
            <p:ph type="body" idx="1"/>
          </p:nvPr>
        </p:nvSpPr>
        <p:spPr/>
        <p:txBody>
          <a:bodyPr/>
          <a:lstStyle/>
          <a:p>
            <a:r>
              <a:rPr lang="en-US" altLang="en-US" dirty="0">
                <a:latin typeface="Calibri" panose="020F0502020204030204" pitchFamily="34" charset="0"/>
              </a:rPr>
              <a:t>Reality shock is argued to be a key issue affecting retention of teachers. </a:t>
            </a:r>
          </a:p>
          <a:p>
            <a:r>
              <a:rPr lang="en-US" altLang="en-US" dirty="0">
                <a:latin typeface="Calibri" panose="020F0502020204030204" pitchFamily="34" charset="0"/>
              </a:rPr>
              <a:t>Most research has focused on secondary teachers , has grouped primary and secondary teachers together, is not up to date, and has been outside of the UK context.</a:t>
            </a:r>
          </a:p>
          <a:p>
            <a:r>
              <a:rPr lang="en-US" altLang="en-US" dirty="0">
                <a:latin typeface="Calibri" panose="020F0502020204030204" pitchFamily="34" charset="0"/>
              </a:rPr>
              <a:t>ECTs face many challenges, leading them to a greater prevalence of reality shock amongst them.</a:t>
            </a:r>
          </a:p>
          <a:p>
            <a:r>
              <a:rPr lang="en-GB" altLang="en-US" dirty="0">
                <a:latin typeface="Calibri" panose="020F0502020204030204" pitchFamily="34" charset="0"/>
              </a:rPr>
              <a:t>My </a:t>
            </a:r>
            <a:r>
              <a:rPr lang="en-GB" altLang="en-US" dirty="0">
                <a:latin typeface="Calibri" panose="020F0502020204030204" pitchFamily="34" charset="0"/>
                <a:cs typeface="Calibri" panose="020F0502020204030204" pitchFamily="34" charset="0"/>
              </a:rPr>
              <a:t>research aimed to address the gap in research, focusing on </a:t>
            </a:r>
            <a:r>
              <a:rPr lang="en-GB" dirty="0">
                <a:effectLst/>
                <a:latin typeface="Calibri" panose="020F0502020204030204" pitchFamily="34" charset="0"/>
                <a:ea typeface="Aptos" panose="020B0004020202020204" pitchFamily="34" charset="0"/>
                <a:cs typeface="Calibri" panose="020F0502020204030204" pitchFamily="34" charset="0"/>
              </a:rPr>
              <a:t>investigating the perspectives of first- and second-year primary teachers who had successfully completed their initial teacher education course (PGCE).</a:t>
            </a:r>
            <a:endParaRPr lang="en-GB" dirty="0">
              <a:effectLst/>
              <a:latin typeface="Calibri" panose="020F0502020204030204" pitchFamily="34" charset="0"/>
              <a:cs typeface="Calibri" panose="020F0502020204030204" pitchFamily="34" charset="0"/>
            </a:endParaRPr>
          </a:p>
          <a:p>
            <a:endParaRPr lang="en-US" altLang="en-US" dirty="0">
              <a:latin typeface="Calibri" panose="020F050202020403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B0B83-5FF4-21D4-3C59-74C9F2F6AFAA}"/>
              </a:ext>
            </a:extLst>
          </p:cNvPr>
          <p:cNvSpPr>
            <a:spLocks noGrp="1"/>
          </p:cNvSpPr>
          <p:nvPr>
            <p:ph type="title"/>
          </p:nvPr>
        </p:nvSpPr>
        <p:spPr/>
        <p:txBody>
          <a:bodyPr/>
          <a:lstStyle/>
          <a:p>
            <a:r>
              <a:rPr lang="en-GB" dirty="0"/>
              <a:t>The Research Questions</a:t>
            </a:r>
          </a:p>
        </p:txBody>
      </p:sp>
      <p:sp>
        <p:nvSpPr>
          <p:cNvPr id="3" name="Content Placeholder 2">
            <a:extLst>
              <a:ext uri="{FF2B5EF4-FFF2-40B4-BE49-F238E27FC236}">
                <a16:creationId xmlns:a16="http://schemas.microsoft.com/office/drawing/2014/main" id="{2D9A9F6D-7F3C-4A12-C42A-1282B8A67765}"/>
              </a:ext>
            </a:extLst>
          </p:cNvPr>
          <p:cNvSpPr>
            <a:spLocks noGrp="1"/>
          </p:cNvSpPr>
          <p:nvPr>
            <p:ph idx="1"/>
          </p:nvPr>
        </p:nvSpPr>
        <p:spPr>
          <a:xfrm>
            <a:off x="384175" y="1708150"/>
            <a:ext cx="8652321" cy="4067175"/>
          </a:xfrm>
        </p:spPr>
        <p:txBody>
          <a:bodyPr/>
          <a:lstStyle/>
          <a:p>
            <a:pPr marL="342900" lvl="0" indent="-342900">
              <a:lnSpc>
                <a:spcPct val="200000"/>
              </a:lnSpc>
              <a:buFont typeface="+mj-lt"/>
              <a:buAutoNum type="arabicPeriod"/>
            </a:pPr>
            <a:r>
              <a:rPr lang="en-GB" sz="2400" kern="100" dirty="0">
                <a:effectLst/>
                <a:latin typeface="Calibri" panose="020F0502020204030204" pitchFamily="34" charset="0"/>
                <a:ea typeface="Aptos" panose="020B0004020202020204" pitchFamily="34" charset="0"/>
                <a:cs typeface="Times New Roman" panose="02020603050405020304" pitchFamily="18" charset="0"/>
              </a:rPr>
              <a:t>What are Primary ECTs’ perspectives of reality shock?</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200000"/>
              </a:lnSpc>
              <a:buFont typeface="+mj-lt"/>
              <a:buAutoNum type="arabicPeriod"/>
            </a:pPr>
            <a:r>
              <a:rPr lang="en-GB" sz="2400" kern="100" dirty="0">
                <a:effectLst/>
                <a:latin typeface="Calibri" panose="020F0502020204030204" pitchFamily="34" charset="0"/>
                <a:ea typeface="Aptos" panose="020B0004020202020204" pitchFamily="34" charset="0"/>
                <a:cs typeface="Times New Roman" panose="02020603050405020304" pitchFamily="18" charset="0"/>
              </a:rPr>
              <a:t>What are the factors that result in reality shock for Primary ECTs?</a:t>
            </a:r>
            <a:endParaRPr lang="en-GB" sz="2400" kern="100" dirty="0">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200000"/>
              </a:lnSpc>
              <a:buFont typeface="+mj-lt"/>
              <a:buAutoNum type="arabicPeriod"/>
            </a:pPr>
            <a:r>
              <a:rPr lang="en-GB" sz="2400" dirty="0">
                <a:effectLst/>
                <a:latin typeface="Calibri" panose="020F0502020204030204" pitchFamily="34" charset="0"/>
                <a:ea typeface="Aptos" panose="020B0004020202020204" pitchFamily="34" charset="0"/>
              </a:rPr>
              <a:t>What are the implications for a) myself as an ITE practitioner, </a:t>
            </a:r>
            <a:r>
              <a:rPr lang="en-GB" sz="2400" dirty="0">
                <a:latin typeface="Calibri" panose="020F0502020204030204" pitchFamily="34" charset="0"/>
                <a:ea typeface="Aptos" panose="020B0004020202020204" pitchFamily="34" charset="0"/>
              </a:rPr>
              <a:t>       </a:t>
            </a:r>
            <a:r>
              <a:rPr lang="en-GB" sz="2400" dirty="0">
                <a:effectLst/>
                <a:latin typeface="Calibri" panose="020F0502020204030204" pitchFamily="34" charset="0"/>
                <a:ea typeface="Aptos" panose="020B0004020202020204" pitchFamily="34" charset="0"/>
              </a:rPr>
              <a:t>b) the course I work on and c) the wider Primary ITE sector?</a:t>
            </a:r>
            <a:endParaRPr lang="en-GB" sz="2800" dirty="0"/>
          </a:p>
        </p:txBody>
      </p:sp>
    </p:spTree>
    <p:extLst>
      <p:ext uri="{BB962C8B-B14F-4D97-AF65-F5344CB8AC3E}">
        <p14:creationId xmlns:p14="http://schemas.microsoft.com/office/powerpoint/2010/main" val="3226687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
            <a:extLst>
              <a:ext uri="{FF2B5EF4-FFF2-40B4-BE49-F238E27FC236}">
                <a16:creationId xmlns:a16="http://schemas.microsoft.com/office/drawing/2014/main" id="{D3BF2227-7E61-39D1-A07C-1E555FF4CC57}"/>
              </a:ext>
            </a:extLst>
          </p:cNvPr>
          <p:cNvSpPr>
            <a:spLocks noGrp="1" noChangeArrowheads="1"/>
          </p:cNvSpPr>
          <p:nvPr>
            <p:ph type="title"/>
          </p:nvPr>
        </p:nvSpPr>
        <p:spPr/>
        <p:txBody>
          <a:bodyPr/>
          <a:lstStyle/>
          <a:p>
            <a:r>
              <a:rPr lang="en-US" altLang="en-US" dirty="0"/>
              <a:t>Outline of Study</a:t>
            </a:r>
          </a:p>
        </p:txBody>
      </p:sp>
      <p:sp>
        <p:nvSpPr>
          <p:cNvPr id="7173" name="Rectangle 5">
            <a:extLst>
              <a:ext uri="{FF2B5EF4-FFF2-40B4-BE49-F238E27FC236}">
                <a16:creationId xmlns:a16="http://schemas.microsoft.com/office/drawing/2014/main" id="{AB283BD1-3EA0-516D-1DEF-C1F8E1D16336}"/>
              </a:ext>
            </a:extLst>
          </p:cNvPr>
          <p:cNvSpPr>
            <a:spLocks noGrp="1" noChangeArrowheads="1"/>
          </p:cNvSpPr>
          <p:nvPr>
            <p:ph type="body" idx="1"/>
          </p:nvPr>
        </p:nvSpPr>
        <p:spPr>
          <a:xfrm>
            <a:off x="384175" y="1628800"/>
            <a:ext cx="8374063" cy="4146525"/>
          </a:xfrm>
        </p:spPr>
        <p:txBody>
          <a:bodyPr/>
          <a:lstStyle/>
          <a:p>
            <a:r>
              <a:rPr lang="en-US" altLang="en-US" dirty="0">
                <a:latin typeface="Calibri" panose="020F0502020204030204" pitchFamily="34" charset="0"/>
                <a:cs typeface="Calibri" panose="020F0502020204030204" pitchFamily="34" charset="0"/>
              </a:rPr>
              <a:t>Case study</a:t>
            </a:r>
          </a:p>
          <a:p>
            <a:r>
              <a:rPr lang="en-US" altLang="en-US" dirty="0">
                <a:latin typeface="Calibri" panose="020F0502020204030204" pitchFamily="34" charset="0"/>
                <a:cs typeface="Calibri" panose="020F0502020204030204" pitchFamily="34" charset="0"/>
              </a:rPr>
              <a:t>Ex-PGCE (both ECT 1 and ECT 2) students invited to take part.</a:t>
            </a:r>
          </a:p>
          <a:p>
            <a:r>
              <a:rPr lang="en-US" altLang="en-US" dirty="0">
                <a:latin typeface="Calibri" panose="020F0502020204030204" pitchFamily="34" charset="0"/>
                <a:cs typeface="Calibri" panose="020F0502020204030204" pitchFamily="34" charset="0"/>
              </a:rPr>
              <a:t>19 beginning teachers fully completed a web-based questionnaire.</a:t>
            </a:r>
          </a:p>
          <a:p>
            <a:r>
              <a:rPr lang="en-US" altLang="en-US" dirty="0">
                <a:latin typeface="Calibri" panose="020F0502020204030204" pitchFamily="34" charset="0"/>
                <a:cs typeface="Calibri" panose="020F0502020204030204" pitchFamily="34" charset="0"/>
              </a:rPr>
              <a:t>5 of these then took part in a semi-structured interview.</a:t>
            </a:r>
          </a:p>
          <a:p>
            <a:r>
              <a:rPr lang="en-US" altLang="en-US" dirty="0">
                <a:latin typeface="Calibri" panose="020F0502020204030204" pitchFamily="34" charset="0"/>
                <a:cs typeface="Calibri" panose="020F0502020204030204" pitchFamily="34" charset="0"/>
              </a:rPr>
              <a:t>Data coded inductively by RQ to identify common themes.</a:t>
            </a:r>
          </a:p>
          <a:p>
            <a:r>
              <a:rPr lang="en-US" altLang="en-US" dirty="0">
                <a:latin typeface="Calibri" panose="020F0502020204030204" pitchFamily="34" charset="0"/>
                <a:cs typeface="Calibri" panose="020F0502020204030204" pitchFamily="34" charset="0"/>
              </a:rPr>
              <a:t>Data </a:t>
            </a:r>
            <a:r>
              <a:rPr lang="en-GB" altLang="en-US" dirty="0">
                <a:latin typeface="Calibri" panose="020F0502020204030204" pitchFamily="34" charset="0"/>
                <a:cs typeface="Calibri" panose="020F0502020204030204" pitchFamily="34" charset="0"/>
              </a:rPr>
              <a:t>analysed</a:t>
            </a:r>
            <a:r>
              <a:rPr lang="en-US" altLang="en-US" dirty="0">
                <a:latin typeface="Calibri" panose="020F0502020204030204" pitchFamily="34" charset="0"/>
                <a:cs typeface="Calibri" panose="020F0502020204030204" pitchFamily="34" charset="0"/>
              </a:rPr>
              <a:t> thematically.</a:t>
            </a:r>
          </a:p>
          <a:p>
            <a:endParaRPr lang="en-US" altLang="en-US" dirty="0">
              <a:latin typeface="Calibri" panose="020F0502020204030204" pitchFamily="34" charset="0"/>
              <a:cs typeface="Calibri" panose="020F0502020204030204" pitchFamily="34" charset="0"/>
            </a:endParaRPr>
          </a:p>
          <a:p>
            <a:pPr marL="0" indent="0">
              <a:buNone/>
            </a:pPr>
            <a:endParaRPr lang="en-US" altLang="en-US" dirty="0">
              <a:latin typeface="Calibri" panose="020F0502020204030204" pitchFamily="34" charset="0"/>
              <a:cs typeface="Calibri" panose="020F050202020403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Research Findings Guide: Examples, Types, and Structuring Tips">
            <a:extLst>
              <a:ext uri="{FF2B5EF4-FFF2-40B4-BE49-F238E27FC236}">
                <a16:creationId xmlns:a16="http://schemas.microsoft.com/office/drawing/2014/main" id="{20CF31A3-FAF0-FB9C-4B5C-01EF294233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3282" y="1484784"/>
            <a:ext cx="7994956" cy="4497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57145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67AA6-6441-D40B-C789-45E2CCE9477D}"/>
              </a:ext>
            </a:extLst>
          </p:cNvPr>
          <p:cNvSpPr>
            <a:spLocks noGrp="1"/>
          </p:cNvSpPr>
          <p:nvPr>
            <p:ph type="title"/>
          </p:nvPr>
        </p:nvSpPr>
        <p:spPr/>
        <p:txBody>
          <a:bodyPr/>
          <a:lstStyle/>
          <a:p>
            <a:r>
              <a:rPr lang="en-GB" dirty="0">
                <a:solidFill>
                  <a:schemeClr val="bg1"/>
                </a:solidFill>
              </a:rPr>
              <a:t>RQ1 - </a:t>
            </a:r>
            <a:r>
              <a:rPr lang="en-GB" b="1" i="1" dirty="0">
                <a:solidFill>
                  <a:schemeClr val="bg1"/>
                </a:solidFill>
                <a:effectLst/>
                <a:latin typeface="Calibri" panose="020F0502020204030204" pitchFamily="34" charset="0"/>
                <a:ea typeface="Aptos" panose="020B0004020202020204" pitchFamily="34" charset="0"/>
              </a:rPr>
              <a:t>“What are ECTs’ perspectives of reality shock?” </a:t>
            </a:r>
            <a:endParaRPr lang="en-GB" dirty="0">
              <a:solidFill>
                <a:schemeClr val="bg1"/>
              </a:solidFill>
            </a:endParaRPr>
          </a:p>
        </p:txBody>
      </p:sp>
      <p:pic>
        <p:nvPicPr>
          <p:cNvPr id="4" name="Picture 3">
            <a:extLst>
              <a:ext uri="{FF2B5EF4-FFF2-40B4-BE49-F238E27FC236}">
                <a16:creationId xmlns:a16="http://schemas.microsoft.com/office/drawing/2014/main" id="{DE5CA652-6B87-C8EB-3BF6-3079ADD50912}"/>
              </a:ext>
            </a:extLst>
          </p:cNvPr>
          <p:cNvPicPr>
            <a:picLocks noChangeAspect="1"/>
          </p:cNvPicPr>
          <p:nvPr/>
        </p:nvPicPr>
        <p:blipFill>
          <a:blip r:embed="rId2"/>
          <a:stretch>
            <a:fillRect/>
          </a:stretch>
        </p:blipFill>
        <p:spPr>
          <a:xfrm>
            <a:off x="-396552" y="1340768"/>
            <a:ext cx="9649072" cy="4824536"/>
          </a:xfrm>
          <a:prstGeom prst="rect">
            <a:avLst/>
          </a:prstGeom>
          <a:ln>
            <a:solidFill>
              <a:schemeClr val="tx1"/>
            </a:solidFill>
          </a:ln>
        </p:spPr>
      </p:pic>
    </p:spTree>
    <p:extLst>
      <p:ext uri="{BB962C8B-B14F-4D97-AF65-F5344CB8AC3E}">
        <p14:creationId xmlns:p14="http://schemas.microsoft.com/office/powerpoint/2010/main" val="26116175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ADE58-0010-B0E9-9AF1-1A6DAC83513E}"/>
              </a:ext>
            </a:extLst>
          </p:cNvPr>
          <p:cNvSpPr>
            <a:spLocks noGrp="1"/>
          </p:cNvSpPr>
          <p:nvPr>
            <p:ph type="title"/>
          </p:nvPr>
        </p:nvSpPr>
        <p:spPr/>
        <p:txBody>
          <a:bodyPr/>
          <a:lstStyle/>
          <a:p>
            <a:r>
              <a:rPr lang="en-GB" dirty="0">
                <a:solidFill>
                  <a:schemeClr val="bg1"/>
                </a:solidFill>
              </a:rPr>
              <a:t>RQ1 - </a:t>
            </a:r>
            <a:r>
              <a:rPr lang="en-GB" b="1" i="1" dirty="0">
                <a:solidFill>
                  <a:schemeClr val="bg1"/>
                </a:solidFill>
                <a:effectLst/>
                <a:latin typeface="Calibri" panose="020F0502020204030204" pitchFamily="34" charset="0"/>
                <a:ea typeface="Aptos" panose="020B0004020202020204" pitchFamily="34" charset="0"/>
              </a:rPr>
              <a:t>“What are ECTs’ perspectives of reality shock?” </a:t>
            </a:r>
            <a:endParaRPr lang="en-GB" dirty="0"/>
          </a:p>
        </p:txBody>
      </p:sp>
      <p:sp>
        <p:nvSpPr>
          <p:cNvPr id="3" name="Content Placeholder 2">
            <a:extLst>
              <a:ext uri="{FF2B5EF4-FFF2-40B4-BE49-F238E27FC236}">
                <a16:creationId xmlns:a16="http://schemas.microsoft.com/office/drawing/2014/main" id="{AA18D277-A1F6-8A0C-8426-A3F6A803A7E9}"/>
              </a:ext>
            </a:extLst>
          </p:cNvPr>
          <p:cNvSpPr>
            <a:spLocks noGrp="1"/>
          </p:cNvSpPr>
          <p:nvPr>
            <p:ph idx="1"/>
          </p:nvPr>
        </p:nvSpPr>
        <p:spPr>
          <a:xfrm>
            <a:off x="251520" y="1340768"/>
            <a:ext cx="8712967" cy="4434557"/>
          </a:xfrm>
        </p:spPr>
        <p:txBody>
          <a:bodyPr/>
          <a:lstStyle/>
          <a:p>
            <a:pPr marL="0" indent="0">
              <a:buNone/>
            </a:pPr>
            <a:r>
              <a:rPr lang="en-GB" b="1" dirty="0">
                <a:latin typeface="Calibri" panose="020F0502020204030204" pitchFamily="34" charset="0"/>
                <a:cs typeface="Calibri" panose="020F0502020204030204" pitchFamily="34" charset="0"/>
              </a:rPr>
              <a:t>Response</a:t>
            </a:r>
          </a:p>
          <a:p>
            <a:pPr marL="0" indent="0">
              <a:buNone/>
            </a:pPr>
            <a:endParaRPr lang="en-GB" b="1" dirty="0">
              <a:latin typeface="Calibri" panose="020F0502020204030204" pitchFamily="34" charset="0"/>
              <a:cs typeface="Calibri" panose="020F0502020204030204" pitchFamily="34" charset="0"/>
            </a:endParaRPr>
          </a:p>
          <a:p>
            <a:pPr marL="0" indent="0">
              <a:buNone/>
            </a:pPr>
            <a:endParaRPr lang="en-GB" b="1" dirty="0">
              <a:latin typeface="Calibri" panose="020F0502020204030204" pitchFamily="34" charset="0"/>
              <a:cs typeface="Calibri" panose="020F0502020204030204" pitchFamily="34" charset="0"/>
            </a:endParaRPr>
          </a:p>
          <a:p>
            <a:r>
              <a:rPr lang="en-GB" dirty="0">
                <a:latin typeface="Calibri" panose="020F0502020204030204" pitchFamily="34" charset="0"/>
                <a:cs typeface="Calibri" panose="020F0502020204030204" pitchFamily="34" charset="0"/>
              </a:rPr>
              <a:t>Many identified with the idea of reality shock – 58% stated had experienced it directly.</a:t>
            </a:r>
          </a:p>
          <a:p>
            <a:r>
              <a:rPr lang="en-GB" dirty="0">
                <a:latin typeface="Calibri" panose="020F0502020204030204" pitchFamily="34" charset="0"/>
                <a:cs typeface="Calibri" panose="020F0502020204030204" pitchFamily="34" charset="0"/>
              </a:rPr>
              <a:t>Only 26% saw themselves staying in teaching for at least 10 years.</a:t>
            </a:r>
          </a:p>
          <a:p>
            <a:pPr marL="0" indent="0">
              <a:buNone/>
            </a:pPr>
            <a:r>
              <a:rPr lang="en-GB" b="1" dirty="0">
                <a:latin typeface="Calibri" panose="020F0502020204030204" pitchFamily="34" charset="0"/>
                <a:cs typeface="Calibri" panose="020F0502020204030204" pitchFamily="34" charset="0"/>
              </a:rPr>
              <a:t>Duration</a:t>
            </a:r>
          </a:p>
          <a:p>
            <a:r>
              <a:rPr lang="en-GB" dirty="0">
                <a:latin typeface="Calibri" panose="020F0502020204030204" pitchFamily="34" charset="0"/>
                <a:cs typeface="Calibri" panose="020F0502020204030204" pitchFamily="34" charset="0"/>
              </a:rPr>
              <a:t>Not a single event, but a prolonged experience.</a:t>
            </a:r>
          </a:p>
          <a:p>
            <a:r>
              <a:rPr lang="en-GB" dirty="0">
                <a:latin typeface="Calibri" panose="020F0502020204030204" pitchFamily="34" charset="0"/>
                <a:cs typeface="Calibri" panose="020F0502020204030204" pitchFamily="34" charset="0"/>
              </a:rPr>
              <a:t>Fluctuates over time.</a:t>
            </a:r>
          </a:p>
          <a:p>
            <a:pPr marL="0" indent="0">
              <a:buNone/>
            </a:pPr>
            <a:endParaRPr lang="en-GB" dirty="0">
              <a:latin typeface="Calibri" panose="020F0502020204030204" pitchFamily="34" charset="0"/>
              <a:cs typeface="Calibri" panose="020F0502020204030204" pitchFamily="34" charset="0"/>
            </a:endParaRPr>
          </a:p>
          <a:p>
            <a:pPr marL="0" indent="0">
              <a:buNone/>
            </a:pPr>
            <a:endParaRPr lang="en-GB" dirty="0">
              <a:latin typeface="Calibri" panose="020F0502020204030204" pitchFamily="34" charset="0"/>
              <a:cs typeface="Calibri" panose="020F0502020204030204" pitchFamily="34" charset="0"/>
            </a:endParaRPr>
          </a:p>
        </p:txBody>
      </p:sp>
      <p:sp>
        <p:nvSpPr>
          <p:cNvPr id="6" name="Text Box 1">
            <a:extLst>
              <a:ext uri="{FF2B5EF4-FFF2-40B4-BE49-F238E27FC236}">
                <a16:creationId xmlns:a16="http://schemas.microsoft.com/office/drawing/2014/main" id="{1D0D6109-4A1E-DC97-25E2-8C4C683A4DD2}"/>
              </a:ext>
            </a:extLst>
          </p:cNvPr>
          <p:cNvSpPr txBox="1"/>
          <p:nvPr/>
        </p:nvSpPr>
        <p:spPr>
          <a:xfrm>
            <a:off x="539551" y="1916832"/>
            <a:ext cx="8220273" cy="830997"/>
          </a:xfrm>
          <a:prstGeom prst="rect">
            <a:avLst/>
          </a:prstGeom>
          <a:no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spAutoFit/>
          </a:bodyPr>
          <a:lstStyle/>
          <a:p>
            <a:r>
              <a:rPr lang="en-GB" sz="1600" i="1"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“I was looking at other jobs. Like, I was looking to work for XXXX...Like that's how bad it got. I was like on Indeed, all the time….... I think it was just like it was so difficult and I just thought like, how am I actually going to cope with it?" </a:t>
            </a:r>
            <a:endParaRPr lang="en-GB" sz="16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Text Box 1">
            <a:extLst>
              <a:ext uri="{FF2B5EF4-FFF2-40B4-BE49-F238E27FC236}">
                <a16:creationId xmlns:a16="http://schemas.microsoft.com/office/drawing/2014/main" id="{B102A0E0-3783-05C2-373B-CF3508EC0128}"/>
              </a:ext>
            </a:extLst>
          </p:cNvPr>
          <p:cNvSpPr txBox="1"/>
          <p:nvPr/>
        </p:nvSpPr>
        <p:spPr>
          <a:xfrm>
            <a:off x="1547664" y="4293096"/>
            <a:ext cx="7344816" cy="584775"/>
          </a:xfrm>
          <a:prstGeom prst="rect">
            <a:avLst/>
          </a:prstGeom>
          <a:no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spAutoFit/>
          </a:bodyPr>
          <a:lstStyle/>
          <a:p>
            <a:r>
              <a:rPr lang="en-GB" sz="1600" i="1"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"I think in one way it lasts all through the first year because you're doing everything for the first time"  </a:t>
            </a:r>
            <a:endParaRPr lang="en-GB" sz="16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6218845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8362194F-E08D-A746-9D3C-6D970562CD5D}"/>
              </a:ext>
            </a:extLst>
          </p:cNvPr>
          <p:cNvSpPr>
            <a:spLocks noGrp="1"/>
          </p:cNvSpPr>
          <p:nvPr>
            <p:ph idx="1"/>
          </p:nvPr>
        </p:nvSpPr>
        <p:spPr>
          <a:xfrm>
            <a:off x="243970" y="1484784"/>
            <a:ext cx="8514268" cy="4548371"/>
          </a:xfrm>
        </p:spPr>
        <p:txBody>
          <a:bodyPr/>
          <a:lstStyle/>
          <a:p>
            <a:pPr marL="0" indent="0">
              <a:buNone/>
            </a:pPr>
            <a:r>
              <a:rPr lang="en-GB" b="1" dirty="0">
                <a:latin typeface="Calibri" panose="020F0502020204030204" pitchFamily="34" charset="0"/>
                <a:cs typeface="Calibri" panose="020F0502020204030204" pitchFamily="34" charset="0"/>
              </a:rPr>
              <a:t>When it happened</a:t>
            </a:r>
          </a:p>
          <a:p>
            <a:r>
              <a:rPr lang="en-GB" dirty="0">
                <a:latin typeface="Calibri" panose="020F0502020204030204" pitchFamily="34" charset="0"/>
                <a:cs typeface="Calibri" panose="020F0502020204030204" pitchFamily="34" charset="0"/>
              </a:rPr>
              <a:t>Start of the academic year as a particularly challenging time.</a:t>
            </a:r>
          </a:p>
          <a:p>
            <a:pPr marL="0" indent="0">
              <a:buNone/>
            </a:pPr>
            <a:r>
              <a:rPr lang="en-GB" b="1" dirty="0">
                <a:latin typeface="Calibri" panose="020F0502020204030204" pitchFamily="34" charset="0"/>
                <a:cs typeface="Calibri" panose="020F0502020204030204" pitchFamily="34" charset="0"/>
              </a:rPr>
              <a:t>Analogies </a:t>
            </a:r>
            <a:endParaRPr lang="en-GB" dirty="0">
              <a:latin typeface="Calibri" panose="020F0502020204030204" pitchFamily="34" charset="0"/>
              <a:cs typeface="Calibri" panose="020F0502020204030204" pitchFamily="34" charset="0"/>
            </a:endParaRPr>
          </a:p>
          <a:p>
            <a:r>
              <a:rPr lang="en-GB" dirty="0">
                <a:latin typeface="Calibri" panose="020F0502020204030204" pitchFamily="34" charset="0"/>
                <a:cs typeface="Calibri" panose="020F0502020204030204" pitchFamily="34" charset="0"/>
              </a:rPr>
              <a:t>“Survival” regularly referenced in the literature                                     with the idea of ‘getting through it’ rather than thriving.</a:t>
            </a:r>
          </a:p>
          <a:p>
            <a:r>
              <a:rPr lang="en-GB" dirty="0">
                <a:latin typeface="Calibri" panose="020F0502020204030204" pitchFamily="34" charset="0"/>
                <a:cs typeface="Calibri" panose="020F0502020204030204" pitchFamily="34" charset="0"/>
              </a:rPr>
              <a:t>The Robinson Crusoe approach or ‘sink or swim’ is again common.</a:t>
            </a:r>
          </a:p>
          <a:p>
            <a:r>
              <a:rPr lang="en-GB" dirty="0">
                <a:latin typeface="Calibri" panose="020F0502020204030204" pitchFamily="34" charset="0"/>
                <a:cs typeface="Calibri" panose="020F0502020204030204" pitchFamily="34" charset="0"/>
              </a:rPr>
              <a:t>ECTs used analogies of drowning before they were introduced to analogies that used water references.</a:t>
            </a:r>
          </a:p>
          <a:p>
            <a:endParaRPr lang="en-GB" dirty="0">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CEB67E4A-CFA2-5AC0-577E-AF23C37AB6D4}"/>
              </a:ext>
            </a:extLst>
          </p:cNvPr>
          <p:cNvPicPr>
            <a:picLocks noChangeAspect="1"/>
          </p:cNvPicPr>
          <p:nvPr/>
        </p:nvPicPr>
        <p:blipFill>
          <a:blip r:embed="rId2"/>
          <a:stretch>
            <a:fillRect/>
          </a:stretch>
        </p:blipFill>
        <p:spPr>
          <a:xfrm>
            <a:off x="5897683" y="2534833"/>
            <a:ext cx="3004909" cy="2448272"/>
          </a:xfrm>
          <a:prstGeom prst="rect">
            <a:avLst/>
          </a:prstGeom>
          <a:ln>
            <a:solidFill>
              <a:schemeClr val="tx1"/>
            </a:solidFill>
          </a:ln>
        </p:spPr>
      </p:pic>
      <p:sp>
        <p:nvSpPr>
          <p:cNvPr id="12" name="Title 11">
            <a:extLst>
              <a:ext uri="{FF2B5EF4-FFF2-40B4-BE49-F238E27FC236}">
                <a16:creationId xmlns:a16="http://schemas.microsoft.com/office/drawing/2014/main" id="{E0AF9A87-6A0A-5967-31ED-F9931A5DAA01}"/>
              </a:ext>
            </a:extLst>
          </p:cNvPr>
          <p:cNvSpPr>
            <a:spLocks noGrp="1"/>
          </p:cNvSpPr>
          <p:nvPr>
            <p:ph type="title"/>
          </p:nvPr>
        </p:nvSpPr>
        <p:spPr/>
        <p:txBody>
          <a:bodyPr/>
          <a:lstStyle/>
          <a:p>
            <a:endParaRPr lang="en-GB"/>
          </a:p>
        </p:txBody>
      </p:sp>
      <p:sp>
        <p:nvSpPr>
          <p:cNvPr id="13" name="Text Box 1">
            <a:extLst>
              <a:ext uri="{FF2B5EF4-FFF2-40B4-BE49-F238E27FC236}">
                <a16:creationId xmlns:a16="http://schemas.microsoft.com/office/drawing/2014/main" id="{1474F5B8-9F2B-3B92-BC1D-000E1F5B74F8}"/>
              </a:ext>
            </a:extLst>
          </p:cNvPr>
          <p:cNvSpPr txBox="1"/>
          <p:nvPr/>
        </p:nvSpPr>
        <p:spPr>
          <a:xfrm>
            <a:off x="449950" y="5422640"/>
            <a:ext cx="3690434" cy="338554"/>
          </a:xfrm>
          <a:prstGeom prst="rect">
            <a:avLst/>
          </a:prstGeom>
          <a:noFill/>
          <a:ln w="6350">
            <a:solidFill>
              <a:prstClr val="black"/>
            </a:solidFill>
          </a:ln>
        </p:spPr>
        <p:txBody>
          <a:bodyPr rot="0" spcFirstLastPara="0" vert="horz" wrap="none" lIns="91440" tIns="45720" rIns="91440" bIns="45720" numCol="1" spcCol="0" rtlCol="0" fromWordArt="0" anchor="t" anchorCtr="0" forceAA="0" compatLnSpc="1">
            <a:prstTxWarp prst="textNoShape">
              <a:avLst/>
            </a:prstTxWarp>
            <a:spAutoFit/>
          </a:bodyPr>
          <a:lstStyle/>
          <a:p>
            <a:r>
              <a:rPr lang="en-GB" sz="1600" i="1"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“last year I was just trying to keep </a:t>
            </a:r>
            <a:r>
              <a:rPr lang="en-GB" sz="1600" b="1" i="1"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afloat</a:t>
            </a:r>
            <a:r>
              <a:rPr lang="en-GB" sz="1600" i="1"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a:t>
            </a:r>
            <a:r>
              <a:rPr lang="en-GB" sz="16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t>
            </a:r>
            <a:endParaRPr lang="en-GB" sz="16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4" name="Text Box 1">
            <a:extLst>
              <a:ext uri="{FF2B5EF4-FFF2-40B4-BE49-F238E27FC236}">
                <a16:creationId xmlns:a16="http://schemas.microsoft.com/office/drawing/2014/main" id="{78E9F965-9ADC-49A4-A460-CA3D83DB2B2C}"/>
              </a:ext>
            </a:extLst>
          </p:cNvPr>
          <p:cNvSpPr txBox="1"/>
          <p:nvPr/>
        </p:nvSpPr>
        <p:spPr>
          <a:xfrm>
            <a:off x="4851746" y="5422640"/>
            <a:ext cx="4112472" cy="338554"/>
          </a:xfrm>
          <a:prstGeom prst="rect">
            <a:avLst/>
          </a:prstGeom>
          <a:noFill/>
          <a:ln w="6350">
            <a:solidFill>
              <a:prstClr val="black"/>
            </a:solidFill>
          </a:ln>
        </p:spPr>
        <p:txBody>
          <a:bodyPr rot="0" spcFirstLastPara="0" vert="horz" wrap="none" lIns="91440" tIns="45720" rIns="91440" bIns="45720" numCol="1" spcCol="0" rtlCol="0" fromWordArt="0" anchor="t" anchorCtr="0" forceAA="0" compatLnSpc="1">
            <a:prstTxWarp prst="textNoShape">
              <a:avLst/>
            </a:prstTxWarp>
            <a:spAutoFit/>
          </a:bodyPr>
          <a:lstStyle/>
          <a:p>
            <a:r>
              <a:rPr lang="en-GB" sz="1600" i="1" kern="100" dirty="0">
                <a:effectLst/>
                <a:latin typeface="Calibri" panose="020F0502020204030204" pitchFamily="34" charset="0"/>
                <a:ea typeface="Aptos" panose="020B0004020202020204" pitchFamily="34" charset="0"/>
                <a:cs typeface="Times New Roman" panose="02020603050405020304" pitchFamily="18" charset="0"/>
              </a:rPr>
              <a:t>“</a:t>
            </a:r>
            <a:r>
              <a:rPr lang="en-GB" sz="1600" i="1" kern="100" dirty="0">
                <a:solidFill>
                  <a:srgbClr val="323130"/>
                </a:solidFill>
                <a:effectLst/>
                <a:latin typeface="Calibri" panose="020F0502020204030204" pitchFamily="34" charset="0"/>
                <a:ea typeface="Segoe UI" panose="020B0502040204020203" pitchFamily="34" charset="0"/>
                <a:cs typeface="Times New Roman" panose="02020603050405020304" pitchFamily="18" charset="0"/>
              </a:rPr>
              <a:t>I didn't feel like </a:t>
            </a:r>
            <a:r>
              <a:rPr lang="en-GB" sz="1600" b="1" i="1" kern="100" dirty="0">
                <a:solidFill>
                  <a:srgbClr val="323130"/>
                </a:solidFill>
                <a:effectLst/>
                <a:latin typeface="Calibri" panose="020F0502020204030204" pitchFamily="34" charset="0"/>
                <a:ea typeface="Segoe UI" panose="020B0502040204020203" pitchFamily="34" charset="0"/>
                <a:cs typeface="Times New Roman" panose="02020603050405020304" pitchFamily="18" charset="0"/>
              </a:rPr>
              <a:t>drowning</a:t>
            </a:r>
            <a:r>
              <a:rPr lang="en-GB" sz="1600" i="1" kern="100" dirty="0">
                <a:solidFill>
                  <a:srgbClr val="323130"/>
                </a:solidFill>
                <a:effectLst/>
                <a:latin typeface="Calibri" panose="020F0502020204030204" pitchFamily="34" charset="0"/>
                <a:ea typeface="Segoe UI" panose="020B0502040204020203" pitchFamily="34" charset="0"/>
                <a:cs typeface="Times New Roman" panose="02020603050405020304" pitchFamily="18" charset="0"/>
              </a:rPr>
              <a:t>. I'm prepared for it.”</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950377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E0101-CE5C-DAD3-3B42-649AF6394680}"/>
              </a:ext>
            </a:extLst>
          </p:cNvPr>
          <p:cNvSpPr>
            <a:spLocks noGrp="1"/>
          </p:cNvSpPr>
          <p:nvPr>
            <p:ph type="title"/>
          </p:nvPr>
        </p:nvSpPr>
        <p:spPr>
          <a:xfrm>
            <a:off x="384175" y="260648"/>
            <a:ext cx="8375650" cy="423862"/>
          </a:xfrm>
        </p:spPr>
        <p:txBody>
          <a:bodyPr/>
          <a:lstStyle/>
          <a:p>
            <a:r>
              <a:rPr lang="en-GB" dirty="0"/>
              <a:t>Implications from RQ1 – </a:t>
            </a:r>
            <a:br>
              <a:rPr lang="en-GB" dirty="0"/>
            </a:br>
            <a:r>
              <a:rPr lang="en-GB" b="1" i="1" dirty="0">
                <a:solidFill>
                  <a:schemeClr val="bg1"/>
                </a:solidFill>
                <a:effectLst/>
                <a:latin typeface="Calibri" panose="020F0502020204030204" pitchFamily="34" charset="0"/>
                <a:ea typeface="Aptos" panose="020B0004020202020204" pitchFamily="34" charset="0"/>
              </a:rPr>
              <a:t>“What are ECTs’ perspectives of reality shock?” </a:t>
            </a:r>
            <a:endParaRPr lang="en-GB" dirty="0"/>
          </a:p>
        </p:txBody>
      </p:sp>
      <p:sp>
        <p:nvSpPr>
          <p:cNvPr id="7" name="Content Placeholder 6">
            <a:extLst>
              <a:ext uri="{FF2B5EF4-FFF2-40B4-BE49-F238E27FC236}">
                <a16:creationId xmlns:a16="http://schemas.microsoft.com/office/drawing/2014/main" id="{3CDAC37D-C20B-E73B-834A-5E00FEB1ACB3}"/>
              </a:ext>
            </a:extLst>
          </p:cNvPr>
          <p:cNvSpPr>
            <a:spLocks noGrp="1"/>
          </p:cNvSpPr>
          <p:nvPr>
            <p:ph idx="1"/>
          </p:nvPr>
        </p:nvSpPr>
        <p:spPr>
          <a:xfrm>
            <a:off x="384175" y="1412776"/>
            <a:ext cx="8759825" cy="4362549"/>
          </a:xfrm>
        </p:spPr>
        <p:txBody>
          <a:bodyPr/>
          <a:lstStyle/>
          <a:p>
            <a:pPr marL="0" indent="0">
              <a:buNone/>
            </a:pPr>
            <a:r>
              <a:rPr lang="en-GB" b="1" dirty="0">
                <a:latin typeface="Calibri" panose="020F0502020204030204" pitchFamily="34" charset="0"/>
                <a:cs typeface="Calibri" panose="020F0502020204030204" pitchFamily="34" charset="0"/>
              </a:rPr>
              <a:t>Response to RS</a:t>
            </a:r>
          </a:p>
          <a:p>
            <a:r>
              <a:rPr lang="en-GB" dirty="0">
                <a:latin typeface="Calibri" panose="020F0502020204030204" pitchFamily="34" charset="0"/>
                <a:cs typeface="Calibri" panose="020F0502020204030204" pitchFamily="34" charset="0"/>
              </a:rPr>
              <a:t>Reality shock needs to be reconceptualised to support ECTs.</a:t>
            </a:r>
          </a:p>
          <a:p>
            <a:r>
              <a:rPr lang="en-GB" dirty="0">
                <a:latin typeface="Calibri" panose="020F0502020204030204" pitchFamily="34" charset="0"/>
                <a:cs typeface="Calibri" panose="020F0502020204030204" pitchFamily="34" charset="0"/>
              </a:rPr>
              <a:t>The gradient of which RS is experienced is highly personalised and subjective.</a:t>
            </a:r>
          </a:p>
          <a:p>
            <a:r>
              <a:rPr lang="en-GB" dirty="0">
                <a:latin typeface="Calibri" panose="020F0502020204030204" pitchFamily="34" charset="0"/>
                <a:cs typeface="Calibri" panose="020F0502020204030204" pitchFamily="34" charset="0"/>
              </a:rPr>
              <a:t>ECTs need personalised support to help them navigate it, supporting retention.</a:t>
            </a:r>
          </a:p>
          <a:p>
            <a:pPr marL="0" indent="0">
              <a:buNone/>
            </a:pPr>
            <a:r>
              <a:rPr lang="en-GB" b="1" dirty="0">
                <a:latin typeface="Calibri" panose="020F0502020204030204" pitchFamily="34" charset="0"/>
                <a:cs typeface="Calibri" panose="020F0502020204030204" pitchFamily="34" charset="0"/>
              </a:rPr>
              <a:t>Duration</a:t>
            </a:r>
          </a:p>
          <a:p>
            <a:r>
              <a:rPr lang="en-GB" dirty="0">
                <a:latin typeface="Calibri" panose="020F0502020204030204" pitchFamily="34" charset="0"/>
                <a:cs typeface="Calibri" panose="020F0502020204030204" pitchFamily="34" charset="0"/>
              </a:rPr>
              <a:t>Not a single event, but a prolonged experience.</a:t>
            </a:r>
          </a:p>
          <a:p>
            <a:r>
              <a:rPr lang="en-GB" dirty="0">
                <a:latin typeface="Calibri" panose="020F0502020204030204" pitchFamily="34" charset="0"/>
                <a:cs typeface="Calibri" panose="020F0502020204030204" pitchFamily="34" charset="0"/>
              </a:rPr>
              <a:t>Teach student teachers about how it presents as a challenge.</a:t>
            </a:r>
          </a:p>
          <a:p>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169430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95B34-E339-0F0D-5DCF-7B441DDD23F7}"/>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25D1C2B9-DE96-5338-9FF8-6FC883AEEF39}"/>
              </a:ext>
            </a:extLst>
          </p:cNvPr>
          <p:cNvSpPr>
            <a:spLocks noGrp="1"/>
          </p:cNvSpPr>
          <p:nvPr>
            <p:ph idx="1"/>
          </p:nvPr>
        </p:nvSpPr>
        <p:spPr/>
        <p:txBody>
          <a:bodyPr/>
          <a:lstStyle/>
          <a:p>
            <a:pPr marL="0" indent="0">
              <a:buNone/>
            </a:pPr>
            <a:r>
              <a:rPr lang="en-GB" b="1" dirty="0">
                <a:latin typeface="Calibri" panose="020F0502020204030204" pitchFamily="34" charset="0"/>
                <a:cs typeface="Calibri" panose="020F0502020204030204" pitchFamily="34" charset="0"/>
              </a:rPr>
              <a:t>When it happened</a:t>
            </a:r>
          </a:p>
          <a:p>
            <a:r>
              <a:rPr lang="en-GB" dirty="0">
                <a:latin typeface="Calibri" panose="020F0502020204030204" pitchFamily="34" charset="0"/>
                <a:cs typeface="Calibri" panose="020F0502020204030204" pitchFamily="34" charset="0"/>
              </a:rPr>
              <a:t>No key event.</a:t>
            </a:r>
          </a:p>
          <a:p>
            <a:r>
              <a:rPr lang="en-GB" dirty="0">
                <a:latin typeface="Calibri" panose="020F0502020204030204" pitchFamily="34" charset="0"/>
                <a:cs typeface="Calibri" panose="020F0502020204030204" pitchFamily="34" charset="0"/>
              </a:rPr>
              <a:t>Students and mentors need to see the ECTs as a starting point to their training, they are not “finished products” (</a:t>
            </a:r>
            <a:r>
              <a:rPr lang="en-GB" dirty="0" err="1">
                <a:latin typeface="Calibri" panose="020F0502020204030204" pitchFamily="34" charset="0"/>
                <a:cs typeface="Calibri" panose="020F0502020204030204" pitchFamily="34" charset="0"/>
              </a:rPr>
              <a:t>Feiman-Nemser</a:t>
            </a:r>
            <a:r>
              <a:rPr lang="en-GB" dirty="0">
                <a:latin typeface="Calibri" panose="020F0502020204030204" pitchFamily="34" charset="0"/>
                <a:cs typeface="Calibri" panose="020F0502020204030204" pitchFamily="34" charset="0"/>
              </a:rPr>
              <a:t>, 2001, p.27)</a:t>
            </a:r>
          </a:p>
          <a:p>
            <a:pPr marL="0" indent="0">
              <a:buNone/>
            </a:pPr>
            <a:r>
              <a:rPr lang="en-GB" b="1" dirty="0">
                <a:latin typeface="Calibri" panose="020F0502020204030204" pitchFamily="34" charset="0"/>
                <a:cs typeface="Calibri" panose="020F0502020204030204" pitchFamily="34" charset="0"/>
              </a:rPr>
              <a:t>Analogies</a:t>
            </a:r>
          </a:p>
          <a:p>
            <a:r>
              <a:rPr lang="en-GB" dirty="0">
                <a:latin typeface="Calibri" panose="020F0502020204030204" pitchFamily="34" charset="0"/>
                <a:cs typeface="Calibri" panose="020F0502020204030204" pitchFamily="34" charset="0"/>
              </a:rPr>
              <a:t>Share these with the students to help them reflect on their experiences.</a:t>
            </a:r>
          </a:p>
          <a:p>
            <a:r>
              <a:rPr lang="en-GB" dirty="0">
                <a:latin typeface="Calibri" panose="020F0502020204030204" pitchFamily="34" charset="0"/>
                <a:cs typeface="Calibri" panose="020F0502020204030204" pitchFamily="34" charset="0"/>
              </a:rPr>
              <a:t>Provide opportunities for students to create their own.</a:t>
            </a:r>
          </a:p>
        </p:txBody>
      </p:sp>
    </p:spTree>
    <p:extLst>
      <p:ext uri="{BB962C8B-B14F-4D97-AF65-F5344CB8AC3E}">
        <p14:creationId xmlns:p14="http://schemas.microsoft.com/office/powerpoint/2010/main" val="17634670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7A23D-62D6-1878-AA83-B14DF41C9061}"/>
              </a:ext>
            </a:extLst>
          </p:cNvPr>
          <p:cNvSpPr>
            <a:spLocks noGrp="1"/>
          </p:cNvSpPr>
          <p:nvPr>
            <p:ph type="title"/>
          </p:nvPr>
        </p:nvSpPr>
        <p:spPr>
          <a:xfrm>
            <a:off x="467544" y="188640"/>
            <a:ext cx="7920880" cy="423862"/>
          </a:xfrm>
        </p:spPr>
        <p:txBody>
          <a:bodyPr/>
          <a:lstStyle/>
          <a:p>
            <a:r>
              <a:rPr lang="en-GB" sz="2400" b="1" dirty="0">
                <a:solidFill>
                  <a:schemeClr val="bg1"/>
                </a:solidFill>
                <a:effectLst/>
                <a:latin typeface="Calibri" panose="020F0502020204030204" pitchFamily="34" charset="0"/>
                <a:ea typeface="Aptos" panose="020B0004020202020204" pitchFamily="34" charset="0"/>
              </a:rPr>
              <a:t>RQ2 “What are the factors that influence ECTs’ experiences of reality shock?”</a:t>
            </a:r>
            <a:r>
              <a:rPr lang="en-GB" sz="3200" dirty="0">
                <a:solidFill>
                  <a:schemeClr val="bg1"/>
                </a:solidFill>
                <a:effectLst/>
              </a:rPr>
              <a:t> </a:t>
            </a:r>
            <a:endParaRPr lang="en-GB" sz="3200" dirty="0">
              <a:solidFill>
                <a:schemeClr val="bg1"/>
              </a:solidFill>
            </a:endParaRPr>
          </a:p>
        </p:txBody>
      </p:sp>
      <p:pic>
        <p:nvPicPr>
          <p:cNvPr id="4" name="Picture 3">
            <a:extLst>
              <a:ext uri="{FF2B5EF4-FFF2-40B4-BE49-F238E27FC236}">
                <a16:creationId xmlns:a16="http://schemas.microsoft.com/office/drawing/2014/main" id="{630D4C37-E581-447A-D306-E5AE22451083}"/>
              </a:ext>
            </a:extLst>
          </p:cNvPr>
          <p:cNvPicPr>
            <a:picLocks noChangeAspect="1"/>
          </p:cNvPicPr>
          <p:nvPr/>
        </p:nvPicPr>
        <p:blipFill>
          <a:blip r:embed="rId3"/>
          <a:stretch>
            <a:fillRect/>
          </a:stretch>
        </p:blipFill>
        <p:spPr>
          <a:xfrm>
            <a:off x="-114162" y="1556792"/>
            <a:ext cx="9404145" cy="4104456"/>
          </a:xfrm>
          <a:prstGeom prst="rect">
            <a:avLst/>
          </a:prstGeom>
          <a:ln>
            <a:solidFill>
              <a:schemeClr val="tx1"/>
            </a:solidFill>
          </a:ln>
        </p:spPr>
      </p:pic>
    </p:spTree>
    <p:extLst>
      <p:ext uri="{BB962C8B-B14F-4D97-AF65-F5344CB8AC3E}">
        <p14:creationId xmlns:p14="http://schemas.microsoft.com/office/powerpoint/2010/main" val="2429426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5B232-F2E0-BF6C-F187-35CE045DD637}"/>
              </a:ext>
            </a:extLst>
          </p:cNvPr>
          <p:cNvSpPr>
            <a:spLocks noGrp="1"/>
          </p:cNvSpPr>
          <p:nvPr>
            <p:ph type="title"/>
          </p:nvPr>
        </p:nvSpPr>
        <p:spPr/>
        <p:txBody>
          <a:bodyPr/>
          <a:lstStyle/>
          <a:p>
            <a:r>
              <a:rPr lang="en-GB" dirty="0"/>
              <a:t>Negative influences</a:t>
            </a:r>
          </a:p>
        </p:txBody>
      </p:sp>
      <p:sp>
        <p:nvSpPr>
          <p:cNvPr id="3" name="Content Placeholder 2">
            <a:extLst>
              <a:ext uri="{FF2B5EF4-FFF2-40B4-BE49-F238E27FC236}">
                <a16:creationId xmlns:a16="http://schemas.microsoft.com/office/drawing/2014/main" id="{980CBE8C-2106-B8BD-202E-B4252CBA1DF3}"/>
              </a:ext>
            </a:extLst>
          </p:cNvPr>
          <p:cNvSpPr>
            <a:spLocks noGrp="1"/>
          </p:cNvSpPr>
          <p:nvPr>
            <p:ph idx="1"/>
          </p:nvPr>
        </p:nvSpPr>
        <p:spPr>
          <a:xfrm>
            <a:off x="384175" y="1484784"/>
            <a:ext cx="8374063" cy="4067175"/>
          </a:xfrm>
        </p:spPr>
        <p:txBody>
          <a:bodyPr/>
          <a:lstStyle/>
          <a:p>
            <a:pPr marL="0" indent="0">
              <a:buNone/>
            </a:pPr>
            <a:r>
              <a:rPr lang="en-GB" b="1" dirty="0">
                <a:latin typeface="Calibri" panose="020F0502020204030204" pitchFamily="34" charset="0"/>
                <a:cs typeface="Calibri" panose="020F0502020204030204" pitchFamily="34" charset="0"/>
              </a:rPr>
              <a:t>Lack of support and experience</a:t>
            </a:r>
          </a:p>
          <a:p>
            <a:endParaRPr lang="en-GB" dirty="0">
              <a:latin typeface="Calibri" panose="020F0502020204030204" pitchFamily="34" charset="0"/>
              <a:cs typeface="Calibri" panose="020F0502020204030204" pitchFamily="34" charset="0"/>
            </a:endParaRPr>
          </a:p>
          <a:p>
            <a:r>
              <a:rPr lang="en-GB" dirty="0">
                <a:latin typeface="Calibri" panose="020F0502020204030204" pitchFamily="34" charset="0"/>
                <a:cs typeface="Calibri" panose="020F0502020204030204" pitchFamily="34" charset="0"/>
              </a:rPr>
              <a:t>ECTs didn’t feel prepared for what was expected of them.</a:t>
            </a:r>
          </a:p>
          <a:p>
            <a:r>
              <a:rPr lang="en-GB" dirty="0">
                <a:latin typeface="Calibri" panose="020F0502020204030204" pitchFamily="34" charset="0"/>
                <a:cs typeface="Calibri" panose="020F0502020204030204" pitchFamily="34" charset="0"/>
              </a:rPr>
              <a:t>They were aware of the colleagues workload so didn’t feel able to ask for help.</a:t>
            </a:r>
          </a:p>
          <a:p>
            <a:pPr marL="0" indent="0">
              <a:buNone/>
            </a:pPr>
            <a:r>
              <a:rPr lang="en-GB" b="1" dirty="0">
                <a:latin typeface="Calibri" panose="020F0502020204030204" pitchFamily="34" charset="0"/>
                <a:cs typeface="Calibri" panose="020F0502020204030204" pitchFamily="34" charset="0"/>
              </a:rPr>
              <a:t>Student and parent demands</a:t>
            </a:r>
          </a:p>
          <a:p>
            <a:r>
              <a:rPr lang="en-GB" dirty="0">
                <a:latin typeface="Calibri" panose="020F0502020204030204" pitchFamily="34" charset="0"/>
                <a:cs typeface="Calibri" panose="020F0502020204030204" pitchFamily="34" charset="0"/>
              </a:rPr>
              <a:t>Identified as the biggest challenge in the data. </a:t>
            </a:r>
          </a:p>
          <a:p>
            <a:r>
              <a:rPr lang="en-GB" dirty="0">
                <a:latin typeface="Calibri" panose="020F0502020204030204" pitchFamily="34" charset="0"/>
                <a:cs typeface="Calibri" panose="020F0502020204030204" pitchFamily="34" charset="0"/>
              </a:rPr>
              <a:t>Diverse student needs, including SEND a key issue.</a:t>
            </a:r>
          </a:p>
          <a:p>
            <a:endParaRPr lang="en-GB" dirty="0">
              <a:latin typeface="Calibri" panose="020F0502020204030204" pitchFamily="34" charset="0"/>
              <a:cs typeface="Calibri" panose="020F0502020204030204" pitchFamily="34" charset="0"/>
            </a:endParaRPr>
          </a:p>
        </p:txBody>
      </p:sp>
      <p:sp>
        <p:nvSpPr>
          <p:cNvPr id="4" name="Text Box 1">
            <a:extLst>
              <a:ext uri="{FF2B5EF4-FFF2-40B4-BE49-F238E27FC236}">
                <a16:creationId xmlns:a16="http://schemas.microsoft.com/office/drawing/2014/main" id="{15C1C8E8-B760-3B5D-5C1B-1C31A2BE5F97}"/>
              </a:ext>
            </a:extLst>
          </p:cNvPr>
          <p:cNvSpPr txBox="1"/>
          <p:nvPr/>
        </p:nvSpPr>
        <p:spPr>
          <a:xfrm>
            <a:off x="384175" y="1916832"/>
            <a:ext cx="8374063" cy="464679"/>
          </a:xfrm>
          <a:prstGeom prst="rect">
            <a:avLst/>
          </a:prstGeom>
          <a:no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spAutoFit/>
          </a:bodyPr>
          <a:lstStyle/>
          <a:p>
            <a:pPr>
              <a:lnSpc>
                <a:spcPct val="200000"/>
              </a:lnSpc>
            </a:pPr>
            <a:r>
              <a:rPr lang="en-GB" sz="1400" i="1" kern="100" dirty="0">
                <a:effectLst/>
                <a:latin typeface="Calibri" panose="020F0502020204030204" pitchFamily="34" charset="0"/>
                <a:ea typeface="Aptos" panose="020B0004020202020204" pitchFamily="34" charset="0"/>
                <a:cs typeface="Times New Roman" panose="02020603050405020304" pitchFamily="18" charset="0"/>
              </a:rPr>
              <a:t>“You find out stuff like everyday, and it’s like…every point in the year there’s…something new that comes up”</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021366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EF131-FB80-E7E2-14B0-F62EA24F3FC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348EBC0-4BEE-6420-9EAB-81855EC277E4}"/>
              </a:ext>
            </a:extLst>
          </p:cNvPr>
          <p:cNvSpPr>
            <a:spLocks noGrp="1"/>
          </p:cNvSpPr>
          <p:nvPr>
            <p:ph idx="1"/>
          </p:nvPr>
        </p:nvSpPr>
        <p:spPr/>
        <p:txBody>
          <a:bodyPr/>
          <a:lstStyle/>
          <a:p>
            <a:pPr marL="0" indent="0">
              <a:buNone/>
            </a:pPr>
            <a:r>
              <a:rPr lang="en-GB" b="1" dirty="0">
                <a:latin typeface="Calibri" panose="020F0502020204030204" pitchFamily="34" charset="0"/>
                <a:cs typeface="Calibri" panose="020F0502020204030204" pitchFamily="34" charset="0"/>
              </a:rPr>
              <a:t>Additional Pressures</a:t>
            </a:r>
          </a:p>
          <a:p>
            <a:r>
              <a:rPr lang="en-GB" dirty="0">
                <a:latin typeface="Calibri" panose="020F0502020204030204" pitchFamily="34" charset="0"/>
                <a:cs typeface="Calibri" panose="020F0502020204030204" pitchFamily="34" charset="0"/>
              </a:rPr>
              <a:t>Pressure and responsibility places on themselves personally and on themselves as teachers.</a:t>
            </a:r>
          </a:p>
          <a:p>
            <a:r>
              <a:rPr lang="en-GB" dirty="0">
                <a:latin typeface="Calibri" panose="020F0502020204030204" pitchFamily="34" charset="0"/>
                <a:cs typeface="Calibri" panose="020F0502020204030204" pitchFamily="34" charset="0"/>
              </a:rPr>
              <a:t>They set very high expectations for themselves.</a:t>
            </a:r>
          </a:p>
          <a:p>
            <a:r>
              <a:rPr lang="en-GB" dirty="0">
                <a:latin typeface="Calibri" panose="020F0502020204030204" pitchFamily="34" charset="0"/>
                <a:cs typeface="Calibri" panose="020F0502020204030204" pitchFamily="34" charset="0"/>
              </a:rPr>
              <a:t>Pressure from being solely responsible for their class.</a:t>
            </a:r>
          </a:p>
          <a:p>
            <a:endParaRPr lang="en-GB" dirty="0">
              <a:latin typeface="Calibri" panose="020F0502020204030204" pitchFamily="34" charset="0"/>
              <a:cs typeface="Calibri" panose="020F0502020204030204" pitchFamily="34" charset="0"/>
            </a:endParaRPr>
          </a:p>
        </p:txBody>
      </p:sp>
      <p:sp>
        <p:nvSpPr>
          <p:cNvPr id="4" name="Text Box 1">
            <a:extLst>
              <a:ext uri="{FF2B5EF4-FFF2-40B4-BE49-F238E27FC236}">
                <a16:creationId xmlns:a16="http://schemas.microsoft.com/office/drawing/2014/main" id="{68788FEB-ED79-C3D0-BF6D-3802F1F8B44E}"/>
              </a:ext>
            </a:extLst>
          </p:cNvPr>
          <p:cNvSpPr txBox="1"/>
          <p:nvPr/>
        </p:nvSpPr>
        <p:spPr>
          <a:xfrm>
            <a:off x="683568" y="4293096"/>
            <a:ext cx="7776864" cy="1502784"/>
          </a:xfrm>
          <a:prstGeom prst="rect">
            <a:avLst/>
          </a:prstGeom>
          <a:no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spAutoFit/>
          </a:bodyPr>
          <a:lstStyle/>
          <a:p>
            <a:pPr>
              <a:lnSpc>
                <a:spcPct val="200000"/>
              </a:lnSpc>
            </a:pPr>
            <a:r>
              <a:rPr lang="en-GB" sz="1600" i="1" kern="100" dirty="0">
                <a:effectLst/>
                <a:latin typeface="Calibri" panose="020F0502020204030204" pitchFamily="34" charset="0"/>
                <a:ea typeface="Aptos" panose="020B0004020202020204" pitchFamily="34" charset="0"/>
                <a:cs typeface="Times New Roman" panose="02020603050405020304" pitchFamily="18" charset="0"/>
              </a:rPr>
              <a:t>“the responsibility…the continued pressure across the year, you know being the main sort of person with the responsibility for these children….So I think just the feeling like a parent of 24 children.”</a:t>
            </a:r>
            <a:r>
              <a:rPr lang="en-GB" sz="1600" kern="100" dirty="0">
                <a:effectLst/>
                <a:latin typeface="Calibri" panose="020F0502020204030204" pitchFamily="34" charset="0"/>
                <a:ea typeface="Aptos" panose="020B0004020202020204" pitchFamily="34" charset="0"/>
                <a:cs typeface="Times New Roman" panose="02020603050405020304" pitchFamily="18" charset="0"/>
              </a:rPr>
              <a:t>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8515282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77D03-8482-FBB6-59EC-14C1008A702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E918878E-E1EA-2997-5993-8BE784D3C249}"/>
              </a:ext>
            </a:extLst>
          </p:cNvPr>
          <p:cNvSpPr>
            <a:spLocks noGrp="1"/>
          </p:cNvSpPr>
          <p:nvPr>
            <p:ph idx="1"/>
          </p:nvPr>
        </p:nvSpPr>
        <p:spPr>
          <a:xfrm>
            <a:off x="384175" y="1282019"/>
            <a:ext cx="8374063" cy="4313138"/>
          </a:xfrm>
        </p:spPr>
        <p:txBody>
          <a:bodyPr/>
          <a:lstStyle/>
          <a:p>
            <a:pPr marL="0" indent="0">
              <a:buNone/>
            </a:pPr>
            <a:r>
              <a:rPr lang="en-GB" b="1" dirty="0">
                <a:latin typeface="Calibri" panose="020F0502020204030204" pitchFamily="34" charset="0"/>
                <a:cs typeface="Calibri" panose="020F0502020204030204" pitchFamily="34" charset="0"/>
              </a:rPr>
              <a:t>Feelings of inadequacy</a:t>
            </a:r>
          </a:p>
          <a:p>
            <a:pPr marL="0" indent="0">
              <a:buNone/>
            </a:pPr>
            <a:endParaRPr lang="en-GB" b="1" dirty="0">
              <a:latin typeface="Calibri" panose="020F0502020204030204" pitchFamily="34" charset="0"/>
              <a:cs typeface="Calibri" panose="020F0502020204030204" pitchFamily="34" charset="0"/>
            </a:endParaRPr>
          </a:p>
          <a:p>
            <a:pPr marL="0" indent="0">
              <a:buNone/>
            </a:pPr>
            <a:endParaRPr lang="en-GB" b="1" dirty="0">
              <a:latin typeface="Calibri" panose="020F0502020204030204" pitchFamily="34" charset="0"/>
              <a:cs typeface="Calibri" panose="020F0502020204030204" pitchFamily="34" charset="0"/>
            </a:endParaRPr>
          </a:p>
          <a:p>
            <a:pPr marL="0" indent="0">
              <a:buNone/>
            </a:pPr>
            <a:endParaRPr lang="en-GB" b="1" dirty="0">
              <a:latin typeface="Calibri" panose="020F0502020204030204" pitchFamily="34" charset="0"/>
              <a:cs typeface="Calibri" panose="020F0502020204030204" pitchFamily="34" charset="0"/>
            </a:endParaRPr>
          </a:p>
          <a:p>
            <a:r>
              <a:rPr lang="en-GB" dirty="0">
                <a:latin typeface="Calibri" panose="020F0502020204030204" pitchFamily="34" charset="0"/>
                <a:cs typeface="Calibri" panose="020F0502020204030204" pitchFamily="34" charset="0"/>
              </a:rPr>
              <a:t>Links to self and teacher efficacy.</a:t>
            </a:r>
          </a:p>
          <a:p>
            <a:r>
              <a:rPr lang="en-GB" dirty="0">
                <a:effectLst/>
                <a:latin typeface="Calibri" panose="020F0502020204030204" pitchFamily="34" charset="0"/>
                <a:ea typeface="Aptos" panose="020B0004020202020204" pitchFamily="34" charset="0"/>
                <a:cs typeface="Calibri" panose="020F0502020204030204" pitchFamily="34" charset="0"/>
              </a:rPr>
              <a:t>As Bandura (1997) reported, these beliefs affect teachers effort, resilience, stress levels and how long they will try to overcome these challenges.</a:t>
            </a:r>
          </a:p>
          <a:p>
            <a:r>
              <a:rPr lang="en-GB" dirty="0">
                <a:latin typeface="Calibri" panose="020F0502020204030204" pitchFamily="34" charset="0"/>
                <a:cs typeface="Calibri" panose="020F0502020204030204" pitchFamily="34" charset="0"/>
              </a:rPr>
              <a:t>High expectations of the PGCE course - </a:t>
            </a:r>
            <a:r>
              <a:rPr lang="en-GB" sz="1800" i="1" dirty="0">
                <a:effectLst/>
                <a:latin typeface="Calibri" panose="020F0502020204030204" pitchFamily="34" charset="0"/>
                <a:ea typeface="Aptos" panose="020B0004020202020204" pitchFamily="34" charset="0"/>
                <a:cs typeface="Calibri" panose="020F0502020204030204" pitchFamily="34" charset="0"/>
              </a:rPr>
              <a:t>“</a:t>
            </a:r>
            <a:r>
              <a:rPr lang="en-GB" sz="1800" i="1" dirty="0">
                <a:solidFill>
                  <a:srgbClr val="323130"/>
                </a:solidFill>
                <a:effectLst/>
                <a:latin typeface="Calibri" panose="020F0502020204030204" pitchFamily="34" charset="0"/>
                <a:ea typeface="Aptos" panose="020B0004020202020204" pitchFamily="34" charset="0"/>
                <a:cs typeface="Calibri" panose="020F0502020204030204" pitchFamily="34" charset="0"/>
              </a:rPr>
              <a:t>I felt like the PGCE was brilliant for how the ideal of teaching should be and </a:t>
            </a:r>
            <a:r>
              <a:rPr lang="en-GB" sz="1800" b="1" i="1" dirty="0">
                <a:solidFill>
                  <a:srgbClr val="323130"/>
                </a:solidFill>
                <a:effectLst/>
                <a:latin typeface="Calibri" panose="020F0502020204030204" pitchFamily="34" charset="0"/>
                <a:ea typeface="Aptos" panose="020B0004020202020204" pitchFamily="34" charset="0"/>
                <a:cs typeface="Calibri" panose="020F0502020204030204" pitchFamily="34" charset="0"/>
              </a:rPr>
              <a:t>setting us high expectations for our practice</a:t>
            </a:r>
            <a:r>
              <a:rPr lang="en-GB" sz="1800" i="1" dirty="0">
                <a:solidFill>
                  <a:srgbClr val="323130"/>
                </a:solidFill>
                <a:effectLst/>
                <a:latin typeface="Calibri" panose="020F0502020204030204" pitchFamily="34" charset="0"/>
                <a:ea typeface="Aptos" panose="020B0004020202020204" pitchFamily="34" charset="0"/>
                <a:cs typeface="Calibri" panose="020F0502020204030204" pitchFamily="34" charset="0"/>
              </a:rPr>
              <a:t>, but I don't think it was always realistic and so I had a couple of months this year where I felt like I wasn't doing a good job because I knew all the things I wanted to do, but I couldn't do them."</a:t>
            </a:r>
            <a:endParaRPr lang="en-GB" dirty="0">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a:p>
            <a:pPr marL="0" indent="0">
              <a:buNone/>
            </a:pPr>
            <a:endParaRPr lang="en-GB"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0F729D27-FB84-2DA1-D898-6198F524CB7F}"/>
              </a:ext>
            </a:extLst>
          </p:cNvPr>
          <p:cNvPicPr>
            <a:picLocks noChangeAspect="1"/>
          </p:cNvPicPr>
          <p:nvPr/>
        </p:nvPicPr>
        <p:blipFill>
          <a:blip r:embed="rId2"/>
          <a:stretch>
            <a:fillRect/>
          </a:stretch>
        </p:blipFill>
        <p:spPr>
          <a:xfrm>
            <a:off x="4096686" y="188640"/>
            <a:ext cx="4940569" cy="3024336"/>
          </a:xfrm>
          <a:prstGeom prst="rect">
            <a:avLst/>
          </a:prstGeom>
          <a:ln>
            <a:solidFill>
              <a:schemeClr val="tx1"/>
            </a:solidFill>
          </a:ln>
        </p:spPr>
      </p:pic>
      <p:sp>
        <p:nvSpPr>
          <p:cNvPr id="5" name="Text Box 1">
            <a:extLst>
              <a:ext uri="{FF2B5EF4-FFF2-40B4-BE49-F238E27FC236}">
                <a16:creationId xmlns:a16="http://schemas.microsoft.com/office/drawing/2014/main" id="{53894344-3397-5924-53FB-70480EBCF618}"/>
              </a:ext>
            </a:extLst>
          </p:cNvPr>
          <p:cNvSpPr txBox="1"/>
          <p:nvPr/>
        </p:nvSpPr>
        <p:spPr>
          <a:xfrm>
            <a:off x="105158" y="1710192"/>
            <a:ext cx="3875137" cy="1502784"/>
          </a:xfrm>
          <a:prstGeom prst="rect">
            <a:avLst/>
          </a:prstGeom>
          <a:no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spAutoFit/>
          </a:bodyPr>
          <a:lstStyle/>
          <a:p>
            <a:pPr>
              <a:lnSpc>
                <a:spcPct val="200000"/>
              </a:lnSpc>
            </a:pPr>
            <a:r>
              <a:rPr lang="en-GB" sz="1600" i="1" kern="100" dirty="0">
                <a:effectLst/>
                <a:latin typeface="Calibri" panose="020F0502020204030204" pitchFamily="34" charset="0"/>
                <a:ea typeface="Aptos" panose="020B0004020202020204" pitchFamily="34" charset="0"/>
                <a:cs typeface="Times New Roman" panose="02020603050405020304" pitchFamily="18" charset="0"/>
              </a:rPr>
              <a:t>“I didn’t appreciate how difficult it would be and as a consequence I’ve struggled all year”</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427595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84A21-FF36-24CC-B709-BC2579AD6747}"/>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0EF81C98-385C-0EE9-D812-DB964B4AEAEC}"/>
              </a:ext>
            </a:extLst>
          </p:cNvPr>
          <p:cNvSpPr>
            <a:spLocks noGrp="1"/>
          </p:cNvSpPr>
          <p:nvPr>
            <p:ph idx="1"/>
          </p:nvPr>
        </p:nvSpPr>
        <p:spPr/>
        <p:txBody>
          <a:bodyPr/>
          <a:lstStyle/>
          <a:p>
            <a:r>
              <a:rPr lang="en-GB" sz="1800" dirty="0">
                <a:effectLst/>
                <a:latin typeface="Calibri" panose="020F0502020204030204" pitchFamily="34" charset="0"/>
                <a:ea typeface="Aptos" panose="020B0004020202020204" pitchFamily="34" charset="0"/>
                <a:cs typeface="Calibri" panose="020F0502020204030204" pitchFamily="34" charset="0"/>
              </a:rPr>
              <a:t>Muller-</a:t>
            </a:r>
            <a:r>
              <a:rPr lang="en-GB" sz="1800" dirty="0" err="1">
                <a:effectLst/>
                <a:latin typeface="Calibri" panose="020F0502020204030204" pitchFamily="34" charset="0"/>
                <a:ea typeface="Aptos" panose="020B0004020202020204" pitchFamily="34" charset="0"/>
                <a:cs typeface="Calibri" panose="020F0502020204030204" pitchFamily="34" charset="0"/>
              </a:rPr>
              <a:t>Fohrbrodt</a:t>
            </a:r>
            <a:r>
              <a:rPr lang="en-GB" sz="1800" dirty="0">
                <a:effectLst/>
                <a:latin typeface="Calibri" panose="020F0502020204030204" pitchFamily="34" charset="0"/>
                <a:ea typeface="Aptos" panose="020B0004020202020204" pitchFamily="34" charset="0"/>
                <a:cs typeface="Calibri" panose="020F0502020204030204" pitchFamily="34" charset="0"/>
              </a:rPr>
              <a:t> et al., (1978)</a:t>
            </a:r>
            <a:r>
              <a:rPr lang="en-GB" sz="1800" dirty="0">
                <a:effectLst/>
                <a:latin typeface="Calibri" panose="020F0502020204030204" pitchFamily="34" charset="0"/>
                <a:cs typeface="Calibri" panose="020F0502020204030204" pitchFamily="34" charset="0"/>
              </a:rPr>
              <a:t> personal and situational causes where shared with the students, they all thought it was helpful to consider the causes within these two categories.</a:t>
            </a:r>
            <a:endParaRPr lang="en-GB" sz="1800" dirty="0">
              <a:latin typeface="Calibri" panose="020F0502020204030204" pitchFamily="34" charset="0"/>
              <a:cs typeface="Calibri" panose="020F0502020204030204" pitchFamily="34" charset="0"/>
            </a:endParaRPr>
          </a:p>
        </p:txBody>
      </p:sp>
      <p:sp>
        <p:nvSpPr>
          <p:cNvPr id="4" name="Text Box 1">
            <a:extLst>
              <a:ext uri="{FF2B5EF4-FFF2-40B4-BE49-F238E27FC236}">
                <a16:creationId xmlns:a16="http://schemas.microsoft.com/office/drawing/2014/main" id="{553F386B-3A44-48A7-B027-BC33217748E1}"/>
              </a:ext>
            </a:extLst>
          </p:cNvPr>
          <p:cNvSpPr txBox="1"/>
          <p:nvPr/>
        </p:nvSpPr>
        <p:spPr>
          <a:xfrm>
            <a:off x="384175" y="2635885"/>
            <a:ext cx="8220273" cy="830997"/>
          </a:xfrm>
          <a:prstGeom prst="rect">
            <a:avLst/>
          </a:prstGeom>
          <a:no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spAutoFit/>
          </a:bodyPr>
          <a:lstStyle/>
          <a:p>
            <a:r>
              <a:rPr lang="en-GB" sz="1600" i="1" kern="100" dirty="0">
                <a:effectLst/>
                <a:latin typeface="Calibri" panose="020F0502020204030204" pitchFamily="34" charset="0"/>
                <a:ea typeface="Aptos" panose="020B0004020202020204" pitchFamily="34" charset="0"/>
                <a:cs typeface="Times New Roman" panose="02020603050405020304" pitchFamily="18" charset="0"/>
              </a:rPr>
              <a:t>“Definitely more personal than situational. Because….I think if things like go wrong I'm quick to think why it was my fault… she was like having issues at home and it never got seen at school. So then when it started this year, I'm straight away. It's my fault. I've done something.”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 Box 1">
            <a:extLst>
              <a:ext uri="{FF2B5EF4-FFF2-40B4-BE49-F238E27FC236}">
                <a16:creationId xmlns:a16="http://schemas.microsoft.com/office/drawing/2014/main" id="{AB93A0B5-69C7-2865-2AB1-7FC8036EF3E3}"/>
              </a:ext>
            </a:extLst>
          </p:cNvPr>
          <p:cNvSpPr txBox="1"/>
          <p:nvPr/>
        </p:nvSpPr>
        <p:spPr>
          <a:xfrm>
            <a:off x="384175" y="3741737"/>
            <a:ext cx="8220273" cy="1010341"/>
          </a:xfrm>
          <a:prstGeom prst="rect">
            <a:avLst/>
          </a:prstGeom>
          <a:no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spAutoFit/>
          </a:bodyPr>
          <a:lstStyle/>
          <a:p>
            <a:pPr>
              <a:lnSpc>
                <a:spcPct val="200000"/>
              </a:lnSpc>
            </a:pPr>
            <a:r>
              <a:rPr lang="en-GB" sz="1600" i="1" kern="100" dirty="0">
                <a:effectLst/>
                <a:latin typeface="Calibri" panose="020F0502020204030204" pitchFamily="34" charset="0"/>
                <a:ea typeface="Aptos" panose="020B0004020202020204" pitchFamily="34" charset="0"/>
                <a:cs typeface="Times New Roman" panose="02020603050405020304" pitchFamily="18" charset="0"/>
              </a:rPr>
              <a:t>“I should display it [the personal and situational causes] like in my classroom for having on a bad day. I’ll be like, situational.”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7323097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4FA27-69B3-E139-5B27-CB61CC80370E}"/>
              </a:ext>
            </a:extLst>
          </p:cNvPr>
          <p:cNvSpPr>
            <a:spLocks noGrp="1"/>
          </p:cNvSpPr>
          <p:nvPr>
            <p:ph type="title"/>
          </p:nvPr>
        </p:nvSpPr>
        <p:spPr/>
        <p:txBody>
          <a:bodyPr/>
          <a:lstStyle/>
          <a:p>
            <a:r>
              <a:rPr lang="en-GB" dirty="0"/>
              <a:t>Positive Influences</a:t>
            </a:r>
          </a:p>
        </p:txBody>
      </p:sp>
      <p:sp>
        <p:nvSpPr>
          <p:cNvPr id="3" name="Content Placeholder 2">
            <a:extLst>
              <a:ext uri="{FF2B5EF4-FFF2-40B4-BE49-F238E27FC236}">
                <a16:creationId xmlns:a16="http://schemas.microsoft.com/office/drawing/2014/main" id="{E0621CB0-57E9-B745-B4D4-8010CC579A79}"/>
              </a:ext>
            </a:extLst>
          </p:cNvPr>
          <p:cNvSpPr>
            <a:spLocks noGrp="1"/>
          </p:cNvSpPr>
          <p:nvPr>
            <p:ph idx="1"/>
          </p:nvPr>
        </p:nvSpPr>
        <p:spPr>
          <a:xfrm>
            <a:off x="384175" y="1412776"/>
            <a:ext cx="8374063" cy="4362549"/>
          </a:xfrm>
        </p:spPr>
        <p:txBody>
          <a:bodyPr/>
          <a:lstStyle/>
          <a:p>
            <a:pPr marL="0" indent="0">
              <a:buNone/>
            </a:pPr>
            <a:r>
              <a:rPr lang="en-GB" b="1" dirty="0">
                <a:latin typeface="Calibri" panose="020F0502020204030204" pitchFamily="34" charset="0"/>
                <a:cs typeface="Calibri" panose="020F0502020204030204" pitchFamily="34" charset="0"/>
              </a:rPr>
              <a:t>Realistic expectations</a:t>
            </a:r>
          </a:p>
          <a:p>
            <a:r>
              <a:rPr lang="en-GB" dirty="0">
                <a:latin typeface="Calibri" panose="020F0502020204030204" pitchFamily="34" charset="0"/>
                <a:cs typeface="Calibri" panose="020F0502020204030204" pitchFamily="34" charset="0"/>
              </a:rPr>
              <a:t>Prior and course experience helped them have realistic expectations of what teaching would be like.</a:t>
            </a:r>
          </a:p>
          <a:p>
            <a:endParaRPr lang="en-GB" dirty="0">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a:p>
            <a:r>
              <a:rPr lang="en-GB" dirty="0">
                <a:latin typeface="Calibri" panose="020F0502020204030204" pitchFamily="34" charset="0"/>
                <a:cs typeface="Calibri" panose="020F0502020204030204" pitchFamily="34" charset="0"/>
              </a:rPr>
              <a:t>Realism of the profession, ECT resilience and optimism, and understanding the bigger picture</a:t>
            </a:r>
          </a:p>
          <a:p>
            <a:endParaRPr lang="en-GB" dirty="0">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p:txBody>
      </p:sp>
      <p:sp>
        <p:nvSpPr>
          <p:cNvPr id="4" name="Text Box 1">
            <a:extLst>
              <a:ext uri="{FF2B5EF4-FFF2-40B4-BE49-F238E27FC236}">
                <a16:creationId xmlns:a16="http://schemas.microsoft.com/office/drawing/2014/main" id="{138F9E59-0F7A-7385-053B-C15E4C87CEAC}"/>
              </a:ext>
            </a:extLst>
          </p:cNvPr>
          <p:cNvSpPr txBox="1"/>
          <p:nvPr/>
        </p:nvSpPr>
        <p:spPr>
          <a:xfrm>
            <a:off x="384033" y="2643605"/>
            <a:ext cx="8374063" cy="830997"/>
          </a:xfrm>
          <a:prstGeom prst="rect">
            <a:avLst/>
          </a:prstGeom>
          <a:no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spAutoFit/>
          </a:bodyPr>
          <a:lstStyle/>
          <a:p>
            <a:r>
              <a:rPr lang="en-GB" sz="1600" i="1" kern="100" dirty="0">
                <a:effectLst/>
                <a:latin typeface="Calibri" panose="020F0502020204030204" pitchFamily="34" charset="0"/>
                <a:ea typeface="Aptos" panose="020B0004020202020204" pitchFamily="34" charset="0"/>
                <a:cs typeface="Times New Roman" panose="02020603050405020304" pitchFamily="18" charset="0"/>
              </a:rPr>
              <a:t>“</a:t>
            </a:r>
            <a:r>
              <a:rPr lang="en-GB" sz="1600" i="1"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three placements really triangulated the sort of the different approaches that different schools have, the different approaches of teachers….I think just having all those three helped show such a diversity of what I might be entering into" </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 Box 1">
            <a:extLst>
              <a:ext uri="{FF2B5EF4-FFF2-40B4-BE49-F238E27FC236}">
                <a16:creationId xmlns:a16="http://schemas.microsoft.com/office/drawing/2014/main" id="{B8B11280-0B5C-9521-19B6-509B9529355E}"/>
              </a:ext>
            </a:extLst>
          </p:cNvPr>
          <p:cNvSpPr txBox="1"/>
          <p:nvPr/>
        </p:nvSpPr>
        <p:spPr>
          <a:xfrm>
            <a:off x="379732" y="3576370"/>
            <a:ext cx="8374063" cy="584775"/>
          </a:xfrm>
          <a:prstGeom prst="rect">
            <a:avLst/>
          </a:prstGeom>
          <a:no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spAutoFit/>
          </a:bodyPr>
          <a:lstStyle/>
          <a:p>
            <a:r>
              <a:rPr lang="en-GB" sz="1600" i="1"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"I felt like the final placement was really useful. Getting that, I think it was eight weeks, 7 or 8, in one class from school and </a:t>
            </a:r>
            <a:r>
              <a:rPr lang="en-GB" sz="1600" b="1" i="1"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actually seeing how things really ran</a:t>
            </a:r>
            <a:r>
              <a:rPr lang="en-GB" sz="1600" i="1"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Sarah</a:t>
            </a: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 Box 1">
            <a:extLst>
              <a:ext uri="{FF2B5EF4-FFF2-40B4-BE49-F238E27FC236}">
                <a16:creationId xmlns:a16="http://schemas.microsoft.com/office/drawing/2014/main" id="{2273CB75-0A2D-8BB8-7073-75A76C580C72}"/>
              </a:ext>
            </a:extLst>
          </p:cNvPr>
          <p:cNvSpPr txBox="1"/>
          <p:nvPr/>
        </p:nvSpPr>
        <p:spPr>
          <a:xfrm>
            <a:off x="379732" y="5195679"/>
            <a:ext cx="8374062" cy="584775"/>
          </a:xfrm>
          <a:prstGeom prst="rect">
            <a:avLst/>
          </a:prstGeom>
          <a:no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spAutoFit/>
          </a:bodyPr>
          <a:lstStyle/>
          <a:p>
            <a:r>
              <a:rPr lang="en-GB" sz="1600" i="1"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“Like currently I’m not being the best teacher, but I’m doing my best and that’s ok and I’ve been trained in a way that I am confident I’m still doing a good job”</a:t>
            </a:r>
            <a:endParaRPr lang="en-GB" sz="16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1504910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D07CB-4339-CFEA-8DD6-524CCE5520E5}"/>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E4FA6478-5444-3D2B-8C13-ABCC9F42973F}"/>
              </a:ext>
            </a:extLst>
          </p:cNvPr>
          <p:cNvSpPr>
            <a:spLocks noGrp="1"/>
          </p:cNvSpPr>
          <p:nvPr>
            <p:ph idx="1"/>
          </p:nvPr>
        </p:nvSpPr>
        <p:spPr>
          <a:xfrm>
            <a:off x="384175" y="1484784"/>
            <a:ext cx="8374063" cy="4290541"/>
          </a:xfrm>
        </p:spPr>
        <p:txBody>
          <a:bodyPr/>
          <a:lstStyle/>
          <a:p>
            <a:pPr marL="0" indent="0">
              <a:buNone/>
            </a:pPr>
            <a:r>
              <a:rPr lang="en-GB" b="1" dirty="0">
                <a:latin typeface="Calibri" panose="020F0502020204030204" pitchFamily="34" charset="0"/>
                <a:cs typeface="Calibri" panose="020F0502020204030204" pitchFamily="34" charset="0"/>
              </a:rPr>
              <a:t>Love of teaching</a:t>
            </a:r>
          </a:p>
          <a:p>
            <a:r>
              <a:rPr lang="en-GB" dirty="0">
                <a:latin typeface="Calibri" panose="020F0502020204030204" pitchFamily="34" charset="0"/>
                <a:cs typeface="Calibri" panose="020F0502020204030204" pitchFamily="34" charset="0"/>
              </a:rPr>
              <a:t>Enjoying the challenge of the role</a:t>
            </a:r>
          </a:p>
          <a:p>
            <a:r>
              <a:rPr lang="en-GB" dirty="0">
                <a:latin typeface="Calibri" panose="020F0502020204030204" pitchFamily="34" charset="0"/>
                <a:cs typeface="Calibri" panose="020F0502020204030204" pitchFamily="34" charset="0"/>
              </a:rPr>
              <a:t>Seeing children’s progress</a:t>
            </a:r>
          </a:p>
          <a:p>
            <a:r>
              <a:rPr lang="en-GB" dirty="0">
                <a:latin typeface="Calibri" panose="020F0502020204030204" pitchFamily="34" charset="0"/>
                <a:cs typeface="Calibri" panose="020F0502020204030204" pitchFamily="34" charset="0"/>
              </a:rPr>
              <a:t>Passion for teaching</a:t>
            </a:r>
          </a:p>
          <a:p>
            <a:endParaRPr lang="en-GB" dirty="0">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a:p>
            <a:pPr>
              <a:buFont typeface="Wingdings" pitchFamily="2" charset="2"/>
              <a:buChar char="Ø"/>
            </a:pPr>
            <a:r>
              <a:rPr lang="en-GB" dirty="0">
                <a:latin typeface="Calibri" panose="020F0502020204030204" pitchFamily="34" charset="0"/>
                <a:cs typeface="Calibri" panose="020F0502020204030204" pitchFamily="34" charset="0"/>
              </a:rPr>
              <a:t>These all help them through the trickier times, with their commitment to the role means they keep trying, wanting the best for their class.</a:t>
            </a:r>
          </a:p>
        </p:txBody>
      </p:sp>
      <p:sp>
        <p:nvSpPr>
          <p:cNvPr id="4" name="Text Box 1">
            <a:extLst>
              <a:ext uri="{FF2B5EF4-FFF2-40B4-BE49-F238E27FC236}">
                <a16:creationId xmlns:a16="http://schemas.microsoft.com/office/drawing/2014/main" id="{CA10DAA9-9547-44F7-E51E-A378132FD1AA}"/>
              </a:ext>
            </a:extLst>
          </p:cNvPr>
          <p:cNvSpPr txBox="1"/>
          <p:nvPr/>
        </p:nvSpPr>
        <p:spPr>
          <a:xfrm>
            <a:off x="2302954" y="3440985"/>
            <a:ext cx="4536504" cy="1010341"/>
          </a:xfrm>
          <a:prstGeom prst="rect">
            <a:avLst/>
          </a:prstGeom>
          <a:no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spAutoFit/>
          </a:bodyPr>
          <a:lstStyle/>
          <a:p>
            <a:pPr algn="just">
              <a:lnSpc>
                <a:spcPct val="200000"/>
              </a:lnSpc>
            </a:pPr>
            <a:r>
              <a:rPr lang="en-GB" sz="1600" i="1"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“I love it. I love what I do.”</a:t>
            </a:r>
            <a:endParaRPr lang="en-GB" sz="16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a:p>
            <a:pPr algn="just">
              <a:lnSpc>
                <a:spcPct val="200000"/>
              </a:lnSpc>
            </a:pPr>
            <a:r>
              <a:rPr lang="en-GB" sz="1600" i="1"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a:t>
            </a:r>
            <a:r>
              <a:rPr lang="en-GB" sz="1600" i="1" kern="100" dirty="0">
                <a:solidFill>
                  <a:srgbClr val="000000"/>
                </a:solidFill>
                <a:effectLst/>
                <a:latin typeface="Calibri" panose="020F0502020204030204" pitchFamily="34" charset="0"/>
                <a:ea typeface="Segoe UI" panose="020B0502040204020203" pitchFamily="34" charset="0"/>
                <a:cs typeface="Times New Roman" panose="02020603050405020304" pitchFamily="18" charset="0"/>
              </a:rPr>
              <a:t>I've honestly fallen in love with it” </a:t>
            </a:r>
            <a:endParaRPr lang="en-GB" sz="16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62592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3FFEE-11C4-AAB4-5EC7-347FF55EBE5E}"/>
              </a:ext>
            </a:extLst>
          </p:cNvPr>
          <p:cNvSpPr>
            <a:spLocks noGrp="1"/>
          </p:cNvSpPr>
          <p:nvPr>
            <p:ph type="title"/>
          </p:nvPr>
        </p:nvSpPr>
        <p:spPr>
          <a:xfrm>
            <a:off x="384175" y="188640"/>
            <a:ext cx="8375650" cy="633685"/>
          </a:xfrm>
        </p:spPr>
        <p:txBody>
          <a:bodyPr/>
          <a:lstStyle/>
          <a:p>
            <a:r>
              <a:rPr lang="en-GB" dirty="0"/>
              <a:t>Implications from RQ2 –</a:t>
            </a:r>
            <a:r>
              <a:rPr lang="en-GB" sz="2800" b="1" dirty="0">
                <a:solidFill>
                  <a:schemeClr val="bg1"/>
                </a:solidFill>
                <a:effectLst/>
                <a:latin typeface="Calibri" panose="020F0502020204030204" pitchFamily="34" charset="0"/>
                <a:ea typeface="Aptos" panose="020B0004020202020204" pitchFamily="34" charset="0"/>
              </a:rPr>
              <a:t>“What are the factors that influence ECTs’ experiences of reality shock?”</a:t>
            </a:r>
            <a:r>
              <a:rPr lang="en-GB" sz="3600" dirty="0">
                <a:solidFill>
                  <a:schemeClr val="bg1"/>
                </a:solidFill>
                <a:effectLst/>
              </a:rPr>
              <a:t> </a:t>
            </a:r>
            <a:r>
              <a:rPr lang="en-GB" dirty="0"/>
              <a:t> </a:t>
            </a:r>
            <a:br>
              <a:rPr lang="en-GB" dirty="0"/>
            </a:br>
            <a:endParaRPr lang="en-GB" dirty="0"/>
          </a:p>
        </p:txBody>
      </p:sp>
      <p:sp>
        <p:nvSpPr>
          <p:cNvPr id="3" name="Content Placeholder 2">
            <a:extLst>
              <a:ext uri="{FF2B5EF4-FFF2-40B4-BE49-F238E27FC236}">
                <a16:creationId xmlns:a16="http://schemas.microsoft.com/office/drawing/2014/main" id="{DCF8220F-5B4B-4A3F-B1D0-C2F9E7AA9672}"/>
              </a:ext>
            </a:extLst>
          </p:cNvPr>
          <p:cNvSpPr>
            <a:spLocks noGrp="1"/>
          </p:cNvSpPr>
          <p:nvPr>
            <p:ph idx="1"/>
          </p:nvPr>
        </p:nvSpPr>
        <p:spPr>
          <a:xfrm>
            <a:off x="384175" y="1484784"/>
            <a:ext cx="8652321" cy="4290541"/>
          </a:xfrm>
        </p:spPr>
        <p:txBody>
          <a:bodyPr/>
          <a:lstStyle/>
          <a:p>
            <a:pPr marL="0" indent="0">
              <a:buNone/>
            </a:pPr>
            <a:r>
              <a:rPr lang="en-GB" sz="2800" b="1" dirty="0">
                <a:latin typeface="Calibri" panose="020F0502020204030204" pitchFamily="34" charset="0"/>
                <a:cs typeface="Calibri" panose="020F0502020204030204" pitchFamily="34" charset="0"/>
              </a:rPr>
              <a:t>Negative Influences</a:t>
            </a:r>
          </a:p>
          <a:p>
            <a:pPr marL="0" indent="0">
              <a:buNone/>
            </a:pPr>
            <a:r>
              <a:rPr lang="en-GB" b="1" dirty="0">
                <a:latin typeface="Calibri" panose="020F0502020204030204" pitchFamily="34" charset="0"/>
                <a:cs typeface="Calibri" panose="020F0502020204030204" pitchFamily="34" charset="0"/>
              </a:rPr>
              <a:t>Lack of support and experience</a:t>
            </a:r>
            <a:endParaRPr lang="en-GB" dirty="0">
              <a:latin typeface="Calibri" panose="020F0502020204030204" pitchFamily="34" charset="0"/>
              <a:cs typeface="Calibri" panose="020F0502020204030204" pitchFamily="34" charset="0"/>
            </a:endParaRPr>
          </a:p>
          <a:p>
            <a:r>
              <a:rPr lang="en-GB" dirty="0">
                <a:latin typeface="Calibri" panose="020F0502020204030204" pitchFamily="34" charset="0"/>
                <a:cs typeface="Calibri" panose="020F0502020204030204" pitchFamily="34" charset="0"/>
              </a:rPr>
              <a:t>Students are taught about the role of the ECT mentor</a:t>
            </a:r>
          </a:p>
          <a:p>
            <a:r>
              <a:rPr lang="en-GB" dirty="0">
                <a:latin typeface="Calibri" panose="020F0502020204030204" pitchFamily="34" charset="0"/>
                <a:cs typeface="Calibri" panose="020F0502020204030204" pitchFamily="34" charset="0"/>
              </a:rPr>
              <a:t>Support students with the decision-making processes they will be involved in, so they are used to the increased responsibility.</a:t>
            </a:r>
          </a:p>
          <a:p>
            <a:pPr marL="0" indent="0">
              <a:buNone/>
            </a:pPr>
            <a:r>
              <a:rPr lang="en-GB" b="1" dirty="0">
                <a:latin typeface="Calibri" panose="020F0502020204030204" pitchFamily="34" charset="0"/>
                <a:cs typeface="Calibri" panose="020F0502020204030204" pitchFamily="34" charset="0"/>
              </a:rPr>
              <a:t>Student and parent demands</a:t>
            </a:r>
          </a:p>
          <a:p>
            <a:r>
              <a:rPr lang="en-GB" dirty="0">
                <a:latin typeface="Calibri" panose="020F0502020204030204" pitchFamily="34" charset="0"/>
                <a:cs typeface="Calibri" panose="020F0502020204030204" pitchFamily="34" charset="0"/>
              </a:rPr>
              <a:t>Further develop students understanding of adaptive teaching and SEND.</a:t>
            </a:r>
          </a:p>
          <a:p>
            <a:r>
              <a:rPr lang="en-GB" dirty="0">
                <a:latin typeface="Calibri" panose="020F0502020204030204" pitchFamily="34" charset="0"/>
                <a:cs typeface="Calibri" panose="020F0502020204030204" pitchFamily="34" charset="0"/>
              </a:rPr>
              <a:t>Support their understanding of SEND administration.</a:t>
            </a:r>
          </a:p>
        </p:txBody>
      </p:sp>
    </p:spTree>
    <p:extLst>
      <p:ext uri="{BB962C8B-B14F-4D97-AF65-F5344CB8AC3E}">
        <p14:creationId xmlns:p14="http://schemas.microsoft.com/office/powerpoint/2010/main" val="8667811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D8C1D-84B7-813F-B11B-39941A8F605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AEFDEC45-BAD6-9B2B-67BC-C6B09816364C}"/>
              </a:ext>
            </a:extLst>
          </p:cNvPr>
          <p:cNvSpPr>
            <a:spLocks noGrp="1"/>
          </p:cNvSpPr>
          <p:nvPr>
            <p:ph idx="1"/>
          </p:nvPr>
        </p:nvSpPr>
        <p:spPr>
          <a:xfrm>
            <a:off x="179513" y="1340768"/>
            <a:ext cx="8964488" cy="4434557"/>
          </a:xfrm>
        </p:spPr>
        <p:txBody>
          <a:bodyPr/>
          <a:lstStyle/>
          <a:p>
            <a:pPr marL="0" indent="0">
              <a:buNone/>
            </a:pPr>
            <a:r>
              <a:rPr lang="en-GB" sz="1900" b="1" dirty="0">
                <a:latin typeface="Calibri" panose="020F0502020204030204" pitchFamily="34" charset="0"/>
                <a:cs typeface="Calibri" panose="020F0502020204030204" pitchFamily="34" charset="0"/>
              </a:rPr>
              <a:t>Additional pressures</a:t>
            </a:r>
          </a:p>
          <a:p>
            <a:r>
              <a:rPr lang="en-GB" sz="1900" dirty="0">
                <a:latin typeface="Calibri" panose="020F0502020204030204" pitchFamily="34" charset="0"/>
                <a:cs typeface="Calibri" panose="020F0502020204030204" pitchFamily="34" charset="0"/>
              </a:rPr>
              <a:t>Better prepare students for whole class responsibility, by taking more responsibility on placements. </a:t>
            </a:r>
          </a:p>
          <a:p>
            <a:r>
              <a:rPr lang="en-GB" sz="1900" dirty="0">
                <a:latin typeface="Calibri" panose="020F0502020204030204" pitchFamily="34" charset="0"/>
                <a:cs typeface="Calibri" panose="020F0502020204030204" pitchFamily="34" charset="0"/>
              </a:rPr>
              <a:t>Support students to build a realistic understanding of the profession.</a:t>
            </a:r>
          </a:p>
          <a:p>
            <a:pPr marL="0" indent="0">
              <a:buNone/>
            </a:pPr>
            <a:r>
              <a:rPr lang="en-GB" sz="1900" b="1" dirty="0">
                <a:latin typeface="Calibri" panose="020F0502020204030204" pitchFamily="34" charset="0"/>
                <a:cs typeface="Calibri" panose="020F0502020204030204" pitchFamily="34" charset="0"/>
              </a:rPr>
              <a:t>Feelings of inadequacy</a:t>
            </a:r>
          </a:p>
          <a:p>
            <a:r>
              <a:rPr lang="en-GB" sz="1900" dirty="0">
                <a:latin typeface="Calibri" panose="020F0502020204030204" pitchFamily="34" charset="0"/>
                <a:cs typeface="Calibri" panose="020F0502020204030204" pitchFamily="34" charset="0"/>
              </a:rPr>
              <a:t>Training needs to build students’ self-efficacy to support them to succeed.</a:t>
            </a:r>
          </a:p>
          <a:p>
            <a:r>
              <a:rPr lang="en-GB" sz="1900" dirty="0">
                <a:latin typeface="Calibri" panose="020F0502020204030204" pitchFamily="34" charset="0"/>
                <a:cs typeface="Calibri" panose="020F0502020204030204" pitchFamily="34" charset="0"/>
              </a:rPr>
              <a:t>Ensure ITE tutors are clear that their teaching is best practice and there may be barriers to this in schools.</a:t>
            </a:r>
          </a:p>
          <a:p>
            <a:r>
              <a:rPr lang="en-GB" sz="1900" dirty="0">
                <a:latin typeface="Calibri" panose="020F0502020204030204" pitchFamily="34" charset="0"/>
                <a:cs typeface="Calibri" panose="020F0502020204030204" pitchFamily="34" charset="0"/>
              </a:rPr>
              <a:t>Students need to be aware that QFT is challenging and needs practise.</a:t>
            </a:r>
          </a:p>
          <a:p>
            <a:r>
              <a:rPr lang="en-GB" sz="1900" dirty="0">
                <a:latin typeface="Calibri" panose="020F0502020204030204" pitchFamily="34" charset="0"/>
                <a:cs typeface="Calibri" panose="020F0502020204030204" pitchFamily="34" charset="0"/>
              </a:rPr>
              <a:t>Share Muller-</a:t>
            </a:r>
            <a:r>
              <a:rPr lang="en-GB" sz="1900" dirty="0" err="1">
                <a:latin typeface="Calibri" panose="020F0502020204030204" pitchFamily="34" charset="0"/>
                <a:cs typeface="Calibri" panose="020F0502020204030204" pitchFamily="34" charset="0"/>
              </a:rPr>
              <a:t>Fohrbrodt</a:t>
            </a:r>
            <a:r>
              <a:rPr lang="en-GB" sz="1900" dirty="0">
                <a:latin typeface="Calibri" panose="020F0502020204030204" pitchFamily="34" charset="0"/>
                <a:cs typeface="Calibri" panose="020F0502020204030204" pitchFamily="34" charset="0"/>
              </a:rPr>
              <a:t> </a:t>
            </a:r>
            <a:r>
              <a:rPr lang="en-GB" sz="1900" dirty="0" err="1">
                <a:latin typeface="Calibri" panose="020F0502020204030204" pitchFamily="34" charset="0"/>
                <a:cs typeface="Calibri" panose="020F0502020204030204" pitchFamily="34" charset="0"/>
              </a:rPr>
              <a:t>et.al</a:t>
            </a:r>
            <a:r>
              <a:rPr lang="en-GB" sz="1900" dirty="0">
                <a:latin typeface="Calibri" panose="020F0502020204030204" pitchFamily="34" charset="0"/>
                <a:cs typeface="Calibri" panose="020F0502020204030204" pitchFamily="34" charset="0"/>
              </a:rPr>
              <a:t>., (1978) personal and situational causes as a framework for reflection.  </a:t>
            </a:r>
          </a:p>
          <a:p>
            <a:endParaRPr lang="en-GB" sz="1900" dirty="0">
              <a:latin typeface="Calibri" panose="020F0502020204030204" pitchFamily="34" charset="0"/>
              <a:cs typeface="Calibri" panose="020F0502020204030204" pitchFamily="34" charset="0"/>
            </a:endParaRPr>
          </a:p>
          <a:p>
            <a:pPr marL="0" indent="0">
              <a:buNone/>
            </a:pPr>
            <a:endParaRPr lang="en-GB" sz="19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037683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1924B-1C1E-8296-3878-2FE2DE90FD80}"/>
              </a:ext>
            </a:extLst>
          </p:cNvPr>
          <p:cNvSpPr>
            <a:spLocks noGrp="1"/>
          </p:cNvSpPr>
          <p:nvPr>
            <p:ph type="title"/>
          </p:nvPr>
        </p:nvSpPr>
        <p:spPr/>
        <p:txBody>
          <a:bodyPr/>
          <a:lstStyle/>
          <a:p>
            <a:r>
              <a:rPr lang="en-GB" dirty="0"/>
              <a:t>Implications from RQ2 – positive influences</a:t>
            </a:r>
          </a:p>
        </p:txBody>
      </p:sp>
      <p:sp>
        <p:nvSpPr>
          <p:cNvPr id="6" name="TextBox 5">
            <a:extLst>
              <a:ext uri="{FF2B5EF4-FFF2-40B4-BE49-F238E27FC236}">
                <a16:creationId xmlns:a16="http://schemas.microsoft.com/office/drawing/2014/main" id="{ACA87C4A-2A30-14B3-BACA-A87F957CEA6F}"/>
              </a:ext>
            </a:extLst>
          </p:cNvPr>
          <p:cNvSpPr txBox="1"/>
          <p:nvPr/>
        </p:nvSpPr>
        <p:spPr>
          <a:xfrm>
            <a:off x="179512" y="1412776"/>
            <a:ext cx="8964488" cy="4770537"/>
          </a:xfrm>
          <a:prstGeom prst="rect">
            <a:avLst/>
          </a:prstGeom>
          <a:noFill/>
        </p:spPr>
        <p:txBody>
          <a:bodyPr wrap="square" rtlCol="0">
            <a:spAutoFit/>
          </a:bodyPr>
          <a:lstStyle/>
          <a:p>
            <a:r>
              <a:rPr lang="en-GB" sz="1900" b="1" dirty="0">
                <a:latin typeface="Calibri" panose="020F0502020204030204" pitchFamily="34" charset="0"/>
                <a:cs typeface="Calibri" panose="020F0502020204030204" pitchFamily="34" charset="0"/>
              </a:rPr>
              <a:t>Supportive environment</a:t>
            </a:r>
          </a:p>
          <a:p>
            <a:pPr marL="285750" indent="-285750">
              <a:buFont typeface="Arial" panose="020B0604020202020204" pitchFamily="34" charset="0"/>
              <a:buChar char="•"/>
            </a:pPr>
            <a:r>
              <a:rPr lang="en-GB" sz="1900" dirty="0">
                <a:latin typeface="Calibri" panose="020F0502020204030204" pitchFamily="34" charset="0"/>
                <a:cs typeface="Calibri" panose="020F0502020204030204" pitchFamily="34" charset="0"/>
              </a:rPr>
              <a:t>Support students to build supportive networks with fellow students, staff and teachers.</a:t>
            </a:r>
          </a:p>
          <a:p>
            <a:pPr marL="285750" indent="-285750">
              <a:buFont typeface="Arial" panose="020B0604020202020204" pitchFamily="34" charset="0"/>
              <a:buChar char="•"/>
            </a:pPr>
            <a:r>
              <a:rPr lang="en-GB" sz="1900" dirty="0">
                <a:latin typeface="Calibri" panose="020F0502020204030204" pitchFamily="34" charset="0"/>
                <a:cs typeface="Calibri" panose="020F0502020204030204" pitchFamily="34" charset="0"/>
              </a:rPr>
              <a:t>Host events to support ECTs to continue developing these networks.</a:t>
            </a:r>
          </a:p>
          <a:p>
            <a:pPr marL="285750" indent="-285750">
              <a:buFont typeface="Arial" panose="020B0604020202020204" pitchFamily="34" charset="0"/>
              <a:buChar char="•"/>
            </a:pPr>
            <a:r>
              <a:rPr lang="en-GB" sz="1900" dirty="0">
                <a:latin typeface="Calibri" panose="020F0502020204030204" pitchFamily="34" charset="0"/>
                <a:cs typeface="Calibri" panose="020F0502020204030204" pitchFamily="34" charset="0"/>
              </a:rPr>
              <a:t>Teach the importance of choosing a school that fits their values.</a:t>
            </a:r>
          </a:p>
          <a:p>
            <a:pPr marL="285750" indent="-285750">
              <a:buFont typeface="Arial" panose="020B0604020202020204" pitchFamily="34" charset="0"/>
              <a:buChar char="•"/>
            </a:pPr>
            <a:endParaRPr lang="en-GB" sz="1900" dirty="0">
              <a:latin typeface="Calibri" panose="020F0502020204030204" pitchFamily="34" charset="0"/>
              <a:cs typeface="Calibri" panose="020F0502020204030204" pitchFamily="34" charset="0"/>
            </a:endParaRPr>
          </a:p>
          <a:p>
            <a:r>
              <a:rPr lang="en-GB" sz="1900" b="1" dirty="0">
                <a:latin typeface="Calibri" panose="020F0502020204030204" pitchFamily="34" charset="0"/>
                <a:cs typeface="Calibri" panose="020F0502020204030204" pitchFamily="34" charset="0"/>
              </a:rPr>
              <a:t>Love of teaching</a:t>
            </a:r>
          </a:p>
          <a:p>
            <a:pPr marL="285750" indent="-285750">
              <a:buFont typeface="Arial" panose="020B0604020202020204" pitchFamily="34" charset="0"/>
              <a:buChar char="•"/>
            </a:pPr>
            <a:r>
              <a:rPr lang="en-GB" sz="1900" dirty="0">
                <a:latin typeface="Calibri" panose="020F0502020204030204" pitchFamily="34" charset="0"/>
                <a:cs typeface="Calibri" panose="020F0502020204030204" pitchFamily="34" charset="0"/>
              </a:rPr>
              <a:t>Help them find their love and passion for the profession.</a:t>
            </a:r>
          </a:p>
          <a:p>
            <a:pPr marL="285750" indent="-285750">
              <a:buFont typeface="Arial" panose="020B0604020202020204" pitchFamily="34" charset="0"/>
              <a:buChar char="•"/>
            </a:pPr>
            <a:r>
              <a:rPr lang="en-GB" sz="1900" dirty="0">
                <a:latin typeface="Calibri" panose="020F0502020204030204" pitchFamily="34" charset="0"/>
                <a:cs typeface="Calibri" panose="020F0502020204030204" pitchFamily="34" charset="0"/>
              </a:rPr>
              <a:t>Reinforce the importance of celebrating their own successes.</a:t>
            </a:r>
          </a:p>
          <a:p>
            <a:pPr marL="285750" indent="-285750">
              <a:buFont typeface="Arial" panose="020B0604020202020204" pitchFamily="34" charset="0"/>
              <a:buChar char="•"/>
            </a:pPr>
            <a:r>
              <a:rPr lang="en-GB" sz="1900" dirty="0">
                <a:latin typeface="Calibri" panose="020F0502020204030204" pitchFamily="34" charset="0"/>
                <a:cs typeface="Calibri" panose="020F0502020204030204" pitchFamily="34" charset="0"/>
              </a:rPr>
              <a:t>Help them to be optimistic about the improvements they can make.</a:t>
            </a:r>
          </a:p>
          <a:p>
            <a:pPr marL="285750" indent="-285750">
              <a:buFont typeface="Arial" panose="020B0604020202020204" pitchFamily="34" charset="0"/>
              <a:buChar char="•"/>
            </a:pPr>
            <a:endParaRPr lang="en-GB" sz="1900" dirty="0">
              <a:latin typeface="Calibri" panose="020F0502020204030204" pitchFamily="34" charset="0"/>
              <a:cs typeface="Calibri" panose="020F0502020204030204" pitchFamily="34" charset="0"/>
            </a:endParaRPr>
          </a:p>
          <a:p>
            <a:r>
              <a:rPr lang="en-GB" sz="1900" b="1" dirty="0">
                <a:latin typeface="Calibri" panose="020F0502020204030204" pitchFamily="34" charset="0"/>
                <a:cs typeface="Calibri" panose="020F0502020204030204" pitchFamily="34" charset="0"/>
              </a:rPr>
              <a:t>Realistic expectations</a:t>
            </a:r>
          </a:p>
          <a:p>
            <a:pPr marL="285750" indent="-285750">
              <a:buFont typeface="Arial" panose="020B0604020202020204" pitchFamily="34" charset="0"/>
              <a:buChar char="•"/>
            </a:pPr>
            <a:r>
              <a:rPr lang="en-GB" sz="1900" dirty="0">
                <a:latin typeface="Calibri" panose="020F0502020204030204" pitchFamily="34" charset="0"/>
                <a:cs typeface="Calibri" panose="020F0502020204030204" pitchFamily="34" charset="0"/>
              </a:rPr>
              <a:t>Support students to develop realistic expectations.</a:t>
            </a:r>
          </a:p>
          <a:p>
            <a:pPr marL="285750" indent="-285750">
              <a:buFont typeface="Arial" panose="020B0604020202020204" pitchFamily="34" charset="0"/>
              <a:buChar char="•"/>
            </a:pPr>
            <a:r>
              <a:rPr lang="en-GB" sz="1900" dirty="0">
                <a:latin typeface="Calibri" panose="020F0502020204030204" pitchFamily="34" charset="0"/>
                <a:cs typeface="Calibri" panose="020F0502020204030204" pitchFamily="34" charset="0"/>
              </a:rPr>
              <a:t>Provide a range of diverse placements.</a:t>
            </a:r>
          </a:p>
          <a:p>
            <a:pPr marL="285750" indent="-285750">
              <a:buFont typeface="Arial" panose="020B0604020202020204" pitchFamily="34" charset="0"/>
              <a:buChar char="•"/>
            </a:pPr>
            <a:r>
              <a:rPr lang="en-GB" sz="1900" dirty="0">
                <a:latin typeface="Calibri" panose="020F0502020204030204" pitchFamily="34" charset="0"/>
                <a:cs typeface="Calibri" panose="020F0502020204030204" pitchFamily="34" charset="0"/>
              </a:rPr>
              <a:t>Extended placements so they see the full reality of teaching.</a:t>
            </a:r>
          </a:p>
          <a:p>
            <a:pPr marL="285750" indent="-285750">
              <a:buFont typeface="Arial" panose="020B0604020202020204" pitchFamily="34" charset="0"/>
              <a:buChar char="•"/>
            </a:pPr>
            <a:r>
              <a:rPr lang="en-GB" sz="1900" dirty="0">
                <a:latin typeface="Calibri" panose="020F0502020204030204" pitchFamily="34" charset="0"/>
                <a:cs typeface="Calibri" panose="020F0502020204030204" pitchFamily="34" charset="0"/>
              </a:rPr>
              <a:t>Reinforce that “good is good enough”.</a:t>
            </a:r>
          </a:p>
        </p:txBody>
      </p:sp>
    </p:spTree>
    <p:extLst>
      <p:ext uri="{BB962C8B-B14F-4D97-AF65-F5344CB8AC3E}">
        <p14:creationId xmlns:p14="http://schemas.microsoft.com/office/powerpoint/2010/main" val="32825888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CD138-9309-6103-8E2C-173D6954F453}"/>
              </a:ext>
            </a:extLst>
          </p:cNvPr>
          <p:cNvSpPr>
            <a:spLocks noGrp="1"/>
          </p:cNvSpPr>
          <p:nvPr>
            <p:ph type="title"/>
          </p:nvPr>
        </p:nvSpPr>
        <p:spPr>
          <a:xfrm>
            <a:off x="384175" y="188640"/>
            <a:ext cx="8375650" cy="1008112"/>
          </a:xfrm>
        </p:spPr>
        <p:txBody>
          <a:bodyPr/>
          <a:lstStyle/>
          <a:p>
            <a:pPr algn="ctr"/>
            <a:r>
              <a:rPr lang="en-GB" dirty="0"/>
              <a:t>Conclusions </a:t>
            </a:r>
            <a:br>
              <a:rPr lang="en-GB" dirty="0"/>
            </a:br>
            <a:r>
              <a:rPr lang="en-GB" dirty="0"/>
              <a:t>RQ1 – </a:t>
            </a:r>
            <a:r>
              <a:rPr lang="en-GB" b="0" i="1" dirty="0">
                <a:solidFill>
                  <a:schemeClr val="bg1"/>
                </a:solidFill>
                <a:effectLst/>
                <a:latin typeface="Calibri" panose="020F0502020204030204" pitchFamily="34" charset="0"/>
                <a:ea typeface="Aptos" panose="020B0004020202020204" pitchFamily="34" charset="0"/>
              </a:rPr>
              <a:t>“What are ECTs’ perspectives of reality shock?” </a:t>
            </a:r>
            <a:br>
              <a:rPr lang="en-GB" dirty="0"/>
            </a:br>
            <a:endParaRPr lang="en-GB" dirty="0"/>
          </a:p>
        </p:txBody>
      </p:sp>
      <p:sp>
        <p:nvSpPr>
          <p:cNvPr id="3" name="Content Placeholder 2">
            <a:extLst>
              <a:ext uri="{FF2B5EF4-FFF2-40B4-BE49-F238E27FC236}">
                <a16:creationId xmlns:a16="http://schemas.microsoft.com/office/drawing/2014/main" id="{4B4DD05E-9C1F-9949-598B-154EC8120D7A}"/>
              </a:ext>
            </a:extLst>
          </p:cNvPr>
          <p:cNvSpPr>
            <a:spLocks noGrp="1"/>
          </p:cNvSpPr>
          <p:nvPr>
            <p:ph idx="1"/>
          </p:nvPr>
        </p:nvSpPr>
        <p:spPr>
          <a:xfrm>
            <a:off x="251521" y="1484785"/>
            <a:ext cx="8508304" cy="1008112"/>
          </a:xfrm>
        </p:spPr>
        <p:txBody>
          <a:bodyPr/>
          <a:lstStyle/>
          <a:p>
            <a:r>
              <a:rPr lang="en-GB" dirty="0">
                <a:effectLst/>
                <a:latin typeface="Calibri" panose="020F0502020204030204" pitchFamily="34" charset="0"/>
                <a:ea typeface="Aptos" panose="020B0004020202020204" pitchFamily="34" charset="0"/>
                <a:cs typeface="Calibri" panose="020F0502020204030204" pitchFamily="34" charset="0"/>
              </a:rPr>
              <a:t>The ‘reality shock’ as a term was found to be unhelpful as it does not conceptualise the prolonged, fluctuating experience that the ECTs reported. </a:t>
            </a:r>
          </a:p>
        </p:txBody>
      </p:sp>
      <p:pic>
        <p:nvPicPr>
          <p:cNvPr id="10" name="Picture 9" descr="A diagram of waves with text&#10;&#10;Description automatically generated">
            <a:extLst>
              <a:ext uri="{FF2B5EF4-FFF2-40B4-BE49-F238E27FC236}">
                <a16:creationId xmlns:a16="http://schemas.microsoft.com/office/drawing/2014/main" id="{8CCD6CFA-1B73-26A7-C614-70A4182AB8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1880" y="2469124"/>
            <a:ext cx="5727700" cy="3707130"/>
          </a:xfrm>
          <a:prstGeom prst="rect">
            <a:avLst/>
          </a:prstGeom>
        </p:spPr>
      </p:pic>
      <p:sp>
        <p:nvSpPr>
          <p:cNvPr id="9" name="TextBox 8">
            <a:extLst>
              <a:ext uri="{FF2B5EF4-FFF2-40B4-BE49-F238E27FC236}">
                <a16:creationId xmlns:a16="http://schemas.microsoft.com/office/drawing/2014/main" id="{C3E32646-EA3A-D7DA-00EB-B2D356A0EA06}"/>
              </a:ext>
            </a:extLst>
          </p:cNvPr>
          <p:cNvSpPr txBox="1"/>
          <p:nvPr/>
        </p:nvSpPr>
        <p:spPr>
          <a:xfrm>
            <a:off x="251521" y="2276872"/>
            <a:ext cx="4320480" cy="2862322"/>
          </a:xfrm>
          <a:prstGeom prst="rect">
            <a:avLst/>
          </a:prstGeom>
          <a:noFill/>
        </p:spPr>
        <p:txBody>
          <a:bodyPr wrap="square" rtlCol="0">
            <a:spAutoFit/>
          </a:bodyPr>
          <a:lstStyle/>
          <a:p>
            <a:pPr marL="285750" indent="-285750">
              <a:buFont typeface="Arial" panose="020B0604020202020204" pitchFamily="34" charset="0"/>
              <a:buChar char="•"/>
            </a:pPr>
            <a:r>
              <a:rPr lang="en-GB" sz="2000" dirty="0">
                <a:latin typeface="Calibri" panose="020F0502020204030204" pitchFamily="34" charset="0"/>
                <a:cs typeface="Calibri" panose="020F0502020204030204" pitchFamily="34" charset="0"/>
              </a:rPr>
              <a:t>New term proposed</a:t>
            </a:r>
          </a:p>
          <a:p>
            <a:r>
              <a:rPr lang="en-GB" sz="2000" dirty="0">
                <a:latin typeface="Calibri" panose="020F0502020204030204" pitchFamily="34" charset="0"/>
                <a:cs typeface="Calibri" panose="020F0502020204030204" pitchFamily="34" charset="0"/>
              </a:rPr>
              <a:t>	</a:t>
            </a:r>
            <a:r>
              <a:rPr lang="en-GB" sz="2000" b="1" dirty="0">
                <a:latin typeface="Calibri" panose="020F0502020204030204" pitchFamily="34" charset="0"/>
                <a:cs typeface="Calibri" panose="020F0502020204030204" pitchFamily="34" charset="0"/>
              </a:rPr>
              <a:t>“Waves of disturbance”</a:t>
            </a:r>
          </a:p>
          <a:p>
            <a:endParaRPr lang="en-GB" sz="2000" b="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sz="2000" dirty="0">
                <a:latin typeface="Calibri" panose="020F0502020204030204" pitchFamily="34" charset="0"/>
                <a:cs typeface="Calibri" panose="020F0502020204030204" pitchFamily="34" charset="0"/>
              </a:rPr>
              <a:t>By teaching students about WOD, </a:t>
            </a:r>
          </a:p>
          <a:p>
            <a:pPr lvl="1">
              <a:buFont typeface="Courier New" panose="02070309020205020404" pitchFamily="49" charset="0"/>
              <a:buChar char="o"/>
            </a:pPr>
            <a:r>
              <a:rPr lang="en-GB" sz="2000" dirty="0">
                <a:latin typeface="Calibri" panose="020F0502020204030204" pitchFamily="34" charset="0"/>
                <a:cs typeface="Calibri" panose="020F0502020204030204" pitchFamily="34" charset="0"/>
              </a:rPr>
              <a:t>they can understand what to expect, </a:t>
            </a:r>
          </a:p>
          <a:p>
            <a:pPr lvl="1">
              <a:buFont typeface="Courier New" panose="02070309020205020404" pitchFamily="49" charset="0"/>
              <a:buChar char="o"/>
            </a:pPr>
            <a:r>
              <a:rPr lang="en-GB" sz="2000" dirty="0">
                <a:latin typeface="Calibri" panose="020F0502020204030204" pitchFamily="34" charset="0"/>
                <a:cs typeface="Calibri" panose="020F0502020204030204" pitchFamily="34" charset="0"/>
              </a:rPr>
              <a:t>understand what it entails </a:t>
            </a:r>
          </a:p>
          <a:p>
            <a:pPr lvl="1">
              <a:buFont typeface="Courier New" panose="02070309020205020404" pitchFamily="49" charset="0"/>
              <a:buChar char="o"/>
            </a:pPr>
            <a:r>
              <a:rPr lang="en-GB" sz="2000" dirty="0">
                <a:latin typeface="Calibri" panose="020F0502020204030204" pitchFamily="34" charset="0"/>
                <a:cs typeface="Calibri" panose="020F0502020204030204" pitchFamily="34" charset="0"/>
              </a:rPr>
              <a:t>learn how to cope with it.</a:t>
            </a:r>
          </a:p>
          <a:p>
            <a:endParaRPr lang="en-GB" sz="20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847677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04A6B-74ED-02F5-4FCB-2BC7F568C9F3}"/>
              </a:ext>
            </a:extLst>
          </p:cNvPr>
          <p:cNvSpPr>
            <a:spLocks noGrp="1"/>
          </p:cNvSpPr>
          <p:nvPr>
            <p:ph type="title"/>
          </p:nvPr>
        </p:nvSpPr>
        <p:spPr>
          <a:xfrm>
            <a:off x="384175" y="116632"/>
            <a:ext cx="8375650" cy="571850"/>
          </a:xfrm>
        </p:spPr>
        <p:txBody>
          <a:bodyPr/>
          <a:lstStyle/>
          <a:p>
            <a:pPr algn="ctr"/>
            <a:r>
              <a:rPr lang="en-GB" sz="2800" dirty="0">
                <a:solidFill>
                  <a:schemeClr val="bg1"/>
                </a:solidFill>
                <a:effectLst/>
              </a:rPr>
              <a:t>Conclusions </a:t>
            </a:r>
            <a:br>
              <a:rPr lang="en-GB" sz="2800" dirty="0">
                <a:solidFill>
                  <a:schemeClr val="bg1"/>
                </a:solidFill>
                <a:effectLst/>
              </a:rPr>
            </a:br>
            <a:r>
              <a:rPr lang="en-GB" dirty="0"/>
              <a:t>RQ2 - </a:t>
            </a:r>
            <a:r>
              <a:rPr lang="en-GB" sz="1800" b="0" dirty="0">
                <a:solidFill>
                  <a:schemeClr val="bg1"/>
                </a:solidFill>
                <a:effectLst/>
                <a:latin typeface="Calibri" panose="020F0502020204030204" pitchFamily="34" charset="0"/>
                <a:ea typeface="Aptos" panose="020B0004020202020204" pitchFamily="34" charset="0"/>
              </a:rPr>
              <a:t>“What are the factors that influence ECTs’ experiences of reality shock?”</a:t>
            </a:r>
            <a:endParaRPr lang="en-GB" dirty="0"/>
          </a:p>
        </p:txBody>
      </p:sp>
      <p:sp>
        <p:nvSpPr>
          <p:cNvPr id="3" name="Content Placeholder 2">
            <a:extLst>
              <a:ext uri="{FF2B5EF4-FFF2-40B4-BE49-F238E27FC236}">
                <a16:creationId xmlns:a16="http://schemas.microsoft.com/office/drawing/2014/main" id="{B1E5F7CF-45D2-4CE0-5883-313F79EADDB8}"/>
              </a:ext>
            </a:extLst>
          </p:cNvPr>
          <p:cNvSpPr>
            <a:spLocks noGrp="1"/>
          </p:cNvSpPr>
          <p:nvPr>
            <p:ph idx="1"/>
          </p:nvPr>
        </p:nvSpPr>
        <p:spPr>
          <a:xfrm>
            <a:off x="384175" y="1340768"/>
            <a:ext cx="8374063" cy="4434557"/>
          </a:xfrm>
        </p:spPr>
        <p:txBody>
          <a:bodyPr/>
          <a:lstStyle/>
          <a:p>
            <a:r>
              <a:rPr lang="en-GB" kern="100" dirty="0">
                <a:solidFill>
                  <a:schemeClr val="accent2"/>
                </a:solidFill>
                <a:latin typeface="Calibri" panose="020F0502020204030204" pitchFamily="34" charset="0"/>
                <a:ea typeface="Aptos" panose="020B0004020202020204" pitchFamily="34" charset="0"/>
                <a:cs typeface="Times New Roman" panose="02020603050405020304" pitchFamily="18" charset="0"/>
              </a:rPr>
              <a:t>Four significant factors that increase the influence of reality shock </a:t>
            </a:r>
            <a:endParaRPr lang="en-GB" kern="100" dirty="0">
              <a:solidFill>
                <a:srgbClr val="000000"/>
              </a:solidFill>
              <a:latin typeface="Calibri" panose="020F0502020204030204" pitchFamily="34" charset="0"/>
              <a:ea typeface="Aptos" panose="020B0004020202020204" pitchFamily="34" charset="0"/>
              <a:cs typeface="Times New Roman" panose="02020603050405020304" pitchFamily="18" charset="0"/>
            </a:endParaRPr>
          </a:p>
          <a:p>
            <a:r>
              <a:rPr lang="en-GB" kern="100" dirty="0">
                <a:solidFill>
                  <a:srgbClr val="00B050"/>
                </a:solidFill>
                <a:latin typeface="Calibri" panose="020F0502020204030204" pitchFamily="34" charset="0"/>
                <a:ea typeface="Aptos" panose="020B0004020202020204" pitchFamily="34" charset="0"/>
                <a:cs typeface="Times New Roman" panose="02020603050405020304" pitchFamily="18" charset="0"/>
              </a:rPr>
              <a:t>T</a:t>
            </a:r>
            <a:r>
              <a:rPr lang="en-GB" kern="100" dirty="0">
                <a:solidFill>
                  <a:srgbClr val="00B050"/>
                </a:solidFill>
                <a:effectLst/>
                <a:latin typeface="Calibri" panose="020F0502020204030204" pitchFamily="34" charset="0"/>
                <a:ea typeface="Aptos" panose="020B0004020202020204" pitchFamily="34" charset="0"/>
                <a:cs typeface="Times New Roman" panose="02020603050405020304" pitchFamily="18" charset="0"/>
              </a:rPr>
              <a:t>hree significant factors that help to reduce the influence of reality shock </a:t>
            </a:r>
            <a:endParaRPr lang="en-GB"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endParaRPr>
          </a:p>
          <a:p>
            <a:endParaRPr lang="en-GB" sz="2400" dirty="0"/>
          </a:p>
        </p:txBody>
      </p:sp>
      <p:pic>
        <p:nvPicPr>
          <p:cNvPr id="4" name="Picture 3">
            <a:extLst>
              <a:ext uri="{FF2B5EF4-FFF2-40B4-BE49-F238E27FC236}">
                <a16:creationId xmlns:a16="http://schemas.microsoft.com/office/drawing/2014/main" id="{BDCC8EE8-8CA6-6852-0E2F-133335166B05}"/>
              </a:ext>
            </a:extLst>
          </p:cNvPr>
          <p:cNvPicPr>
            <a:picLocks noChangeAspect="1"/>
          </p:cNvPicPr>
          <p:nvPr/>
        </p:nvPicPr>
        <p:blipFill>
          <a:blip r:embed="rId3"/>
          <a:stretch>
            <a:fillRect/>
          </a:stretch>
        </p:blipFill>
        <p:spPr>
          <a:xfrm>
            <a:off x="554058" y="2204864"/>
            <a:ext cx="7774433" cy="4088904"/>
          </a:xfrm>
          <a:prstGeom prst="rect">
            <a:avLst/>
          </a:prstGeom>
          <a:ln>
            <a:solidFill>
              <a:schemeClr val="tx1"/>
            </a:solidFill>
          </a:ln>
        </p:spPr>
      </p:pic>
    </p:spTree>
    <p:extLst>
      <p:ext uri="{BB962C8B-B14F-4D97-AF65-F5344CB8AC3E}">
        <p14:creationId xmlns:p14="http://schemas.microsoft.com/office/powerpoint/2010/main" val="25322380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22D2A-7E3B-C8D5-F799-BB4219FD76AA}"/>
              </a:ext>
            </a:extLst>
          </p:cNvPr>
          <p:cNvSpPr>
            <a:spLocks noGrp="1"/>
          </p:cNvSpPr>
          <p:nvPr>
            <p:ph type="title"/>
          </p:nvPr>
        </p:nvSpPr>
        <p:spPr>
          <a:xfrm>
            <a:off x="384174" y="116632"/>
            <a:ext cx="8580313" cy="705693"/>
          </a:xfrm>
        </p:spPr>
        <p:txBody>
          <a:bodyPr/>
          <a:lstStyle/>
          <a:p>
            <a:pPr algn="ctr"/>
            <a:r>
              <a:rPr lang="en-GB" dirty="0"/>
              <a:t>Conclusions </a:t>
            </a:r>
            <a:br>
              <a:rPr lang="en-GB" dirty="0"/>
            </a:br>
            <a:r>
              <a:rPr lang="en-GB" dirty="0"/>
              <a:t>RQ3 – “</a:t>
            </a:r>
            <a:r>
              <a:rPr lang="en-GB" b="0" dirty="0"/>
              <a:t>Implications for teacher educators, ITE providers”</a:t>
            </a:r>
            <a:br>
              <a:rPr lang="en-GB" dirty="0"/>
            </a:br>
            <a:endParaRPr lang="en-GB" dirty="0"/>
          </a:p>
        </p:txBody>
      </p:sp>
      <p:sp>
        <p:nvSpPr>
          <p:cNvPr id="3" name="Content Placeholder 2">
            <a:extLst>
              <a:ext uri="{FF2B5EF4-FFF2-40B4-BE49-F238E27FC236}">
                <a16:creationId xmlns:a16="http://schemas.microsoft.com/office/drawing/2014/main" id="{9905BD8F-66F7-BF2B-CB9E-9EA580D6F748}"/>
              </a:ext>
            </a:extLst>
          </p:cNvPr>
          <p:cNvSpPr>
            <a:spLocks noGrp="1"/>
          </p:cNvSpPr>
          <p:nvPr>
            <p:ph idx="1"/>
          </p:nvPr>
        </p:nvSpPr>
        <p:spPr>
          <a:xfrm>
            <a:off x="384175" y="1484784"/>
            <a:ext cx="8374063" cy="4290541"/>
          </a:xfrm>
        </p:spPr>
        <p:txBody>
          <a:bodyPr/>
          <a:lstStyle/>
          <a:p>
            <a:r>
              <a:rPr lang="en-GB" kern="100" dirty="0">
                <a:solidFill>
                  <a:srgbClr val="000000"/>
                </a:solidFill>
                <a:effectLst/>
                <a:latin typeface="Calibri" panose="020F0502020204030204" pitchFamily="34" charset="0"/>
                <a:ea typeface="Aptos" panose="020B0004020202020204" pitchFamily="34" charset="0"/>
                <a:cs typeface="Calibri" panose="020F0502020204030204" pitchFamily="34" charset="0"/>
              </a:rPr>
              <a:t>We need to empower the beginning teachers to understand the concept of reality shock or ‘waves of disturbance’; and to support them to reflect on their own practice with optimism, perspective and pragmatism. </a:t>
            </a:r>
            <a:endParaRPr lang="en-GB" kern="100" dirty="0">
              <a:effectLst/>
              <a:latin typeface="Calibri" panose="020F0502020204030204" pitchFamily="34" charset="0"/>
              <a:ea typeface="Aptos" panose="020B0004020202020204" pitchFamily="34" charset="0"/>
              <a:cs typeface="Calibri" panose="020F0502020204030204" pitchFamily="34" charset="0"/>
            </a:endParaRPr>
          </a:p>
          <a:p>
            <a:r>
              <a:rPr lang="en-GB" kern="100" dirty="0">
                <a:solidFill>
                  <a:srgbClr val="000000"/>
                </a:solidFill>
                <a:latin typeface="Calibri" panose="020F0502020204030204" pitchFamily="34" charset="0"/>
                <a:ea typeface="Aptos" panose="020B0004020202020204" pitchFamily="34" charset="0"/>
                <a:cs typeface="Calibri" panose="020F0502020204030204" pitchFamily="34" charset="0"/>
              </a:rPr>
              <a:t>Share these findings with beginning teachers </a:t>
            </a:r>
            <a:r>
              <a:rPr lang="en-GB" kern="100" dirty="0">
                <a:solidFill>
                  <a:srgbClr val="000000"/>
                </a:solidFill>
                <a:effectLst/>
                <a:latin typeface="Calibri" panose="020F0502020204030204" pitchFamily="34" charset="0"/>
                <a:ea typeface="Aptos" panose="020B0004020202020204" pitchFamily="34" charset="0"/>
                <a:cs typeface="Calibri" panose="020F0502020204030204" pitchFamily="34" charset="0"/>
              </a:rPr>
              <a:t>so they are not surprised when they encounter challenges but know these ‘ebb and flow’ </a:t>
            </a:r>
          </a:p>
          <a:p>
            <a:pPr lvl="1"/>
            <a:r>
              <a:rPr lang="en-GB" kern="100" dirty="0">
                <a:solidFill>
                  <a:srgbClr val="000000"/>
                </a:solidFill>
                <a:effectLst/>
                <a:latin typeface="Calibri" panose="020F0502020204030204" pitchFamily="34" charset="0"/>
                <a:ea typeface="Aptos" panose="020B0004020202020204" pitchFamily="34" charset="0"/>
                <a:cs typeface="Calibri" panose="020F0502020204030204" pitchFamily="34" charset="0"/>
              </a:rPr>
              <a:t>With a supportive environment, realistic expectations and their love of teaching they can get over these waves and remain in the profession.  </a:t>
            </a:r>
            <a:endParaRPr lang="en-GB" kern="100" dirty="0">
              <a:effectLst/>
              <a:latin typeface="Calibri" panose="020F0502020204030204" pitchFamily="34" charset="0"/>
              <a:ea typeface="Aptos" panose="020B0004020202020204" pitchFamily="34" charset="0"/>
              <a:cs typeface="Calibri" panose="020F0502020204030204" pitchFamily="34" charset="0"/>
            </a:endParaRPr>
          </a:p>
          <a:p>
            <a:r>
              <a:rPr lang="en-GB" kern="100" dirty="0">
                <a:solidFill>
                  <a:srgbClr val="000000"/>
                </a:solidFill>
                <a:effectLst/>
                <a:latin typeface="Calibri" panose="020F0502020204030204" pitchFamily="34" charset="0"/>
                <a:ea typeface="Aptos" panose="020B0004020202020204" pitchFamily="34" charset="0"/>
                <a:cs typeface="Calibri" panose="020F0502020204030204" pitchFamily="34" charset="0"/>
              </a:rPr>
              <a:t>Share these findings with other teacher educators and ITE providers. </a:t>
            </a:r>
          </a:p>
          <a:p>
            <a:pPr marL="0" indent="0">
              <a:buNone/>
            </a:pPr>
            <a:endParaRPr lang="en-GB"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565467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33FCB-0C30-DAEA-2F5D-7EF5964B9596}"/>
              </a:ext>
            </a:extLst>
          </p:cNvPr>
          <p:cNvSpPr>
            <a:spLocks noGrp="1"/>
          </p:cNvSpPr>
          <p:nvPr>
            <p:ph type="title"/>
          </p:nvPr>
        </p:nvSpPr>
        <p:spPr/>
        <p:txBody>
          <a:bodyPr/>
          <a:lstStyle/>
          <a:p>
            <a:r>
              <a:rPr lang="en-GB" dirty="0"/>
              <a:t>Further research ideas</a:t>
            </a:r>
          </a:p>
        </p:txBody>
      </p:sp>
      <p:sp>
        <p:nvSpPr>
          <p:cNvPr id="3" name="Content Placeholder 2">
            <a:extLst>
              <a:ext uri="{FF2B5EF4-FFF2-40B4-BE49-F238E27FC236}">
                <a16:creationId xmlns:a16="http://schemas.microsoft.com/office/drawing/2014/main" id="{A15A912B-7F7A-5A20-0883-40130A8A5F77}"/>
              </a:ext>
            </a:extLst>
          </p:cNvPr>
          <p:cNvSpPr>
            <a:spLocks noGrp="1"/>
          </p:cNvSpPr>
          <p:nvPr>
            <p:ph idx="1"/>
          </p:nvPr>
        </p:nvSpPr>
        <p:spPr>
          <a:xfrm>
            <a:off x="179512" y="1268760"/>
            <a:ext cx="8856983" cy="4506565"/>
          </a:xfrm>
        </p:spPr>
        <p:txBody>
          <a:bodyPr/>
          <a:lstStyle/>
          <a:p>
            <a:pPr>
              <a:lnSpc>
                <a:spcPct val="200000"/>
              </a:lnSpc>
            </a:pPr>
            <a:r>
              <a:rPr lang="en-GB" sz="1400" kern="100" dirty="0">
                <a:effectLst/>
                <a:latin typeface="Calibri" panose="020F0502020204030204" pitchFamily="34" charset="0"/>
                <a:ea typeface="Aptos" panose="020B0004020202020204" pitchFamily="34" charset="0"/>
                <a:cs typeface="Times New Roman" panose="02020603050405020304" pitchFamily="18" charset="0"/>
              </a:rPr>
              <a:t>My study was focused on ECTs at one ITE institution, so future research could further explore my findings and continue to address the gap in research in this area, as well as addressing retention and recruitment concerns. Based on the evidence provided within this study, I offer the following ideas for future research:</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200000"/>
              </a:lnSpc>
              <a:buFont typeface="Symbol" pitchFamily="2" charset="2"/>
              <a:buChar char=""/>
            </a:pPr>
            <a:r>
              <a:rPr lang="en-GB" sz="1400" kern="100" dirty="0">
                <a:effectLst/>
                <a:latin typeface="Calibri" panose="020F0502020204030204" pitchFamily="34" charset="0"/>
                <a:ea typeface="Aptos" panose="020B0004020202020204" pitchFamily="34" charset="0"/>
                <a:cs typeface="Times New Roman" panose="02020603050405020304" pitchFamily="18" charset="0"/>
              </a:rPr>
              <a:t>A longitudinal study of ECTs’ experiences of reality shock during their ITE, ECT 1 and ECT 2 years</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200000"/>
              </a:lnSpc>
              <a:buFont typeface="Symbol" pitchFamily="2" charset="2"/>
              <a:buChar char=""/>
            </a:pPr>
            <a:r>
              <a:rPr lang="en-GB" sz="1400" kern="100" dirty="0">
                <a:effectLst/>
                <a:latin typeface="Calibri" panose="020F0502020204030204" pitchFamily="34" charset="0"/>
                <a:ea typeface="Aptos" panose="020B0004020202020204" pitchFamily="34" charset="0"/>
                <a:cs typeface="Times New Roman" panose="02020603050405020304" pitchFamily="18" charset="0"/>
              </a:rPr>
              <a:t>The different perspectives of reality shock of beginning teachers in their first and second year of teaching </a:t>
            </a:r>
          </a:p>
          <a:p>
            <a:pPr marL="342900" lvl="0" indent="-342900">
              <a:lnSpc>
                <a:spcPct val="200000"/>
              </a:lnSpc>
              <a:buFont typeface="Symbol" pitchFamily="2" charset="2"/>
              <a:buChar char=""/>
            </a:pPr>
            <a:r>
              <a:rPr lang="en-GB" sz="1400" kern="100" dirty="0">
                <a:effectLst/>
                <a:latin typeface="Calibri" panose="020F0502020204030204" pitchFamily="34" charset="0"/>
                <a:ea typeface="Aptos" panose="020B0004020202020204" pitchFamily="34" charset="0"/>
                <a:cs typeface="Times New Roman" panose="02020603050405020304" pitchFamily="18" charset="0"/>
              </a:rPr>
              <a:t>The perspectives of those supporting beginning teachers (i.e. do the perspectives of mentors/ school leaders mirror those of ECTs? What would be the similarities and differences between different stakeholders?)</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200000"/>
              </a:lnSpc>
              <a:buFont typeface="Symbol" pitchFamily="2" charset="2"/>
              <a:buChar char=""/>
            </a:pPr>
            <a:r>
              <a:rPr lang="en-GB" sz="1400" kern="100" dirty="0">
                <a:effectLst/>
                <a:latin typeface="Calibri" panose="020F0502020204030204" pitchFamily="34" charset="0"/>
                <a:ea typeface="Aptos" panose="020B0004020202020204" pitchFamily="34" charset="0"/>
                <a:cs typeface="Times New Roman" panose="02020603050405020304" pitchFamily="18" charset="0"/>
              </a:rPr>
              <a:t>Beginning teachers’ perspectives of the usefulness of ‘waves of disturbance’ as a concept to help them understand the challenges they face as beginning teachers (i.e. would educating students about reality shock help them to make sense of their ECT experience and deal with the effects of this phenomenon better?)</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sz="1600" dirty="0"/>
          </a:p>
        </p:txBody>
      </p:sp>
    </p:spTree>
    <p:extLst>
      <p:ext uri="{BB962C8B-B14F-4D97-AF65-F5344CB8AC3E}">
        <p14:creationId xmlns:p14="http://schemas.microsoft.com/office/powerpoint/2010/main" val="12047197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32A648E-80DB-F35C-973A-BEA85BF9922E}"/>
              </a:ext>
            </a:extLst>
          </p:cNvPr>
          <p:cNvSpPr>
            <a:spLocks noGrp="1"/>
          </p:cNvSpPr>
          <p:nvPr>
            <p:ph type="title"/>
          </p:nvPr>
        </p:nvSpPr>
        <p:spPr/>
        <p:txBody>
          <a:bodyPr/>
          <a:lstStyle/>
          <a:p>
            <a:endParaRPr lang="en-GB"/>
          </a:p>
        </p:txBody>
      </p:sp>
      <p:pic>
        <p:nvPicPr>
          <p:cNvPr id="3074" name="Picture 2" descr="Nine questioning techniques to engage your team - SkillPacks">
            <a:extLst>
              <a:ext uri="{FF2B5EF4-FFF2-40B4-BE49-F238E27FC236}">
                <a16:creationId xmlns:a16="http://schemas.microsoft.com/office/drawing/2014/main" id="{25E80A37-A7FB-AABF-1D14-DCD4D8619A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16088"/>
            <a:ext cx="9144000" cy="3424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23510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EEDBACK? THOUGHTS? COMMENTS? - Post by DoctorHold on Boldomatic">
            <a:extLst>
              <a:ext uri="{FF2B5EF4-FFF2-40B4-BE49-F238E27FC236}">
                <a16:creationId xmlns:a16="http://schemas.microsoft.com/office/drawing/2014/main" id="{BFA7DD14-2D8A-9ACE-67AF-C4F64A4EDED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8678" y="1700808"/>
            <a:ext cx="4067175" cy="40671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C474882-4D6C-D251-7C71-1DCAAB6E5B8C}"/>
              </a:ext>
            </a:extLst>
          </p:cNvPr>
          <p:cNvSpPr txBox="1"/>
          <p:nvPr/>
        </p:nvSpPr>
        <p:spPr>
          <a:xfrm>
            <a:off x="4605853" y="1905506"/>
            <a:ext cx="4538147" cy="3046988"/>
          </a:xfrm>
          <a:prstGeom prst="rect">
            <a:avLst/>
          </a:prstGeom>
          <a:noFill/>
        </p:spPr>
        <p:txBody>
          <a:bodyPr wrap="square" rtlCol="0">
            <a:spAutoFit/>
          </a:bodyPr>
          <a:lstStyle/>
          <a:p>
            <a:pPr algn="ctr"/>
            <a:r>
              <a:rPr lang="en-GB" sz="4800" dirty="0">
                <a:latin typeface="Gabriola" pitchFamily="82" charset="0"/>
                <a:cs typeface="Dreaming Outloud Script Pro" panose="03050502040304050704" pitchFamily="66" charset="77"/>
              </a:rPr>
              <a:t>Thank you!</a:t>
            </a:r>
          </a:p>
          <a:p>
            <a:pPr algn="ctr"/>
            <a:endParaRPr lang="en-GB" sz="4800" dirty="0">
              <a:latin typeface="Gabriola" pitchFamily="82" charset="0"/>
              <a:cs typeface="Dreaming Outloud Script Pro" panose="03050502040304050704" pitchFamily="66" charset="77"/>
            </a:endParaRPr>
          </a:p>
          <a:p>
            <a:pPr algn="ctr"/>
            <a:r>
              <a:rPr lang="en-GB" sz="4800" dirty="0">
                <a:latin typeface="Gabriola" pitchFamily="82" charset="0"/>
                <a:cs typeface="Dreaming Outloud Script Pro" panose="03050502040304050704" pitchFamily="66" charset="77"/>
              </a:rPr>
              <a:t>Jo Milton</a:t>
            </a:r>
          </a:p>
          <a:p>
            <a:pPr algn="ctr"/>
            <a:r>
              <a:rPr lang="en-GB" sz="4800" dirty="0">
                <a:latin typeface="Gabriola" pitchFamily="82" charset="0"/>
                <a:cs typeface="Dreaming Outloud Script Pro" panose="03050502040304050704" pitchFamily="66" charset="77"/>
              </a:rPr>
              <a:t>jm789@cam.ac.uk</a:t>
            </a:r>
          </a:p>
        </p:txBody>
      </p:sp>
    </p:spTree>
    <p:extLst>
      <p:ext uri="{BB962C8B-B14F-4D97-AF65-F5344CB8AC3E}">
        <p14:creationId xmlns:p14="http://schemas.microsoft.com/office/powerpoint/2010/main" val="2815417718"/>
      </p:ext>
    </p:extLst>
  </p:cSld>
  <p:clrMapOvr>
    <a:masterClrMapping/>
  </p:clrMapOvr>
</p:sld>
</file>

<file path=ppt/theme/theme1.xml><?xml version="1.0" encoding="utf-8"?>
<a:theme xmlns:a="http://schemas.openxmlformats.org/drawingml/2006/main" name="blank">
  <a:themeElements>
    <a:clrScheme name="blank 1">
      <a:dk1>
        <a:srgbClr val="003E72"/>
      </a:dk1>
      <a:lt1>
        <a:srgbClr val="FFFFFF"/>
      </a:lt1>
      <a:dk2>
        <a:srgbClr val="FFFFFF"/>
      </a:dk2>
      <a:lt2>
        <a:srgbClr val="00B3BE"/>
      </a:lt2>
      <a:accent1>
        <a:srgbClr val="0073CF"/>
      </a:accent1>
      <a:accent2>
        <a:srgbClr val="E37222"/>
      </a:accent2>
      <a:accent3>
        <a:srgbClr val="FFFFFF"/>
      </a:accent3>
      <a:accent4>
        <a:srgbClr val="003460"/>
      </a:accent4>
      <a:accent5>
        <a:srgbClr val="AABCE4"/>
      </a:accent5>
      <a:accent6>
        <a:srgbClr val="CE671E"/>
      </a:accent6>
      <a:hlink>
        <a:srgbClr val="58A618"/>
      </a:hlink>
      <a:folHlink>
        <a:srgbClr val="8E258D"/>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blank 1">
        <a:dk1>
          <a:srgbClr val="003E72"/>
        </a:dk1>
        <a:lt1>
          <a:srgbClr val="FFFFFF"/>
        </a:lt1>
        <a:dk2>
          <a:srgbClr val="FFFFFF"/>
        </a:dk2>
        <a:lt2>
          <a:srgbClr val="00B3BE"/>
        </a:lt2>
        <a:accent1>
          <a:srgbClr val="0073CF"/>
        </a:accent1>
        <a:accent2>
          <a:srgbClr val="E37222"/>
        </a:accent2>
        <a:accent3>
          <a:srgbClr val="FFFFFF"/>
        </a:accent3>
        <a:accent4>
          <a:srgbClr val="003460"/>
        </a:accent4>
        <a:accent5>
          <a:srgbClr val="AABCE4"/>
        </a:accent5>
        <a:accent6>
          <a:srgbClr val="CE671E"/>
        </a:accent6>
        <a:hlink>
          <a:srgbClr val="58A618"/>
        </a:hlink>
        <a:folHlink>
          <a:srgbClr val="8E258D"/>
        </a:folHlink>
      </a:clrScheme>
      <a:clrMap bg1="lt1" tx1="dk1" bg2="lt2" tx2="dk2" accent1="accent1" accent2="accent2" accent3="accent3" accent4="accent4" accent5="accent5" accent6="accent6" hlink="hlink" folHlink="folHlink"/>
    </a:extraClrScheme>
    <a:extraClrScheme>
      <a:clrScheme name="blank 2">
        <a:dk1>
          <a:srgbClr val="003E72"/>
        </a:dk1>
        <a:lt1>
          <a:srgbClr val="FFFFFF"/>
        </a:lt1>
        <a:dk2>
          <a:srgbClr val="FFFFFF"/>
        </a:dk2>
        <a:lt2>
          <a:srgbClr val="83AFB4"/>
        </a:lt2>
        <a:accent1>
          <a:srgbClr val="6AADE4"/>
        </a:accent1>
        <a:accent2>
          <a:srgbClr val="EFBD47"/>
        </a:accent2>
        <a:accent3>
          <a:srgbClr val="FFFFFF"/>
        </a:accent3>
        <a:accent4>
          <a:srgbClr val="003460"/>
        </a:accent4>
        <a:accent5>
          <a:srgbClr val="B9D3EF"/>
        </a:accent5>
        <a:accent6>
          <a:srgbClr val="D9AB3F"/>
        </a:accent6>
        <a:hlink>
          <a:srgbClr val="A8B400"/>
        </a:hlink>
        <a:folHlink>
          <a:srgbClr val="6A4061"/>
        </a:folHlink>
      </a:clrScheme>
      <a:clrMap bg1="lt1" tx1="dk1" bg2="lt2" tx2="dk2" accent1="accent1" accent2="accent2" accent3="accent3" accent4="accent4" accent5="accent5" accent6="accent6" hlink="hlink" folHlink="folHlink"/>
    </a:extraClrScheme>
    <a:extraClrScheme>
      <a:clrScheme name="blank 3">
        <a:dk1>
          <a:srgbClr val="003E72"/>
        </a:dk1>
        <a:lt1>
          <a:srgbClr val="FFFFFF"/>
        </a:lt1>
        <a:dk2>
          <a:srgbClr val="FFFFFF"/>
        </a:dk2>
        <a:lt2>
          <a:srgbClr val="156570"/>
        </a:lt2>
        <a:accent1>
          <a:srgbClr val="003E72"/>
        </a:accent1>
        <a:accent2>
          <a:srgbClr val="C84E00"/>
        </a:accent2>
        <a:accent3>
          <a:srgbClr val="FFFFFF"/>
        </a:accent3>
        <a:accent4>
          <a:srgbClr val="003460"/>
        </a:accent4>
        <a:accent5>
          <a:srgbClr val="AAAFBC"/>
        </a:accent5>
        <a:accent6>
          <a:srgbClr val="B54600"/>
        </a:accent6>
        <a:hlink>
          <a:srgbClr val="435125"/>
        </a:hlink>
        <a:folHlink>
          <a:srgbClr val="412D5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953D52AC5EFC34CA92E8D6091DF89C8" ma:contentTypeVersion="18" ma:contentTypeDescription="Create a new document." ma:contentTypeScope="" ma:versionID="53a0db52edf8fa069fb53eba8351d90a">
  <xsd:schema xmlns:xsd="http://www.w3.org/2001/XMLSchema" xmlns:xs="http://www.w3.org/2001/XMLSchema" xmlns:p="http://schemas.microsoft.com/office/2006/metadata/properties" xmlns:ns2="3995883a-d786-4b4f-a5c8-93a53e2574e9" xmlns:ns3="3c323e8f-b349-459e-99de-466e326f23a6" targetNamespace="http://schemas.microsoft.com/office/2006/metadata/properties" ma:root="true" ma:fieldsID="91c75ee8a46e4f3569c5dcd4bf9c9cc4" ns2:_="" ns3:_="">
    <xsd:import namespace="3995883a-d786-4b4f-a5c8-93a53e2574e9"/>
    <xsd:import namespace="3c323e8f-b349-459e-99de-466e326f23a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95883a-d786-4b4f-a5c8-93a53e2574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b2e29533-ce21-4a72-8119-d08375b93a9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Location" ma:index="24" nillable="true" ma:displayName="Location" ma:descrip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c323e8f-b349-459e-99de-466e326f23a6"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3b2454f3-7b2c-42cd-8942-0b44d0a08ad4}" ma:internalName="TaxCatchAll" ma:showField="CatchAllData" ma:web="3c323e8f-b349-459e-99de-466e326f23a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995883a-d786-4b4f-a5c8-93a53e2574e9">
      <Terms xmlns="http://schemas.microsoft.com/office/infopath/2007/PartnerControls"/>
    </lcf76f155ced4ddcb4097134ff3c332f>
    <TaxCatchAll xmlns="3c323e8f-b349-459e-99de-466e326f23a6" xsi:nil="true"/>
  </documentManagement>
</p:properties>
</file>

<file path=customXml/itemProps1.xml><?xml version="1.0" encoding="utf-8"?>
<ds:datastoreItem xmlns:ds="http://schemas.openxmlformats.org/officeDocument/2006/customXml" ds:itemID="{84959A3B-D729-4DDA-8FBC-89E5035E26F1}"/>
</file>

<file path=customXml/itemProps2.xml><?xml version="1.0" encoding="utf-8"?>
<ds:datastoreItem xmlns:ds="http://schemas.openxmlformats.org/officeDocument/2006/customXml" ds:itemID="{8FAEF824-96A4-4846-8CF8-6DDD87A9DC56}"/>
</file>

<file path=customXml/itemProps3.xml><?xml version="1.0" encoding="utf-8"?>
<ds:datastoreItem xmlns:ds="http://schemas.openxmlformats.org/officeDocument/2006/customXml" ds:itemID="{7E94C224-8606-44DD-9DDD-8BBF9EB59ED5}"/>
</file>

<file path=docProps/app.xml><?xml version="1.0" encoding="utf-8"?>
<Properties xmlns="http://schemas.openxmlformats.org/officeDocument/2006/extended-properties" xmlns:vt="http://schemas.openxmlformats.org/officeDocument/2006/docPropsVTypes">
  <Template/>
  <TotalTime>8497</TotalTime>
  <Words>2629</Words>
  <Application>Microsoft Macintosh PowerPoint</Application>
  <PresentationFormat>On-screen Show (4:3)</PresentationFormat>
  <Paragraphs>210</Paragraphs>
  <Slides>32</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32</vt:i4>
      </vt:variant>
    </vt:vector>
  </HeadingPairs>
  <TitlesOfParts>
    <vt:vector size="40" baseType="lpstr">
      <vt:lpstr>Aptos</vt:lpstr>
      <vt:lpstr>Arial</vt:lpstr>
      <vt:lpstr>Calibri</vt:lpstr>
      <vt:lpstr>Courier New</vt:lpstr>
      <vt:lpstr>Gabriola</vt:lpstr>
      <vt:lpstr>Symbol</vt:lpstr>
      <vt:lpstr>Wingdings</vt:lpstr>
      <vt:lpstr>blank</vt:lpstr>
      <vt:lpstr>Exploring “reality/ practice shock” through the perspectives of ECTs</vt:lpstr>
      <vt:lpstr>Reality shock</vt:lpstr>
      <vt:lpstr>Reality shock as a phenomenon</vt:lpstr>
      <vt:lpstr>Factors that contribute to reality shock</vt:lpstr>
      <vt:lpstr>Five indicators of reality shock</vt:lpstr>
      <vt:lpstr>PowerPoint Presentation</vt:lpstr>
      <vt:lpstr>PowerPoint Presentation</vt:lpstr>
      <vt:lpstr>Research to date…</vt:lpstr>
      <vt:lpstr>The Research Questions</vt:lpstr>
      <vt:lpstr>Outline of Study</vt:lpstr>
      <vt:lpstr>PowerPoint Presentation</vt:lpstr>
      <vt:lpstr>RQ1 - “What are ECTs’ perspectives of reality shock?” </vt:lpstr>
      <vt:lpstr>RQ1 - “What are ECTs’ perspectives of reality shock?” </vt:lpstr>
      <vt:lpstr>PowerPoint Presentation</vt:lpstr>
      <vt:lpstr>Implications from RQ1 –  “What are ECTs’ perspectives of reality shock?” </vt:lpstr>
      <vt:lpstr>PowerPoint Presentation</vt:lpstr>
      <vt:lpstr>RQ2 “What are the factors that influence ECTs’ experiences of reality shock?” </vt:lpstr>
      <vt:lpstr>Negative influences</vt:lpstr>
      <vt:lpstr>PowerPoint Presentation</vt:lpstr>
      <vt:lpstr>PowerPoint Presentation</vt:lpstr>
      <vt:lpstr>PowerPoint Presentation</vt:lpstr>
      <vt:lpstr>Positive Influences</vt:lpstr>
      <vt:lpstr>PowerPoint Presentation</vt:lpstr>
      <vt:lpstr>Implications from RQ2 –“What are the factors that influence ECTs’ experiences of reality shock?”   </vt:lpstr>
      <vt:lpstr>PowerPoint Presentation</vt:lpstr>
      <vt:lpstr>Implications from RQ2 – positive influences</vt:lpstr>
      <vt:lpstr>Conclusions  RQ1 – “What are ECTs’ perspectives of reality shock?”  </vt:lpstr>
      <vt:lpstr>Conclusions  RQ2 - “What are the factors that influence ECTs’ experiences of reality shock?”</vt:lpstr>
      <vt:lpstr>Conclusions  RQ3 – “Implications for teacher educators, ITE providers” </vt:lpstr>
      <vt:lpstr>Further research ideas</vt:lpstr>
      <vt:lpstr>PowerPoint Presentation</vt:lpstr>
      <vt:lpstr>PowerPoint Presentation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c:creator>
  <cp:lastModifiedBy>Jo Milton</cp:lastModifiedBy>
  <cp:revision>72</cp:revision>
  <cp:lastPrinted>2024-11-10T19:28:32Z</cp:lastPrinted>
  <dcterms:created xsi:type="dcterms:W3CDTF">2008-03-27T10:29:55Z</dcterms:created>
  <dcterms:modified xsi:type="dcterms:W3CDTF">2024-11-11T09:06:16Z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ContentTypeId">
    <vt:lpwstr>0x0101008953D52AC5EFC34CA92E8D6091DF89C8</vt:lpwstr>
  </property>
</Properties>
</file>