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1"/>
  </p:notesMasterIdLst>
  <p:sldIdLst>
    <p:sldId id="256" r:id="rId5"/>
    <p:sldId id="257" r:id="rId6"/>
    <p:sldId id="3362" r:id="rId7"/>
    <p:sldId id="432" r:id="rId8"/>
    <p:sldId id="433" r:id="rId9"/>
    <p:sldId id="434" r:id="rId10"/>
    <p:sldId id="436" r:id="rId11"/>
    <p:sldId id="435" r:id="rId12"/>
    <p:sldId id="440" r:id="rId13"/>
    <p:sldId id="438" r:id="rId14"/>
    <p:sldId id="439" r:id="rId15"/>
    <p:sldId id="3363" r:id="rId16"/>
    <p:sldId id="441" r:id="rId17"/>
    <p:sldId id="3365" r:id="rId18"/>
    <p:sldId id="466" r:id="rId19"/>
    <p:sldId id="467" r:id="rId20"/>
    <p:sldId id="443" r:id="rId21"/>
    <p:sldId id="468" r:id="rId22"/>
    <p:sldId id="444" r:id="rId23"/>
    <p:sldId id="445" r:id="rId24"/>
    <p:sldId id="3364" r:id="rId25"/>
    <p:sldId id="610" r:id="rId26"/>
    <p:sldId id="3338" r:id="rId27"/>
    <p:sldId id="3349" r:id="rId28"/>
    <p:sldId id="3339" r:id="rId29"/>
    <p:sldId id="3342" r:id="rId30"/>
    <p:sldId id="3343" r:id="rId31"/>
    <p:sldId id="3344" r:id="rId32"/>
    <p:sldId id="3345" r:id="rId33"/>
    <p:sldId id="3318" r:id="rId34"/>
    <p:sldId id="3356" r:id="rId35"/>
    <p:sldId id="3358" r:id="rId36"/>
    <p:sldId id="3347" r:id="rId37"/>
    <p:sldId id="3360" r:id="rId38"/>
    <p:sldId id="3359" r:id="rId39"/>
    <p:sldId id="3361" r:id="rId40"/>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3" d="100"/>
          <a:sy n="63" d="100"/>
        </p:scale>
        <p:origin x="612" y="56"/>
      </p:cViewPr>
      <p:guideLst/>
    </p:cSldViewPr>
  </p:slideViewPr>
  <p:notesTextViewPr>
    <p:cViewPr>
      <p:scale>
        <a:sx n="1" d="1"/>
        <a:sy n="1" d="1"/>
      </p:scale>
      <p:origin x="0" y="0"/>
    </p:cViewPr>
  </p:notesTextViewPr>
  <p:sorterViewPr>
    <p:cViewPr>
      <p:scale>
        <a:sx n="100" d="100"/>
        <a:sy n="100" d="100"/>
      </p:scale>
      <p:origin x="0" y="-361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0F34921E-EFE0-402D-BF27-60D839EA6921}" type="datetimeFigureOut">
              <a:rPr lang="en-GB" smtClean="0"/>
              <a:t>13/11/2024</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9DBBFA47-7E77-416F-A551-2D0F6725FCF5}" type="slidenum">
              <a:rPr lang="en-GB" smtClean="0"/>
              <a:t>‹#›</a:t>
            </a:fld>
            <a:endParaRPr lang="en-GB"/>
          </a:p>
        </p:txBody>
      </p:sp>
    </p:spTree>
    <p:extLst>
      <p:ext uri="{BB962C8B-B14F-4D97-AF65-F5344CB8AC3E}">
        <p14:creationId xmlns:p14="http://schemas.microsoft.com/office/powerpoint/2010/main" val="4020537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0996320-5365-43B9-8BC6-C046B6D59A92}" type="slidenum">
              <a:rPr lang="en-US" smtClean="0">
                <a:latin typeface="Arial" charset="0"/>
                <a:ea typeface="ヒラギノ角ゴ Pro W3"/>
                <a:cs typeface="ヒラギノ角ゴ Pro W3"/>
              </a:rPr>
              <a:pPr/>
              <a:t>1</a:t>
            </a:fld>
            <a:endParaRPr lang="en-US">
              <a:latin typeface="Arial" charset="0"/>
              <a:ea typeface="ヒラギノ角ゴ Pro W3"/>
              <a:cs typeface="ヒラギノ角ゴ Pro W3"/>
            </a:endParaRPr>
          </a:p>
        </p:txBody>
      </p:sp>
      <p:sp>
        <p:nvSpPr>
          <p:cNvPr id="29698" name="Rectangle 2"/>
          <p:cNvSpPr>
            <a:spLocks noGrp="1" noRot="1" noChangeAspect="1" noChangeArrowheads="1" noTextEdit="1"/>
          </p:cNvSpPr>
          <p:nvPr>
            <p:ph type="sldImg"/>
          </p:nvPr>
        </p:nvSpPr>
        <p:spPr>
          <a:xfrm>
            <a:off x="1458913" y="433388"/>
            <a:ext cx="3751262" cy="2111375"/>
          </a:xfrm>
          <a:ln/>
        </p:spPr>
      </p:sp>
      <p:sp>
        <p:nvSpPr>
          <p:cNvPr id="29699" name="Rectangle 3"/>
          <p:cNvSpPr>
            <a:spLocks noGrp="1" noChangeArrowheads="1"/>
          </p:cNvSpPr>
          <p:nvPr>
            <p:ph type="body" idx="1"/>
          </p:nvPr>
        </p:nvSpPr>
        <p:spPr>
          <a:xfrm>
            <a:off x="258601" y="2699265"/>
            <a:ext cx="6338865" cy="7434185"/>
          </a:xfrm>
          <a:noFill/>
          <a:ln/>
        </p:spPr>
        <p:txBody>
          <a:bodyPr/>
          <a:lstStyle/>
          <a:p>
            <a:pPr eaLnBrk="1" hangingPunct="1"/>
            <a:r>
              <a:rPr lang="en-GB" dirty="0">
                <a:ea typeface="ヒラギノ角ゴ Pro W3"/>
              </a:rPr>
              <a:t>Handouts</a:t>
            </a:r>
            <a:r>
              <a:rPr lang="en-GB" baseline="0" dirty="0">
                <a:ea typeface="ヒラギノ角ゴ Pro W3"/>
              </a:rPr>
              <a:t> – </a:t>
            </a:r>
          </a:p>
          <a:p>
            <a:pPr eaLnBrk="1" hangingPunct="1"/>
            <a:r>
              <a:rPr lang="en-GB" baseline="0" dirty="0">
                <a:ea typeface="ヒラギノ角ゴ Pro W3"/>
              </a:rPr>
              <a:t>Inclusion Observation Checklist</a:t>
            </a:r>
          </a:p>
          <a:p>
            <a:pPr eaLnBrk="1" hangingPunct="1"/>
            <a:r>
              <a:rPr lang="en-GB" baseline="0" dirty="0">
                <a:ea typeface="ヒラギノ角ゴ Pro W3"/>
              </a:rPr>
              <a:t>Copies of Isaac Case Study (to be returned)</a:t>
            </a:r>
          </a:p>
          <a:p>
            <a:pPr eaLnBrk="1" hangingPunct="1"/>
            <a:r>
              <a:rPr lang="en-GB" baseline="0" dirty="0">
                <a:ea typeface="ヒラギノ角ゴ Pro W3"/>
              </a:rPr>
              <a:t>Pillars of Inclusion Handout</a:t>
            </a:r>
          </a:p>
          <a:p>
            <a:pPr eaLnBrk="1" hangingPunct="1"/>
            <a:r>
              <a:rPr lang="en-GB" baseline="0" dirty="0">
                <a:ea typeface="ヒラギノ角ゴ Pro W3"/>
              </a:rPr>
              <a:t>You may also want post its and flip chart paper</a:t>
            </a:r>
          </a:p>
        </p:txBody>
      </p:sp>
    </p:spTree>
    <p:extLst>
      <p:ext uri="{BB962C8B-B14F-4D97-AF65-F5344CB8AC3E}">
        <p14:creationId xmlns:p14="http://schemas.microsoft.com/office/powerpoint/2010/main" val="2270095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2</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472945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3</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1848210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4</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2267657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5</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23391464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6</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3967793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7</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3962588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8</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3345885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9</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3918392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10</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2861962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11</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1422722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12</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68901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13</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35781537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B78D7-F090-8C48-DF6F-AF656EB1C02C}"/>
            </a:ext>
          </a:extLst>
        </p:cNvPr>
        <p:cNvGrpSpPr/>
        <p:nvPr/>
      </p:nvGrpSpPr>
      <p:grpSpPr>
        <a:xfrm>
          <a:off x="0" y="0"/>
          <a:ext cx="0" cy="0"/>
          <a:chOff x="0" y="0"/>
          <a:chExt cx="0" cy="0"/>
        </a:xfrm>
      </p:grpSpPr>
      <p:sp>
        <p:nvSpPr>
          <p:cNvPr id="31745" name="Rectangle 7">
            <a:extLst>
              <a:ext uri="{FF2B5EF4-FFF2-40B4-BE49-F238E27FC236}">
                <a16:creationId xmlns:a16="http://schemas.microsoft.com/office/drawing/2014/main" id="{FDD46A26-DE05-821E-163E-BB98D2CE8A99}"/>
              </a:ext>
            </a:extLst>
          </p:cNvPr>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14</a:t>
            </a:fld>
            <a:endParaRPr lang="en-US">
              <a:latin typeface="Arial" charset="0"/>
              <a:ea typeface="ヒラギノ角ゴ Pro W3"/>
              <a:cs typeface="ヒラギノ角ゴ Pro W3"/>
            </a:endParaRPr>
          </a:p>
        </p:txBody>
      </p:sp>
      <p:sp>
        <p:nvSpPr>
          <p:cNvPr id="31746" name="Rectangle 1026">
            <a:extLst>
              <a:ext uri="{FF2B5EF4-FFF2-40B4-BE49-F238E27FC236}">
                <a16:creationId xmlns:a16="http://schemas.microsoft.com/office/drawing/2014/main" id="{BE5EAF74-AD29-1990-B889-AE4CAA7EDF39}"/>
              </a:ext>
            </a:extLst>
          </p:cNvPr>
          <p:cNvSpPr>
            <a:spLocks noGrp="1" noRot="1" noChangeAspect="1" noChangeArrowheads="1" noTextEdit="1"/>
          </p:cNvSpPr>
          <p:nvPr>
            <p:ph type="sldImg"/>
          </p:nvPr>
        </p:nvSpPr>
        <p:spPr>
          <a:ln/>
        </p:spPr>
      </p:sp>
      <p:sp>
        <p:nvSpPr>
          <p:cNvPr id="31747" name="Rectangle 1027">
            <a:extLst>
              <a:ext uri="{FF2B5EF4-FFF2-40B4-BE49-F238E27FC236}">
                <a16:creationId xmlns:a16="http://schemas.microsoft.com/office/drawing/2014/main" id="{FBC6CBAF-1B92-3D23-F4D5-7381A41D12C9}"/>
              </a:ext>
            </a:extLst>
          </p:cNvPr>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1952136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15</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775230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16</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525570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17</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11121079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18</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1282134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19</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1012306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20</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417982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xfrm>
            <a:off x="3860085" y="10328225"/>
            <a:ext cx="2951830" cy="542956"/>
          </a:xfrm>
          <a:noFill/>
          <a:ln>
            <a:miter lim="800000"/>
            <a:headEnd/>
            <a:tailEnd/>
          </a:ln>
        </p:spPr>
        <p:txBody>
          <a:bodyPr wrap="square" numCol="1" anchorCtr="0" compatLnSpc="1">
            <a:prstTxWarp prst="textNoShape">
              <a:avLst/>
            </a:prstTxWarp>
          </a:bodyPr>
          <a:lstStyle/>
          <a:p>
            <a:fld id="{46631893-7E8B-4A38-9735-4ED40C1BC2EA}" type="slidenum">
              <a:rPr lang="en-US" smtClean="0">
                <a:latin typeface="Arial" charset="0"/>
                <a:ea typeface="ヒラギノ角ゴ Pro W3"/>
                <a:cs typeface="ヒラギノ角ゴ Pro W3"/>
              </a:rPr>
              <a:pPr/>
              <a:t>21</a:t>
            </a:fld>
            <a:endParaRPr lang="en-US">
              <a:latin typeface="Arial" charset="0"/>
              <a:ea typeface="ヒラギノ角ゴ Pro W3"/>
              <a:cs typeface="ヒラギノ角ゴ Pro W3"/>
            </a:endParaRPr>
          </a:p>
        </p:txBody>
      </p:sp>
      <p:sp>
        <p:nvSpPr>
          <p:cNvPr id="31746" name="Rectangle 1026"/>
          <p:cNvSpPr>
            <a:spLocks noGrp="1" noRot="1" noChangeAspect="1" noChangeArrowheads="1" noTextEdit="1"/>
          </p:cNvSpPr>
          <p:nvPr>
            <p:ph type="sldImg"/>
          </p:nvPr>
        </p:nvSpPr>
        <p:spPr>
          <a:ln/>
        </p:spPr>
      </p:sp>
      <p:sp>
        <p:nvSpPr>
          <p:cNvPr id="31747" name="Rectangle 1027"/>
          <p:cNvSpPr>
            <a:spLocks noGrp="1" noChangeArrowheads="1"/>
          </p:cNvSpPr>
          <p:nvPr>
            <p:ph type="body" idx="1"/>
          </p:nvPr>
        </p:nvSpPr>
        <p:spPr>
          <a:noFill/>
          <a:ln/>
        </p:spPr>
        <p:txBody>
          <a:bodyPr/>
          <a:lstStyle/>
          <a:p>
            <a:pPr eaLnBrk="1" hangingPunct="1"/>
            <a:r>
              <a:rPr lang="en-GB" sz="1600">
                <a:ea typeface="ヒラギノ角ゴ Pro W3"/>
              </a:rPr>
              <a:t>Time: 2 mins</a:t>
            </a:r>
          </a:p>
        </p:txBody>
      </p:sp>
    </p:spTree>
    <p:extLst>
      <p:ext uri="{BB962C8B-B14F-4D97-AF65-F5344CB8AC3E}">
        <p14:creationId xmlns:p14="http://schemas.microsoft.com/office/powerpoint/2010/main" val="3451473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22</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4095251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23</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966817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24</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28243714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25</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24244737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26</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24747835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27</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13009445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28</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27587242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29</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33950903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30</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3243073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31</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6274359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32</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41367502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33</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13700994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34</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15805854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35</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8832493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ea typeface="MS PGothic" panose="020B0600070205080204" pitchFamily="34" charset="-128"/>
              </a:defRPr>
            </a:lvl1pPr>
            <a:lvl2pPr marL="782772" indent="-301066">
              <a:defRPr>
                <a:solidFill>
                  <a:schemeClr val="tx1"/>
                </a:solidFill>
                <a:latin typeface="Trebuchet MS" panose="020B0603020202020204" pitchFamily="34" charset="0"/>
                <a:ea typeface="MS PGothic" panose="020B0600070205080204" pitchFamily="34" charset="-128"/>
              </a:defRPr>
            </a:lvl2pPr>
            <a:lvl3pPr marL="1204265" indent="-240853">
              <a:defRPr>
                <a:solidFill>
                  <a:schemeClr val="tx1"/>
                </a:solidFill>
                <a:latin typeface="Trebuchet MS" panose="020B0603020202020204" pitchFamily="34" charset="0"/>
                <a:ea typeface="MS PGothic" panose="020B0600070205080204" pitchFamily="34" charset="-128"/>
              </a:defRPr>
            </a:lvl3pPr>
            <a:lvl4pPr marL="1685971" indent="-240853">
              <a:defRPr>
                <a:solidFill>
                  <a:schemeClr val="tx1"/>
                </a:solidFill>
                <a:latin typeface="Trebuchet MS" panose="020B0603020202020204" pitchFamily="34" charset="0"/>
                <a:ea typeface="MS PGothic" panose="020B0600070205080204" pitchFamily="34" charset="-128"/>
              </a:defRPr>
            </a:lvl4pPr>
            <a:lvl5pPr marL="2167677" indent="-240853">
              <a:defRPr>
                <a:solidFill>
                  <a:schemeClr val="tx1"/>
                </a:solidFill>
                <a:latin typeface="Trebuchet MS" panose="020B0603020202020204" pitchFamily="34" charset="0"/>
                <a:ea typeface="MS PGothic" panose="020B0600070205080204" pitchFamily="34" charset="-128"/>
              </a:defRPr>
            </a:lvl5pPr>
            <a:lvl6pPr marL="2649383"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6pPr>
            <a:lvl7pPr marL="3131088"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7pPr>
            <a:lvl8pPr marL="3612794"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8pPr>
            <a:lvl9pPr marL="4094500" indent="-240853" eaLnBrk="0" fontAlgn="base" hangingPunct="0">
              <a:spcBef>
                <a:spcPct val="0"/>
              </a:spcBef>
              <a:spcAft>
                <a:spcPct val="0"/>
              </a:spcAft>
              <a:defRPr>
                <a:solidFill>
                  <a:schemeClr val="tx1"/>
                </a:solidFill>
                <a:latin typeface="Trebuchet MS" panose="020B0603020202020204" pitchFamily="34" charset="0"/>
                <a:ea typeface="MS PGothic" panose="020B0600070205080204" pitchFamily="34" charset="-128"/>
              </a:defRPr>
            </a:lvl9pPr>
          </a:lstStyle>
          <a:p>
            <a:fld id="{1EE22FCA-09E1-4B50-9ACA-8ED21F24A1C8}" type="slidenum">
              <a:rPr lang="en-GB" altLang="en-US">
                <a:latin typeface="Times" panose="02020603050405020304" pitchFamily="18" charset="0"/>
              </a:rPr>
              <a:pPr/>
              <a:t>36</a:t>
            </a:fld>
            <a:endParaRPr lang="en-GB" altLang="en-US">
              <a:latin typeface="Times" panose="02020603050405020304" pitchFamily="18" charset="0"/>
            </a:endParaRPr>
          </a:p>
        </p:txBody>
      </p:sp>
      <p:sp>
        <p:nvSpPr>
          <p:cNvPr id="92163" name="Rectangle 2"/>
          <p:cNvSpPr>
            <a:spLocks noGrp="1" noRot="1" noChangeAspect="1" noChangeArrowheads="1" noTextEdit="1"/>
          </p:cNvSpPr>
          <p:nvPr>
            <p:ph type="sldImg"/>
          </p:nvPr>
        </p:nvSpPr>
        <p:spPr>
          <a:ln/>
        </p:spPr>
      </p:sp>
      <p:sp>
        <p:nvSpPr>
          <p:cNvPr id="414723" name="Rectangle 3"/>
          <p:cNvSpPr>
            <a:spLocks noGrp="1" noChangeArrowheads="1"/>
          </p:cNvSpPr>
          <p:nvPr>
            <p:ph type="body" idx="1"/>
          </p:nvPr>
        </p:nvSpPr>
        <p:spPr/>
        <p:txBody>
          <a:bodyPr/>
          <a:lstStyle/>
          <a:p>
            <a:pPr eaLnBrk="1" hangingPunct="1">
              <a:defRPr/>
            </a:pPr>
            <a:endParaRPr lang="en-GB">
              <a:ea typeface="ＭＳ Ｐゴシック" charset="0"/>
              <a:cs typeface="+mn-cs"/>
            </a:endParaRPr>
          </a:p>
        </p:txBody>
      </p:sp>
    </p:spTree>
    <p:extLst>
      <p:ext uri="{BB962C8B-B14F-4D97-AF65-F5344CB8AC3E}">
        <p14:creationId xmlns:p14="http://schemas.microsoft.com/office/powerpoint/2010/main" val="2962873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336345"/>
            <a:ext cx="10363200" cy="847022"/>
          </a:xfrm>
          <a:prstGeom prst="rect">
            <a:avLst/>
          </a:prstGeom>
        </p:spPr>
        <p:txBody>
          <a:bodyPr/>
          <a:lstStyle>
            <a:lvl1pPr algn="l">
              <a:defRPr>
                <a:latin typeface="Helvetica"/>
                <a:cs typeface="Helvetica"/>
              </a:defRPr>
            </a:lvl1pPr>
          </a:lstStyle>
          <a:p>
            <a:r>
              <a:rPr lang="en-GB" dirty="0"/>
              <a:t>Click to edit Master title style</a:t>
            </a:r>
            <a:endParaRPr lang="en-US" dirty="0"/>
          </a:p>
        </p:txBody>
      </p:sp>
      <p:sp>
        <p:nvSpPr>
          <p:cNvPr id="3" name="Subtitle 2"/>
          <p:cNvSpPr>
            <a:spLocks noGrp="1"/>
          </p:cNvSpPr>
          <p:nvPr>
            <p:ph type="subTitle" idx="1"/>
          </p:nvPr>
        </p:nvSpPr>
        <p:spPr>
          <a:xfrm>
            <a:off x="914400" y="4227700"/>
            <a:ext cx="10363200" cy="724040"/>
          </a:xfrm>
          <a:prstGeom prst="rect">
            <a:avLst/>
          </a:prstGeom>
        </p:spPr>
        <p:txBody>
          <a:bodyPr/>
          <a:lstStyle>
            <a:lvl1pPr marL="0" indent="0" algn="l">
              <a:buNone/>
              <a:defRPr>
                <a:solidFill>
                  <a:srgbClr val="5E5650"/>
                </a:solidFill>
                <a:latin typeface="Helvetica"/>
                <a:cs typeface="Helvetic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spTree>
    <p:extLst>
      <p:ext uri="{BB962C8B-B14F-4D97-AF65-F5344CB8AC3E}">
        <p14:creationId xmlns:p14="http://schemas.microsoft.com/office/powerpoint/2010/main" val="3120828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590106"/>
            <a:ext cx="10972800" cy="894717"/>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idx="1"/>
          </p:nvPr>
        </p:nvSpPr>
        <p:spPr>
          <a:xfrm>
            <a:off x="609600" y="2625277"/>
            <a:ext cx="10972800" cy="3500887"/>
          </a:xfrm>
          <a:prstGeom prst="rect">
            <a:avLst/>
          </a:prstGeom>
        </p:spPr>
        <p:txBody>
          <a:bodyPr/>
          <a:lstStyle>
            <a:lvl1pPr>
              <a:defRPr>
                <a:latin typeface="Helvetica"/>
                <a:cs typeface="Helvetica"/>
              </a:defRPr>
            </a:lvl1pPr>
            <a:lvl2pPr>
              <a:defRPr>
                <a:latin typeface="Helvetica"/>
                <a:cs typeface="Helvetica"/>
              </a:defRPr>
            </a:lvl2pPr>
            <a:lvl3pPr>
              <a:defRPr>
                <a:latin typeface="Helvetica"/>
                <a:cs typeface="Helvetica"/>
              </a:defRPr>
            </a:lvl3pPr>
            <a:lvl4pPr>
              <a:defRPr>
                <a:latin typeface="Helvetica"/>
                <a:cs typeface="Helvetica"/>
              </a:defRPr>
            </a:lvl4pPr>
            <a:lvl5pPr>
              <a:defRPr>
                <a:latin typeface="Helvetica"/>
                <a:cs typeface="Helvetica"/>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0A989568-9171-455E-A7DC-6AE4BEE9014B}" type="datetimeFigureOut">
              <a:rPr lang="en-GB"/>
              <a:pPr>
                <a:defRPr/>
              </a:pPr>
              <a:t>13/11/2024</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Helvetica"/>
                <a:ea typeface="MS PGothic" charset="0"/>
                <a:cs typeface="Helvetica"/>
              </a:defRPr>
            </a:lvl1pPr>
          </a:lstStyle>
          <a:p>
            <a:pPr>
              <a:defRPr/>
            </a:pPr>
            <a:endParaRPr lang="en-US"/>
          </a:p>
        </p:txBody>
      </p:sp>
      <p:sp>
        <p:nvSpPr>
          <p:cNvPr id="6" name="Slide Number Placeholder 5"/>
          <p:cNvSpPr>
            <a:spLocks noGrp="1"/>
          </p:cNvSpPr>
          <p:nvPr>
            <p:ph type="sldNum" sz="quarter" idx="12"/>
          </p:nvPr>
        </p:nvSpPr>
        <p:spPr>
          <a:xfrm>
            <a:off x="10957985" y="6356351"/>
            <a:ext cx="1037167" cy="365125"/>
          </a:xfrm>
          <a:prstGeom prst="rect">
            <a:avLst/>
          </a:prstGeom>
        </p:spPr>
        <p:txBody>
          <a:bodyPr vert="horz" wrap="square" lIns="91440" tIns="45720" rIns="91440" bIns="45720" numCol="1" anchor="t" anchorCtr="0" compatLnSpc="1">
            <a:prstTxWarp prst="textNoShape">
              <a:avLst/>
            </a:prstTxWarp>
          </a:bodyPr>
          <a:lstStyle>
            <a:lvl1pPr algn="ctr">
              <a:defRPr sz="1400" smtClean="0">
                <a:latin typeface="Helvetica" panose="020B0604020202020204" pitchFamily="34" charset="0"/>
              </a:defRPr>
            </a:lvl1pPr>
          </a:lstStyle>
          <a:p>
            <a:pPr>
              <a:defRPr/>
            </a:pPr>
            <a:fld id="{E18B1290-FA9F-44FA-AD0F-664BE9FB4DB6}" type="slidenum">
              <a:rPr lang="en-GB" altLang="en-US"/>
              <a:pPr>
                <a:defRPr/>
              </a:pPr>
              <a:t>‹#›</a:t>
            </a:fld>
            <a:endParaRPr lang="en-GB" altLang="en-US"/>
          </a:p>
        </p:txBody>
      </p:sp>
    </p:spTree>
    <p:extLst>
      <p:ext uri="{BB962C8B-B14F-4D97-AF65-F5344CB8AC3E}">
        <p14:creationId xmlns:p14="http://schemas.microsoft.com/office/powerpoint/2010/main" val="442633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384511"/>
            <a:ext cx="10972800" cy="600455"/>
          </a:xfrm>
          <a:prstGeom prst="rect">
            <a:avLst/>
          </a:prstGeom>
        </p:spPr>
        <p:txBody>
          <a:bodyPr/>
          <a:lstStyle>
            <a:lvl1pPr algn="l">
              <a:defRPr sz="3200">
                <a:latin typeface="Helvetica"/>
                <a:cs typeface="Helvetica"/>
              </a:defRPr>
            </a:lvl1pPr>
          </a:lstStyle>
          <a:p>
            <a:r>
              <a:rPr lang="en-GB" dirty="0"/>
              <a:t>Click to edit Master title style</a:t>
            </a:r>
            <a:endParaRPr lang="en-US" dirty="0"/>
          </a:p>
        </p:txBody>
      </p:sp>
      <p:sp>
        <p:nvSpPr>
          <p:cNvPr id="3" name="Content Placeholder 2"/>
          <p:cNvSpPr>
            <a:spLocks noGrp="1"/>
          </p:cNvSpPr>
          <p:nvPr>
            <p:ph sz="half" idx="1"/>
          </p:nvPr>
        </p:nvSpPr>
        <p:spPr>
          <a:xfrm>
            <a:off x="609600" y="2166387"/>
            <a:ext cx="53848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6197600" y="2166387"/>
            <a:ext cx="5384800" cy="4354117"/>
          </a:xfrm>
          <a:prstGeom prst="rect">
            <a:avLst/>
          </a:prstGeom>
        </p:spPr>
        <p:txBody>
          <a:bodyPr/>
          <a:lstStyle>
            <a:lvl1pPr>
              <a:defRPr sz="2800">
                <a:latin typeface="Helvetica"/>
                <a:cs typeface="Helvetica"/>
              </a:defRPr>
            </a:lvl1pPr>
            <a:lvl2pPr>
              <a:defRPr sz="2400">
                <a:latin typeface="Helvetica"/>
                <a:cs typeface="Helvetica"/>
              </a:defRPr>
            </a:lvl2pPr>
            <a:lvl3pPr>
              <a:defRPr sz="2000">
                <a:latin typeface="Helvetica"/>
                <a:cs typeface="Helvetica"/>
              </a:defRPr>
            </a:lvl3pPr>
            <a:lvl4pPr>
              <a:defRPr sz="1800">
                <a:latin typeface="Helvetica"/>
                <a:cs typeface="Helvetica"/>
              </a:defRPr>
            </a:lvl4pPr>
            <a:lvl5pPr>
              <a:defRPr sz="1800">
                <a:latin typeface="Helvetica"/>
                <a:cs typeface="Helvetica"/>
              </a:defRPr>
            </a:lvl5pPr>
            <a:lvl6pPr>
              <a:defRPr sz="1800"/>
            </a:lvl6pPr>
            <a:lvl7pPr>
              <a:defRPr sz="1800"/>
            </a:lvl7pPr>
            <a:lvl8pPr>
              <a:defRPr sz="1800"/>
            </a:lvl8pPr>
            <a:lvl9pPr>
              <a:defRPr sz="18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886219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404136"/>
            <a:ext cx="10972800" cy="1143000"/>
          </a:xfrm>
          <a:prstGeom prst="rect">
            <a:avLst/>
          </a:prstGeom>
        </p:spPr>
        <p:txBody>
          <a:bodyPr/>
          <a:lstStyle>
            <a:lvl1pPr algn="l">
              <a:defRPr sz="4000">
                <a:latin typeface="Helvetica"/>
                <a:cs typeface="Helvetica"/>
              </a:defRPr>
            </a:lvl1pPr>
          </a:lstStyle>
          <a:p>
            <a:r>
              <a:rPr lang="en-GB" dirty="0"/>
              <a:t>Click to edit Master title style</a:t>
            </a:r>
            <a:endParaRPr lang="en-US" dirty="0"/>
          </a:p>
        </p:txBody>
      </p:sp>
    </p:spTree>
    <p:extLst>
      <p:ext uri="{BB962C8B-B14F-4D97-AF65-F5344CB8AC3E}">
        <p14:creationId xmlns:p14="http://schemas.microsoft.com/office/powerpoint/2010/main" val="5148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321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388524"/>
            <a:ext cx="4011084" cy="916596"/>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1388525"/>
            <a:ext cx="6815667" cy="4737639"/>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Text Placeholder 3"/>
          <p:cNvSpPr>
            <a:spLocks noGrp="1"/>
          </p:cNvSpPr>
          <p:nvPr>
            <p:ph type="body" sz="half" idx="2"/>
          </p:nvPr>
        </p:nvSpPr>
        <p:spPr>
          <a:xfrm>
            <a:off x="609601" y="2571917"/>
            <a:ext cx="4011084" cy="355424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7D3CAB0F-C192-4829-B0DC-4E38DF4376B5}" type="datetimeFigureOut">
              <a:rPr lang="en-GB"/>
              <a:pPr>
                <a:defRPr/>
              </a:pPr>
              <a:t>13/11/2024</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fld id="{0234E69B-5A47-45ED-A190-26C1D8D3F3A7}" type="slidenum">
              <a:rPr lang="en-GB" altLang="en-US"/>
              <a:pPr>
                <a:defRPr/>
              </a:pPr>
              <a:t>‹#›</a:t>
            </a:fld>
            <a:endParaRPr lang="en-GB" altLang="en-US"/>
          </a:p>
        </p:txBody>
      </p:sp>
    </p:spTree>
    <p:extLst>
      <p:ext uri="{BB962C8B-B14F-4D97-AF65-F5344CB8AC3E}">
        <p14:creationId xmlns:p14="http://schemas.microsoft.com/office/powerpoint/2010/main" val="777533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379414"/>
            <a:ext cx="7315200" cy="566738"/>
          </a:xfrm>
          <a:prstGeom prst="rect">
            <a:avLst/>
          </a:prstGeom>
        </p:spPr>
        <p:txBody>
          <a:bodyPr anchor="b"/>
          <a:lstStyle>
            <a:lvl1pPr algn="l">
              <a:defRPr sz="2800" b="1"/>
            </a:lvl1pPr>
          </a:lstStyle>
          <a:p>
            <a:r>
              <a:rPr lang="en-GB" dirty="0"/>
              <a:t>Click to edit Master title style</a:t>
            </a:r>
            <a:endParaRPr lang="en-US" dirty="0"/>
          </a:p>
        </p:txBody>
      </p:sp>
      <p:sp>
        <p:nvSpPr>
          <p:cNvPr id="3" name="Picture Placeholder 2"/>
          <p:cNvSpPr>
            <a:spLocks noGrp="1"/>
          </p:cNvSpPr>
          <p:nvPr>
            <p:ph type="pic" idx="1"/>
          </p:nvPr>
        </p:nvSpPr>
        <p:spPr>
          <a:xfrm>
            <a:off x="609600" y="2358480"/>
            <a:ext cx="7315200" cy="381372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8026401" y="2057400"/>
            <a:ext cx="3927239" cy="41148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63909B9B-B364-445B-B490-F9373FFA2022}" type="datetimeFigureOut">
              <a:rPr lang="en-GB"/>
              <a:pPr>
                <a:defRPr/>
              </a:pPr>
              <a:t>13/11/2024</a:t>
            </a:fld>
            <a:endParaRPr lang="en-GB"/>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fld id="{748BC637-74E2-455E-90D3-CB40EE690300}" type="slidenum">
              <a:rPr lang="en-GB" altLang="en-US"/>
              <a:pPr>
                <a:defRPr/>
              </a:pPr>
              <a:t>‹#›</a:t>
            </a:fld>
            <a:endParaRPr lang="en-GB" altLang="en-US"/>
          </a:p>
        </p:txBody>
      </p:sp>
    </p:spTree>
    <p:extLst>
      <p:ext uri="{BB962C8B-B14F-4D97-AF65-F5344CB8AC3E}">
        <p14:creationId xmlns:p14="http://schemas.microsoft.com/office/powerpoint/2010/main" val="388701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29B105D5-377D-48F0-95F7-F967F81BF918}" type="datetimeFigureOut">
              <a:rPr lang="en-GB"/>
              <a:pPr>
                <a:defRPr/>
              </a:pPr>
              <a:t>13/11/2024</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fld id="{489986D0-E764-49BB-9137-163240D93DE0}" type="slidenum">
              <a:rPr lang="en-GB" altLang="en-US"/>
              <a:pPr>
                <a:defRPr/>
              </a:pPr>
              <a:t>‹#›</a:t>
            </a:fld>
            <a:endParaRPr lang="en-GB" altLang="en-US"/>
          </a:p>
        </p:txBody>
      </p:sp>
    </p:spTree>
    <p:extLst>
      <p:ext uri="{BB962C8B-B14F-4D97-AF65-F5344CB8AC3E}">
        <p14:creationId xmlns:p14="http://schemas.microsoft.com/office/powerpoint/2010/main" val="1721970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26075"/>
            <a:ext cx="2743200" cy="4600088"/>
          </a:xfrm>
          <a:prstGeom prst="rect">
            <a:avLst/>
          </a:prstGeom>
        </p:spPr>
        <p:txBody>
          <a:bodyPr vert="eaVert"/>
          <a:lstStyle/>
          <a:p>
            <a:r>
              <a:rPr lang="en-GB" dirty="0"/>
              <a:t>Click to edit Master title style</a:t>
            </a:r>
            <a:endParaRPr lang="en-US" dirty="0"/>
          </a:p>
        </p:txBody>
      </p:sp>
      <p:sp>
        <p:nvSpPr>
          <p:cNvPr id="3" name="Vertical Text Placeholder 2"/>
          <p:cNvSpPr>
            <a:spLocks noGrp="1"/>
          </p:cNvSpPr>
          <p:nvPr>
            <p:ph type="body" orient="vert" idx="1"/>
          </p:nvPr>
        </p:nvSpPr>
        <p:spPr>
          <a:xfrm>
            <a:off x="609600" y="1526075"/>
            <a:ext cx="8026400" cy="4600088"/>
          </a:xfrm>
          <a:prstGeom prst="rect">
            <a:avLst/>
          </a:prstGeom>
        </p:spPr>
        <p:txBody>
          <a:bodyPr vert="eaVert"/>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fld id="{306B2D33-2518-4C82-8A4A-94A6F403EB54}" type="datetimeFigureOut">
              <a:rPr lang="en-GB"/>
              <a:pPr>
                <a:defRPr/>
              </a:pPr>
              <a:t>13/11/2024</a:t>
            </a:fld>
            <a:endParaRPr lang="en-GB"/>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rial" charset="0"/>
                <a:ea typeface="MS PGothic" charset="0"/>
                <a:cs typeface="MS PGothic" charset="0"/>
              </a:defRPr>
            </a:lvl1pPr>
          </a:lstStyle>
          <a:p>
            <a:pPr>
              <a:defRPr/>
            </a:pPr>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smtClean="0"/>
            </a:lvl1pPr>
          </a:lstStyle>
          <a:p>
            <a:pPr>
              <a:defRPr/>
            </a:pPr>
            <a:fld id="{A546D371-6C2A-459A-AB44-90A3561F5BE1}" type="slidenum">
              <a:rPr lang="en-GB" altLang="en-US"/>
              <a:pPr>
                <a:defRPr/>
              </a:pPr>
              <a:t>‹#›</a:t>
            </a:fld>
            <a:endParaRPr lang="en-GB" altLang="en-US"/>
          </a:p>
        </p:txBody>
      </p:sp>
    </p:spTree>
    <p:extLst>
      <p:ext uri="{BB962C8B-B14F-4D97-AF65-F5344CB8AC3E}">
        <p14:creationId xmlns:p14="http://schemas.microsoft.com/office/powerpoint/2010/main" val="2790854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Text Placeholder 8"/>
          <p:cNvSpPr>
            <a:spLocks noGrp="1"/>
          </p:cNvSpPr>
          <p:nvPr>
            <p:ph type="body" sz="quarter" idx="11"/>
          </p:nvPr>
        </p:nvSpPr>
        <p:spPr>
          <a:xfrm>
            <a:off x="461434" y="6440489"/>
            <a:ext cx="537115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1969911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461434" y="1697038"/>
            <a:ext cx="11211277" cy="4673600"/>
          </a:xfrm>
          <a:prstGeom prst="rect">
            <a:avLst/>
          </a:prstGeom>
        </p:spPr>
        <p:txBody>
          <a:bodyPr vert="horz"/>
          <a:lstStyle>
            <a:lvl1pPr marL="0" indent="0">
              <a:buFont typeface="Arial"/>
              <a:buNone/>
              <a:tabLst>
                <a:tab pos="263525" algn="l"/>
              </a:tabLst>
              <a:defRPr sz="2800"/>
            </a:lvl1pPr>
            <a:lvl2pPr>
              <a:defRPr sz="2000"/>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Text Placeholder 8"/>
          <p:cNvSpPr>
            <a:spLocks noGrp="1"/>
          </p:cNvSpPr>
          <p:nvPr>
            <p:ph type="body" sz="quarter" idx="11"/>
          </p:nvPr>
        </p:nvSpPr>
        <p:spPr>
          <a:xfrm>
            <a:off x="461434" y="6440489"/>
            <a:ext cx="537115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3360208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gram">
    <p:spTree>
      <p:nvGrpSpPr>
        <p:cNvPr id="1" name=""/>
        <p:cNvGrpSpPr/>
        <p:nvPr/>
      </p:nvGrpSpPr>
      <p:grpSpPr>
        <a:xfrm>
          <a:off x="0" y="0"/>
          <a:ext cx="0" cy="0"/>
          <a:chOff x="0" y="0"/>
          <a:chExt cx="0" cy="0"/>
        </a:xfrm>
      </p:grpSpPr>
      <p:sp>
        <p:nvSpPr>
          <p:cNvPr id="7" name="Text Placeholder 5"/>
          <p:cNvSpPr>
            <a:spLocks noGrp="1"/>
          </p:cNvSpPr>
          <p:nvPr>
            <p:ph type="body" sz="quarter" idx="10"/>
          </p:nvPr>
        </p:nvSpPr>
        <p:spPr>
          <a:xfrm>
            <a:off x="461434" y="1697038"/>
            <a:ext cx="4459817" cy="4673600"/>
          </a:xfrm>
          <a:prstGeom prst="rect">
            <a:avLst/>
          </a:prstGeom>
        </p:spPr>
        <p:txBody>
          <a:bodyPr vert="horz"/>
          <a:lstStyle>
            <a:lvl1pPr marL="0" indent="0">
              <a:buFont typeface="Arial"/>
              <a:buNone/>
              <a:tabLst>
                <a:tab pos="263525" algn="l"/>
              </a:tabLst>
              <a:defRPr/>
            </a:lvl1pPr>
            <a:lvl2pPr marL="742950" indent="-285750">
              <a:buFont typeface="Wingdings" charset="2"/>
              <a:buChar char="§"/>
              <a:defRPr/>
            </a:lvl2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1" name="SmartArt Placeholder 10"/>
          <p:cNvSpPr>
            <a:spLocks noGrp="1"/>
          </p:cNvSpPr>
          <p:nvPr>
            <p:ph type="dgm" sz="quarter" idx="12"/>
          </p:nvPr>
        </p:nvSpPr>
        <p:spPr>
          <a:xfrm>
            <a:off x="5418667" y="1697038"/>
            <a:ext cx="6163733" cy="4673600"/>
          </a:xfrm>
          <a:prstGeom prst="rect">
            <a:avLst/>
          </a:prstGeom>
        </p:spPr>
        <p:txBody>
          <a:bodyPr vert="horz"/>
          <a:lstStyle>
            <a:lvl1pPr>
              <a:defRPr sz="2000">
                <a:latin typeface="Arial"/>
                <a:cs typeface="Arial"/>
              </a:defRPr>
            </a:lvl1pPr>
          </a:lstStyle>
          <a:p>
            <a:pPr lvl="0"/>
            <a:endParaRPr lang="en-US" noProof="0" dirty="0"/>
          </a:p>
        </p:txBody>
      </p:sp>
      <p:sp>
        <p:nvSpPr>
          <p:cNvPr id="13" name="Text Placeholder 8"/>
          <p:cNvSpPr>
            <a:spLocks noGrp="1"/>
          </p:cNvSpPr>
          <p:nvPr>
            <p:ph type="body" sz="quarter" idx="11"/>
          </p:nvPr>
        </p:nvSpPr>
        <p:spPr>
          <a:xfrm>
            <a:off x="461434" y="6440489"/>
            <a:ext cx="5371159" cy="314031"/>
          </a:xfrm>
          <a:prstGeom prst="rect">
            <a:avLst/>
          </a:prstGeom>
        </p:spPr>
        <p:txBody>
          <a:bodyPr vert="horz" wrap="none">
            <a:normAutofit/>
          </a:bodyPr>
          <a:lstStyle>
            <a:lvl1pPr marL="0" indent="0">
              <a:buNone/>
              <a:defRPr sz="1300" b="0" i="0"/>
            </a:lvl1pPr>
          </a:lstStyle>
          <a:p>
            <a:pPr lvl="0"/>
            <a:r>
              <a:rPr lang="en-GB"/>
              <a:t>Click to edit Master text styles</a:t>
            </a:r>
          </a:p>
        </p:txBody>
      </p:sp>
    </p:spTree>
    <p:extLst>
      <p:ext uri="{BB962C8B-B14F-4D97-AF65-F5344CB8AC3E}">
        <p14:creationId xmlns:p14="http://schemas.microsoft.com/office/powerpoint/2010/main" val="16628519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70460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9FD4D7"/>
        </a:solidFill>
        <a:effectLst/>
      </p:bgPr>
    </p:bg>
    <p:spTree>
      <p:nvGrpSpPr>
        <p:cNvPr id="1" name=""/>
        <p:cNvGrpSpPr/>
        <p:nvPr/>
      </p:nvGrpSpPr>
      <p:grpSpPr>
        <a:xfrm>
          <a:off x="0" y="0"/>
          <a:ext cx="0" cy="0"/>
          <a:chOff x="0" y="0"/>
          <a:chExt cx="0" cy="0"/>
        </a:xfrm>
      </p:grpSpPr>
      <p:pic>
        <p:nvPicPr>
          <p:cNvPr id="2050" name="Picture 6" descr="IoE_286_landscape.pn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121920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87636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457200" rtl="0" eaLnBrk="0" fontAlgn="base" hangingPunct="0">
        <a:spcBef>
          <a:spcPct val="0"/>
        </a:spcBef>
        <a:spcAft>
          <a:spcPct val="0"/>
        </a:spcAft>
        <a:defRPr sz="4400" kern="1200">
          <a:solidFill>
            <a:schemeClr val="tx1"/>
          </a:solidFill>
          <a:latin typeface="+mj-lt"/>
          <a:ea typeface="MS PGothic" pitchFamily="34" charset="-128"/>
          <a:cs typeface="+mj-cs"/>
        </a:defRPr>
      </a:lvl1pPr>
      <a:lvl2pPr algn="ctr" defTabSz="457200" rtl="0" eaLnBrk="0" fontAlgn="base" hangingPunct="0">
        <a:spcBef>
          <a:spcPct val="0"/>
        </a:spcBef>
        <a:spcAft>
          <a:spcPct val="0"/>
        </a:spcAft>
        <a:defRPr sz="4400">
          <a:solidFill>
            <a:schemeClr val="tx1"/>
          </a:solidFill>
          <a:latin typeface="Arial" pitchFamily="34" charset="0"/>
          <a:ea typeface="MS PGothic" pitchFamily="34" charset="-128"/>
        </a:defRPr>
      </a:lvl2pPr>
      <a:lvl3pPr algn="ctr" defTabSz="457200" rtl="0" eaLnBrk="0" fontAlgn="base" hangingPunct="0">
        <a:spcBef>
          <a:spcPct val="0"/>
        </a:spcBef>
        <a:spcAft>
          <a:spcPct val="0"/>
        </a:spcAft>
        <a:defRPr sz="4400">
          <a:solidFill>
            <a:schemeClr val="tx1"/>
          </a:solidFill>
          <a:latin typeface="Arial" pitchFamily="34" charset="0"/>
          <a:ea typeface="MS PGothic" pitchFamily="34" charset="-128"/>
        </a:defRPr>
      </a:lvl3pPr>
      <a:lvl4pPr algn="ctr" defTabSz="457200" rtl="0" eaLnBrk="0" fontAlgn="base" hangingPunct="0">
        <a:spcBef>
          <a:spcPct val="0"/>
        </a:spcBef>
        <a:spcAft>
          <a:spcPct val="0"/>
        </a:spcAft>
        <a:defRPr sz="4400">
          <a:solidFill>
            <a:schemeClr val="tx1"/>
          </a:solidFill>
          <a:latin typeface="Arial" pitchFamily="34" charset="0"/>
          <a:ea typeface="MS PGothic" pitchFamily="34" charset="-128"/>
        </a:defRPr>
      </a:lvl4pPr>
      <a:lvl5pPr algn="ctr" defTabSz="457200" rtl="0" eaLnBrk="0" fontAlgn="base" hangingPunct="0">
        <a:spcBef>
          <a:spcPct val="0"/>
        </a:spcBef>
        <a:spcAft>
          <a:spcPct val="0"/>
        </a:spcAft>
        <a:defRPr sz="4400">
          <a:solidFill>
            <a:schemeClr val="tx1"/>
          </a:solidFill>
          <a:latin typeface="Arial" pitchFamily="34" charset="0"/>
          <a:ea typeface="MS PGothic" pitchFamily="34" charset="-128"/>
        </a:defRPr>
      </a:lvl5pPr>
      <a:lvl6pPr marL="457200" algn="ctr" defTabSz="457200" rtl="0" fontAlgn="base">
        <a:spcBef>
          <a:spcPct val="0"/>
        </a:spcBef>
        <a:spcAft>
          <a:spcPct val="0"/>
        </a:spcAft>
        <a:defRPr sz="4400">
          <a:solidFill>
            <a:schemeClr val="tx1"/>
          </a:solidFill>
          <a:latin typeface="Arial" pitchFamily="34" charset="0"/>
          <a:ea typeface="MS PGothic" pitchFamily="34" charset="-128"/>
        </a:defRPr>
      </a:lvl6pPr>
      <a:lvl7pPr marL="914400" algn="ctr" defTabSz="457200" rtl="0" fontAlgn="base">
        <a:spcBef>
          <a:spcPct val="0"/>
        </a:spcBef>
        <a:spcAft>
          <a:spcPct val="0"/>
        </a:spcAft>
        <a:defRPr sz="4400">
          <a:solidFill>
            <a:schemeClr val="tx1"/>
          </a:solidFill>
          <a:latin typeface="Arial" pitchFamily="34" charset="0"/>
          <a:ea typeface="MS PGothic" pitchFamily="34" charset="-128"/>
        </a:defRPr>
      </a:lvl7pPr>
      <a:lvl8pPr marL="1371600" algn="ctr" defTabSz="457200" rtl="0" fontAlgn="base">
        <a:spcBef>
          <a:spcPct val="0"/>
        </a:spcBef>
        <a:spcAft>
          <a:spcPct val="0"/>
        </a:spcAft>
        <a:defRPr sz="4400">
          <a:solidFill>
            <a:schemeClr val="tx1"/>
          </a:solidFill>
          <a:latin typeface="Arial" pitchFamily="34" charset="0"/>
          <a:ea typeface="MS PGothic" pitchFamily="34" charset="-128"/>
        </a:defRPr>
      </a:lvl8pPr>
      <a:lvl9pPr marL="1828800" algn="ctr" defTabSz="457200" rtl="0" fontAlgn="base">
        <a:spcBef>
          <a:spcPct val="0"/>
        </a:spcBef>
        <a:spcAft>
          <a:spcPct val="0"/>
        </a:spcAft>
        <a:defRPr sz="4400">
          <a:solidFill>
            <a:schemeClr val="tx1"/>
          </a:solidFill>
          <a:latin typeface="Arial" pitchFamily="34" charset="0"/>
          <a:ea typeface="MS PGothic" pitchFamily="34"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thediplomatinspain.com/en/2024/08/01/el-pensamiento-de-milei-liberalismo-contra-estatismo/90823/"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oireachtas.ie/en/debates/question/2019-03-26/319/"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gov.uk/government/publications/civil-service-code/the-civil-service-code"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gov.uk/government/organisations/civil-service-government-social-research-profession/about"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gov.uk/government/publications/the-goverment-social-research-code/government-social-research-code"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gov.uk/government/publications/independent-review-of-careers-guidance-in-schools-and-further-education-and-skills-providers/independent-review-of-careers-guidance-in-schools-and-further-education-and-skills-providers"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gov.uk/government/publications/independent-review-of-careers-guidance-in-specialist-setting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43191" y="1268761"/>
            <a:ext cx="7772400" cy="2342847"/>
          </a:xfrm>
        </p:spPr>
        <p:txBody>
          <a:bodyPr>
            <a:normAutofit fontScale="90000"/>
          </a:bodyPr>
          <a:lstStyle/>
          <a:p>
            <a:r>
              <a:rPr lang="en-GB" dirty="0"/>
              <a:t>From Research to Policy and Practice - Impact or Wishful Thinking? </a:t>
            </a:r>
            <a:br>
              <a:rPr lang="en-GB" dirty="0"/>
            </a:br>
            <a:br>
              <a:rPr lang="en-GB" dirty="0"/>
            </a:br>
            <a:r>
              <a:rPr lang="en-GB" dirty="0"/>
              <a:t> </a:t>
            </a:r>
            <a:endParaRPr lang="en-GB" dirty="0">
              <a:effectLst/>
            </a:endParaRPr>
          </a:p>
        </p:txBody>
      </p:sp>
      <p:sp>
        <p:nvSpPr>
          <p:cNvPr id="28674" name="Subtitle 4"/>
          <p:cNvSpPr>
            <a:spLocks noGrp="1"/>
          </p:cNvSpPr>
          <p:nvPr>
            <p:ph type="subTitle" idx="1"/>
          </p:nvPr>
        </p:nvSpPr>
        <p:spPr>
          <a:xfrm>
            <a:off x="2388358" y="3249588"/>
            <a:ext cx="10363200" cy="724040"/>
          </a:xfrm>
        </p:spPr>
        <p:txBody>
          <a:bodyPr/>
          <a:lstStyle/>
          <a:p>
            <a:pPr eaLnBrk="1" hangingPunct="1"/>
            <a:endParaRPr lang="en-GB" dirty="0"/>
          </a:p>
          <a:p>
            <a:pPr eaLnBrk="1" hangingPunct="1"/>
            <a:r>
              <a:rPr lang="en-GB" dirty="0"/>
              <a:t>Dr Joseph Mintz </a:t>
            </a:r>
          </a:p>
          <a:p>
            <a:pPr eaLnBrk="1" hangingPunct="1"/>
            <a:r>
              <a:rPr lang="en-GB" dirty="0"/>
              <a:t>IOE Faculty of Education and Society, University College London</a:t>
            </a:r>
          </a:p>
          <a:p>
            <a:pPr eaLnBrk="1" hangingPunct="1"/>
            <a:r>
              <a:rPr lang="en-GB" dirty="0"/>
              <a:t>j.mintz@ucl.ac.uk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673762" y="2492896"/>
            <a:ext cx="8204845" cy="936104"/>
          </a:xfrm>
        </p:spPr>
        <p:txBody>
          <a:bodyPr/>
          <a:lstStyle/>
          <a:p>
            <a:pPr eaLnBrk="1" fontAlgn="auto" hangingPunct="1">
              <a:spcAft>
                <a:spcPts val="0"/>
              </a:spcAft>
              <a:defRPr/>
            </a:pPr>
            <a:br>
              <a:rPr lang="en-US" dirty="0"/>
            </a:br>
            <a:br>
              <a:rPr lang="en-US" dirty="0"/>
            </a:br>
            <a:endParaRPr lang="en-US" dirty="0"/>
          </a:p>
        </p:txBody>
      </p:sp>
      <p:pic>
        <p:nvPicPr>
          <p:cNvPr id="3" name="Picture 2" descr="A blue and white cover with white text&#10;&#10;Description automatically generated">
            <a:extLst>
              <a:ext uri="{FF2B5EF4-FFF2-40B4-BE49-F238E27FC236}">
                <a16:creationId xmlns:a16="http://schemas.microsoft.com/office/drawing/2014/main" id="{406E84A6-FABD-8892-AF9D-24A6F6E75D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4166" y="1522300"/>
            <a:ext cx="3291840" cy="493776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990285" y="3172834"/>
            <a:ext cx="8204845" cy="936104"/>
          </a:xfrm>
        </p:spPr>
        <p:txBody>
          <a:bodyPr/>
          <a:lstStyle/>
          <a:p>
            <a:pPr eaLnBrk="1" fontAlgn="auto" hangingPunct="1">
              <a:spcAft>
                <a:spcPts val="0"/>
              </a:spcAft>
              <a:defRPr/>
            </a:pPr>
            <a:r>
              <a:rPr lang="en-US" dirty="0"/>
              <a:t>Perspectives on evidence</a:t>
            </a:r>
            <a:br>
              <a:rPr lang="en-US" dirty="0"/>
            </a:br>
            <a:endParaRPr lang="en-US" dirty="0"/>
          </a:p>
        </p:txBody>
      </p:sp>
    </p:spTree>
    <p:extLst>
      <p:ext uri="{BB962C8B-B14F-4D97-AF65-F5344CB8AC3E}">
        <p14:creationId xmlns:p14="http://schemas.microsoft.com/office/powerpoint/2010/main" val="3741826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673762" y="2492896"/>
            <a:ext cx="8204845" cy="936104"/>
          </a:xfrm>
        </p:spPr>
        <p:txBody>
          <a:bodyPr/>
          <a:lstStyle/>
          <a:p>
            <a:pPr eaLnBrk="1" fontAlgn="auto" hangingPunct="1">
              <a:spcAft>
                <a:spcPts val="0"/>
              </a:spcAft>
              <a:defRPr/>
            </a:pPr>
            <a:r>
              <a:rPr lang="en-US" dirty="0"/>
              <a:t>Evidence as a contested space</a:t>
            </a:r>
            <a:br>
              <a:rPr lang="en-US" dirty="0"/>
            </a:br>
            <a:br>
              <a:rPr lang="en-US" dirty="0"/>
            </a:br>
            <a:r>
              <a:rPr lang="en-US" dirty="0"/>
              <a:t>Social realism – internalities and externalities</a:t>
            </a:r>
            <a:br>
              <a:rPr lang="en-US" dirty="0"/>
            </a:br>
            <a:endParaRPr lang="en-US" dirty="0"/>
          </a:p>
        </p:txBody>
      </p:sp>
    </p:spTree>
    <p:extLst>
      <p:ext uri="{BB962C8B-B14F-4D97-AF65-F5344CB8AC3E}">
        <p14:creationId xmlns:p14="http://schemas.microsoft.com/office/powerpoint/2010/main" val="2050633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682388" y="1949432"/>
            <a:ext cx="8204845" cy="936104"/>
          </a:xfrm>
        </p:spPr>
        <p:txBody>
          <a:bodyPr/>
          <a:lstStyle/>
          <a:p>
            <a:pPr eaLnBrk="1" fontAlgn="auto" hangingPunct="1">
              <a:spcAft>
                <a:spcPts val="0"/>
              </a:spcAft>
              <a:defRPr/>
            </a:pPr>
            <a:br>
              <a:rPr lang="en-US" dirty="0"/>
            </a:br>
            <a:r>
              <a:rPr lang="en-US" dirty="0"/>
              <a:t>The growth in research volumes in Education</a:t>
            </a:r>
            <a:br>
              <a:rPr lang="en-US" dirty="0"/>
            </a:br>
            <a:br>
              <a:rPr lang="en-US" dirty="0"/>
            </a:br>
            <a:r>
              <a:rPr lang="en-US" dirty="0"/>
              <a:t>Concerns over quality</a:t>
            </a:r>
            <a:br>
              <a:rPr lang="en-US" dirty="0"/>
            </a:br>
            <a:br>
              <a:rPr lang="en-US" dirty="0"/>
            </a:br>
            <a:br>
              <a:rPr lang="en-US" dirty="0"/>
            </a:br>
            <a:endParaRPr lang="en-US" dirty="0"/>
          </a:p>
        </p:txBody>
      </p:sp>
    </p:spTree>
    <p:extLst>
      <p:ext uri="{BB962C8B-B14F-4D97-AF65-F5344CB8AC3E}">
        <p14:creationId xmlns:p14="http://schemas.microsoft.com/office/powerpoint/2010/main" val="11911926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682388" y="1949432"/>
            <a:ext cx="8204845" cy="936104"/>
          </a:xfrm>
        </p:spPr>
        <p:txBody>
          <a:bodyPr/>
          <a:lstStyle/>
          <a:p>
            <a:pPr eaLnBrk="1" fontAlgn="auto" hangingPunct="1">
              <a:spcAft>
                <a:spcPts val="0"/>
              </a:spcAft>
              <a:defRPr/>
            </a:pPr>
            <a:br>
              <a:rPr lang="en-US" dirty="0"/>
            </a:br>
            <a:br>
              <a:rPr lang="en-US" dirty="0"/>
            </a:br>
            <a:r>
              <a:rPr lang="en-US" dirty="0"/>
              <a:t>…and the question of impact</a:t>
            </a:r>
            <a:br>
              <a:rPr lang="en-US" dirty="0"/>
            </a:br>
            <a:br>
              <a:rPr lang="en-US" dirty="0"/>
            </a:br>
            <a:endParaRPr lang="en-US" dirty="0"/>
          </a:p>
        </p:txBody>
      </p:sp>
    </p:spTree>
    <p:extLst>
      <p:ext uri="{BB962C8B-B14F-4D97-AF65-F5344CB8AC3E}">
        <p14:creationId xmlns:p14="http://schemas.microsoft.com/office/powerpoint/2010/main" val="3395295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741680" y="1629296"/>
            <a:ext cx="9299487" cy="936104"/>
          </a:xfrm>
        </p:spPr>
        <p:txBody>
          <a:bodyPr/>
          <a:lstStyle/>
          <a:p>
            <a:pPr eaLnBrk="1" fontAlgn="auto" hangingPunct="1">
              <a:spcAft>
                <a:spcPts val="0"/>
              </a:spcAft>
              <a:defRPr/>
            </a:pPr>
            <a:r>
              <a:rPr lang="en-US" dirty="0"/>
              <a:t>“I’m not interested in research, it’s just an exercise whereby people spend loads of effort writing things that might be read by three or four people around the world. </a:t>
            </a:r>
            <a:br>
              <a:rPr lang="en-US" dirty="0"/>
            </a:br>
            <a:r>
              <a:rPr lang="en-US" dirty="0"/>
              <a:t>It’s a waste of time.</a:t>
            </a:r>
            <a:br>
              <a:rPr lang="en-US" dirty="0"/>
            </a:br>
            <a:r>
              <a:rPr lang="en-US" dirty="0"/>
              <a:t>I want to spend my time on something useful.”</a:t>
            </a:r>
            <a:br>
              <a:rPr lang="en-US" dirty="0"/>
            </a:br>
            <a:br>
              <a:rPr lang="en-US" dirty="0"/>
            </a:br>
            <a:endParaRPr lang="en-US" dirty="0"/>
          </a:p>
        </p:txBody>
      </p:sp>
    </p:spTree>
    <p:extLst>
      <p:ext uri="{BB962C8B-B14F-4D97-AF65-F5344CB8AC3E}">
        <p14:creationId xmlns:p14="http://schemas.microsoft.com/office/powerpoint/2010/main" val="1692948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673762" y="1457727"/>
            <a:ext cx="8204845" cy="936104"/>
          </a:xfrm>
        </p:spPr>
        <p:txBody>
          <a:bodyPr/>
          <a:lstStyle/>
          <a:p>
            <a:pPr eaLnBrk="1" fontAlgn="auto" hangingPunct="1">
              <a:spcAft>
                <a:spcPts val="0"/>
              </a:spcAft>
              <a:defRPr/>
            </a:pPr>
            <a:br>
              <a:rPr lang="en-US" dirty="0"/>
            </a:br>
            <a:r>
              <a:rPr lang="en-US" dirty="0"/>
              <a:t>The neoliberal impact agenda and its influence</a:t>
            </a:r>
            <a:br>
              <a:rPr lang="en-US" dirty="0"/>
            </a:br>
            <a:br>
              <a:rPr lang="en-US" dirty="0"/>
            </a:br>
            <a:r>
              <a:rPr lang="en-US" dirty="0"/>
              <a:t>Countercurrents</a:t>
            </a:r>
            <a:br>
              <a:rPr lang="en-US" dirty="0"/>
            </a:br>
            <a:br>
              <a:rPr lang="en-US" dirty="0"/>
            </a:br>
            <a:r>
              <a:rPr lang="en-US" dirty="0"/>
              <a:t>But still…who takes notice?</a:t>
            </a:r>
            <a:br>
              <a:rPr lang="en-US" dirty="0"/>
            </a:br>
            <a:br>
              <a:rPr lang="en-US" dirty="0"/>
            </a:br>
            <a:endParaRPr lang="en-US" dirty="0"/>
          </a:p>
        </p:txBody>
      </p:sp>
    </p:spTree>
    <p:extLst>
      <p:ext uri="{BB962C8B-B14F-4D97-AF65-F5344CB8AC3E}">
        <p14:creationId xmlns:p14="http://schemas.microsoft.com/office/powerpoint/2010/main" val="23299220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724562" y="787167"/>
            <a:ext cx="8204845" cy="936104"/>
          </a:xfrm>
        </p:spPr>
        <p:txBody>
          <a:bodyPr/>
          <a:lstStyle/>
          <a:p>
            <a:pPr eaLnBrk="1" fontAlgn="auto" hangingPunct="1">
              <a:spcAft>
                <a:spcPts val="0"/>
              </a:spcAft>
              <a:defRPr/>
            </a:pPr>
            <a:br>
              <a:rPr lang="en-US" dirty="0"/>
            </a:br>
            <a:r>
              <a:rPr lang="en-US" sz="3600" dirty="0"/>
              <a:t>For teacher educators:</a:t>
            </a:r>
            <a:br>
              <a:rPr lang="en-US" sz="3600" dirty="0"/>
            </a:br>
            <a:br>
              <a:rPr lang="en-US" sz="3600" dirty="0"/>
            </a:br>
            <a:r>
              <a:rPr lang="en-US" sz="3600" dirty="0"/>
              <a:t>What research should we do?</a:t>
            </a:r>
            <a:br>
              <a:rPr lang="en-US" sz="3600" dirty="0"/>
            </a:br>
            <a:br>
              <a:rPr lang="en-US" sz="3600" dirty="0"/>
            </a:br>
            <a:r>
              <a:rPr lang="en-US" sz="3600" dirty="0">
                <a:highlight>
                  <a:srgbClr val="FFFF00"/>
                </a:highlight>
              </a:rPr>
              <a:t>What impact could/should it have on policy and practice?</a:t>
            </a:r>
            <a:br>
              <a:rPr lang="en-US" sz="3600" dirty="0"/>
            </a:br>
            <a:br>
              <a:rPr lang="en-US" sz="3600" dirty="0"/>
            </a:br>
            <a:r>
              <a:rPr lang="en-US" sz="3600" dirty="0">
                <a:highlight>
                  <a:srgbClr val="FFFF00"/>
                </a:highlight>
              </a:rPr>
              <a:t>How does research relate to policy?</a:t>
            </a:r>
            <a:br>
              <a:rPr lang="en-US" dirty="0"/>
            </a:br>
            <a:br>
              <a:rPr lang="en-US" dirty="0"/>
            </a:br>
            <a:br>
              <a:rPr lang="en-US" dirty="0"/>
            </a:br>
            <a:endParaRPr lang="en-US" dirty="0"/>
          </a:p>
        </p:txBody>
      </p:sp>
    </p:spTree>
    <p:extLst>
      <p:ext uri="{BB962C8B-B14F-4D97-AF65-F5344CB8AC3E}">
        <p14:creationId xmlns:p14="http://schemas.microsoft.com/office/powerpoint/2010/main" val="2062589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673762" y="1457727"/>
            <a:ext cx="8204845" cy="936104"/>
          </a:xfrm>
        </p:spPr>
        <p:txBody>
          <a:bodyPr/>
          <a:lstStyle/>
          <a:p>
            <a:pPr eaLnBrk="1" fontAlgn="auto" hangingPunct="1">
              <a:spcAft>
                <a:spcPts val="0"/>
              </a:spcAft>
              <a:defRPr/>
            </a:pPr>
            <a:b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br>
            <a:b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br>
            <a:b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br>
            <a:b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br>
            <a:b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br>
            <a:r>
              <a:rPr lang="en-GB" sz="1800" u="sng" kern="100" dirty="0">
                <a:solidFill>
                  <a:srgbClr val="467886"/>
                </a:solidFill>
                <a:effectLst/>
                <a:latin typeface="Aptos" panose="020B0004020202020204" pitchFamily="34" charset="0"/>
                <a:ea typeface="Aptos" panose="020B0004020202020204" pitchFamily="34" charset="0"/>
                <a:cs typeface="Times New Roman" panose="02020603050405020304" pitchFamily="18" charset="0"/>
                <a:hlinkClick r:id="rId3"/>
              </a:rPr>
              <a:t>https://thediplomatinspain.com/en/2024/08/01/el-pensamiento-de-milei-liberalismo-contra-estatismo/90823/</a:t>
            </a:r>
            <a:r>
              <a:rPr lang="en-GB" sz="1800" kern="100" dirty="0">
                <a:effectLst/>
                <a:latin typeface="Aptos" panose="020B0004020202020204" pitchFamily="34" charset="0"/>
                <a:ea typeface="Aptos" panose="020B0004020202020204" pitchFamily="34" charset="0"/>
                <a:cs typeface="Times New Roman" panose="02020603050405020304" pitchFamily="18" charset="0"/>
              </a:rPr>
              <a:t> </a:t>
            </a: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GB" sz="1800" kern="100" dirty="0">
                <a:effectLst/>
                <a:latin typeface="Aptos" panose="020B0004020202020204" pitchFamily="34" charset="0"/>
                <a:ea typeface="Aptos" panose="020B0004020202020204" pitchFamily="34" charset="0"/>
                <a:cs typeface="Times New Roman" panose="02020603050405020304" pitchFamily="18" charset="0"/>
              </a:rPr>
            </a:br>
            <a:br>
              <a:rPr lang="en-US" dirty="0"/>
            </a:br>
            <a:br>
              <a:rPr lang="en-US" dirty="0"/>
            </a:br>
            <a:endParaRPr lang="en-US" dirty="0"/>
          </a:p>
        </p:txBody>
      </p:sp>
      <p:pic>
        <p:nvPicPr>
          <p:cNvPr id="5" name="Picture 4">
            <a:extLst>
              <a:ext uri="{FF2B5EF4-FFF2-40B4-BE49-F238E27FC236}">
                <a16:creationId xmlns:a16="http://schemas.microsoft.com/office/drawing/2014/main" id="{DE44B884-2A94-91A6-3BBE-9AA2F08EFA13}"/>
              </a:ext>
            </a:extLst>
          </p:cNvPr>
          <p:cNvPicPr>
            <a:picLocks noChangeAspect="1"/>
          </p:cNvPicPr>
          <p:nvPr/>
        </p:nvPicPr>
        <p:blipFill>
          <a:blip r:embed="rId4"/>
          <a:stretch>
            <a:fillRect/>
          </a:stretch>
        </p:blipFill>
        <p:spPr>
          <a:xfrm>
            <a:off x="312038" y="0"/>
            <a:ext cx="11567923" cy="6858000"/>
          </a:xfrm>
          <a:prstGeom prst="rect">
            <a:avLst/>
          </a:prstGeom>
        </p:spPr>
      </p:pic>
    </p:spTree>
    <p:extLst>
      <p:ext uri="{BB962C8B-B14F-4D97-AF65-F5344CB8AC3E}">
        <p14:creationId xmlns:p14="http://schemas.microsoft.com/office/powerpoint/2010/main" val="3461951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673762" y="1879758"/>
            <a:ext cx="8204845" cy="936104"/>
          </a:xfrm>
        </p:spPr>
        <p:txBody>
          <a:bodyPr/>
          <a:lstStyle/>
          <a:p>
            <a:pPr eaLnBrk="1" fontAlgn="auto" hangingPunct="1">
              <a:spcAft>
                <a:spcPts val="0"/>
              </a:spcAft>
              <a:defRPr/>
            </a:pPr>
            <a:r>
              <a:rPr lang="en-GB" dirty="0"/>
              <a:t>Often we might think as teacher educators that </a:t>
            </a:r>
            <a:br>
              <a:rPr lang="en-GB" dirty="0"/>
            </a:br>
            <a:br>
              <a:rPr lang="en-GB" dirty="0"/>
            </a:br>
            <a:r>
              <a:rPr lang="en-GB" dirty="0"/>
              <a:t>evidence, policy and practice are</a:t>
            </a:r>
            <a:br>
              <a:rPr lang="en-GB" dirty="0"/>
            </a:br>
            <a:r>
              <a:rPr lang="en-GB" dirty="0"/>
              <a:t>disconnected</a:t>
            </a:r>
            <a:br>
              <a:rPr lang="en-GB" dirty="0"/>
            </a:br>
            <a:br>
              <a:rPr lang="en-GB" dirty="0"/>
            </a:br>
            <a:br>
              <a:rPr lang="en-US" dirty="0"/>
            </a:br>
            <a:endParaRPr lang="en-US" dirty="0"/>
          </a:p>
        </p:txBody>
      </p:sp>
    </p:spTree>
    <p:extLst>
      <p:ext uri="{BB962C8B-B14F-4D97-AF65-F5344CB8AC3E}">
        <p14:creationId xmlns:p14="http://schemas.microsoft.com/office/powerpoint/2010/main" val="1939126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673762" y="1457727"/>
            <a:ext cx="8204845" cy="936104"/>
          </a:xfrm>
        </p:spPr>
        <p:txBody>
          <a:bodyPr/>
          <a:lstStyle/>
          <a:p>
            <a:pPr eaLnBrk="1" fontAlgn="auto" hangingPunct="1">
              <a:spcAft>
                <a:spcPts val="0"/>
              </a:spcAft>
              <a:defRPr/>
            </a:pPr>
            <a:br>
              <a:rPr lang="en-GB" dirty="0"/>
            </a:br>
            <a:br>
              <a:rPr lang="en-GB" dirty="0"/>
            </a:br>
            <a:r>
              <a:rPr lang="en-GB" dirty="0" err="1"/>
              <a:t>Deprofessonalization</a:t>
            </a:r>
            <a:br>
              <a:rPr lang="en-GB" dirty="0"/>
            </a:br>
            <a:r>
              <a:rPr lang="en-GB" dirty="0"/>
              <a:t>Subversion</a:t>
            </a:r>
            <a:br>
              <a:rPr lang="en-GB" dirty="0"/>
            </a:br>
            <a:br>
              <a:rPr lang="en-GB" dirty="0"/>
            </a:br>
            <a:br>
              <a:rPr lang="en-GB" dirty="0"/>
            </a:br>
            <a:br>
              <a:rPr lang="en-US" dirty="0"/>
            </a:br>
            <a:endParaRPr lang="en-US" dirty="0"/>
          </a:p>
        </p:txBody>
      </p:sp>
    </p:spTree>
    <p:extLst>
      <p:ext uri="{BB962C8B-B14F-4D97-AF65-F5344CB8AC3E}">
        <p14:creationId xmlns:p14="http://schemas.microsoft.com/office/powerpoint/2010/main" val="952708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673762" y="1457727"/>
            <a:ext cx="8204845" cy="936104"/>
          </a:xfrm>
        </p:spPr>
        <p:txBody>
          <a:bodyPr/>
          <a:lstStyle/>
          <a:p>
            <a:pPr eaLnBrk="1" fontAlgn="auto" hangingPunct="1">
              <a:spcAft>
                <a:spcPts val="0"/>
              </a:spcAft>
              <a:defRPr/>
            </a:pPr>
            <a:br>
              <a:rPr lang="en-GB" dirty="0"/>
            </a:br>
            <a:br>
              <a:rPr lang="en-GB" dirty="0"/>
            </a:br>
            <a:r>
              <a:rPr lang="en-GB" dirty="0"/>
              <a:t>How does research have an impact on policy?</a:t>
            </a:r>
            <a:br>
              <a:rPr lang="en-GB" dirty="0"/>
            </a:br>
            <a:br>
              <a:rPr lang="en-US" dirty="0"/>
            </a:br>
            <a:endParaRPr lang="en-US" dirty="0"/>
          </a:p>
        </p:txBody>
      </p:sp>
    </p:spTree>
    <p:extLst>
      <p:ext uri="{BB962C8B-B14F-4D97-AF65-F5344CB8AC3E}">
        <p14:creationId xmlns:p14="http://schemas.microsoft.com/office/powerpoint/2010/main" val="870153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F7A5B-FE86-3788-C716-5B11EE5CCBE0}"/>
            </a:ext>
          </a:extLst>
        </p:cNvPr>
        <p:cNvGrpSpPr/>
        <p:nvPr/>
      </p:nvGrpSpPr>
      <p:grpSpPr>
        <a:xfrm>
          <a:off x="0" y="0"/>
          <a:ext cx="0" cy="0"/>
          <a:chOff x="0" y="0"/>
          <a:chExt cx="0" cy="0"/>
        </a:xfrm>
      </p:grpSpPr>
      <p:sp>
        <p:nvSpPr>
          <p:cNvPr id="8194" name="Rectangle 4">
            <a:extLst>
              <a:ext uri="{FF2B5EF4-FFF2-40B4-BE49-F238E27FC236}">
                <a16:creationId xmlns:a16="http://schemas.microsoft.com/office/drawing/2014/main" id="{4B5D93A2-0263-66C3-E699-116A45C38101}"/>
              </a:ext>
            </a:extLst>
          </p:cNvPr>
          <p:cNvSpPr>
            <a:spLocks noGrp="1" noChangeArrowheads="1"/>
          </p:cNvSpPr>
          <p:nvPr>
            <p:ph type="title"/>
          </p:nvPr>
        </p:nvSpPr>
        <p:spPr>
          <a:xfrm>
            <a:off x="2100482" y="2687087"/>
            <a:ext cx="8204845" cy="936104"/>
          </a:xfrm>
        </p:spPr>
        <p:txBody>
          <a:bodyPr lIns="91440" tIns="45720" rIns="91440" bIns="45720" anchor="t"/>
          <a:lstStyle/>
          <a:p>
            <a:pPr eaLnBrk="1" fontAlgn="auto" hangingPunct="1">
              <a:spcAft>
                <a:spcPts val="0"/>
              </a:spcAft>
              <a:defRPr/>
            </a:pPr>
            <a:br>
              <a:rPr lang="en-GB" dirty="0"/>
            </a:br>
            <a:r>
              <a:rPr lang="en-GB" dirty="0">
                <a:ea typeface="MS PGothic"/>
              </a:rPr>
              <a:t>ITT and EC Framework </a:t>
            </a:r>
            <a:br>
              <a:rPr lang="en-GB" dirty="0"/>
            </a:br>
            <a:br>
              <a:rPr lang="en-GB" dirty="0"/>
            </a:br>
            <a:br>
              <a:rPr lang="en-GB" sz="3600" dirty="0"/>
            </a:br>
            <a:br>
              <a:rPr lang="en-US" dirty="0"/>
            </a:br>
            <a:endParaRPr lang="en-US" dirty="0"/>
          </a:p>
        </p:txBody>
      </p:sp>
    </p:spTree>
    <p:extLst>
      <p:ext uri="{BB962C8B-B14F-4D97-AF65-F5344CB8AC3E}">
        <p14:creationId xmlns:p14="http://schemas.microsoft.com/office/powerpoint/2010/main" val="3883976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990285" y="2496214"/>
            <a:ext cx="8204845" cy="936104"/>
          </a:xfrm>
        </p:spPr>
        <p:txBody>
          <a:bodyPr/>
          <a:lstStyle/>
          <a:p>
            <a:pPr eaLnBrk="1" fontAlgn="auto" hangingPunct="1">
              <a:spcAft>
                <a:spcPts val="0"/>
              </a:spcAft>
              <a:defRPr/>
            </a:pPr>
            <a:r>
              <a:rPr lang="en-GB" dirty="0"/>
              <a:t>ITE for Inclusion Project</a:t>
            </a:r>
            <a:br>
              <a:rPr lang="en-GB" dirty="0"/>
            </a:br>
            <a:br>
              <a:rPr lang="en-GB" dirty="0"/>
            </a:br>
            <a:r>
              <a:rPr lang="en-GB" dirty="0"/>
              <a:t>Ireland 2015-2019</a:t>
            </a:r>
            <a:br>
              <a:rPr lang="en-GB" dirty="0"/>
            </a:br>
            <a:br>
              <a:rPr lang="en-GB" dirty="0"/>
            </a:br>
            <a:br>
              <a:rPr lang="en-GB" dirty="0"/>
            </a:br>
            <a:br>
              <a:rPr lang="en-US" dirty="0"/>
            </a:br>
            <a:endParaRPr lang="en-US" dirty="0"/>
          </a:p>
        </p:txBody>
      </p:sp>
    </p:spTree>
    <p:extLst>
      <p:ext uri="{BB962C8B-B14F-4D97-AF65-F5344CB8AC3E}">
        <p14:creationId xmlns:p14="http://schemas.microsoft.com/office/powerpoint/2010/main" val="1909156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720654" y="1710768"/>
            <a:ext cx="8204845" cy="936104"/>
          </a:xfrm>
        </p:spPr>
        <p:txBody>
          <a:bodyPr/>
          <a:lstStyle/>
          <a:p>
            <a:pPr eaLnBrk="1" fontAlgn="auto" hangingPunct="1">
              <a:spcAft>
                <a:spcPts val="0"/>
              </a:spcAft>
              <a:defRPr/>
            </a:pPr>
            <a:r>
              <a:rPr lang="en-GB" sz="2400" i="0" dirty="0">
                <a:effectLst/>
                <a:latin typeface="Helvetica" panose="020B0604020202020204" pitchFamily="34" charset="0"/>
                <a:cs typeface="Helvetica" panose="020B0604020202020204" pitchFamily="34" charset="0"/>
              </a:rPr>
              <a:t>“A recently published report from the National Council for Special Education on Initial Teacher Education for Inclusion: Phase 1 and 2 (NCSE Research Report No. 26), found that there is in general much good practice related to inclusive education in ITE, particularly in relation to the fostering of positive attitudes to inclusion, while also noting that there is scope for further alignment between theory and practice, in particular between student placement and the university experience. These findings will be considered by the Teaching Council in the course of its work.”</a:t>
            </a:r>
            <a:br>
              <a:rPr lang="en-GB" dirty="0"/>
            </a:br>
            <a:r>
              <a:rPr lang="en-US" sz="1800" b="1" kern="0" dirty="0">
                <a:effectLst/>
                <a:latin typeface="Arial" panose="020B0604020202020204" pitchFamily="34" charset="0"/>
                <a:ea typeface="Aptos" panose="020B0004020202020204" pitchFamily="34" charset="0"/>
              </a:rPr>
              <a:t>Minister of Education and Skills in the Dáil in </a:t>
            </a:r>
            <a:r>
              <a:rPr lang="en-US" sz="1800" b="1" u="sng" kern="0" dirty="0">
                <a:effectLst/>
                <a:latin typeface="Arial" panose="020B0604020202020204" pitchFamily="34" charset="0"/>
                <a:ea typeface="Aptos" panose="020B00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March 2019</a:t>
            </a:r>
            <a:br>
              <a:rPr lang="en-GB" dirty="0"/>
            </a:br>
            <a:br>
              <a:rPr lang="en-GB" dirty="0"/>
            </a:br>
            <a:br>
              <a:rPr lang="en-US" dirty="0"/>
            </a:br>
            <a:endParaRPr lang="en-US" dirty="0"/>
          </a:p>
        </p:txBody>
      </p:sp>
    </p:spTree>
    <p:extLst>
      <p:ext uri="{BB962C8B-B14F-4D97-AF65-F5344CB8AC3E}">
        <p14:creationId xmlns:p14="http://schemas.microsoft.com/office/powerpoint/2010/main" val="714458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993577" y="2615891"/>
            <a:ext cx="8204845" cy="936104"/>
          </a:xfrm>
        </p:spPr>
        <p:txBody>
          <a:bodyPr/>
          <a:lstStyle/>
          <a:p>
            <a:pPr eaLnBrk="1" fontAlgn="auto" hangingPunct="1">
              <a:spcAft>
                <a:spcPts val="0"/>
              </a:spcAft>
              <a:defRPr/>
            </a:pPr>
            <a:r>
              <a:rPr lang="en-US" sz="2400" kern="0" dirty="0">
                <a:latin typeface="Helvetica" panose="020B0604020202020204" pitchFamily="34" charset="0"/>
                <a:ea typeface="Aptos" panose="020B0004020202020204" pitchFamily="34" charset="0"/>
                <a:cs typeface="Helvetica" panose="020B0604020202020204" pitchFamily="34" charset="0"/>
              </a:rPr>
              <a:t>I</a:t>
            </a:r>
            <a:r>
              <a:rPr lang="en-US" sz="2400" kern="0" dirty="0">
                <a:effectLst/>
                <a:latin typeface="Helvetica" panose="020B0604020202020204" pitchFamily="34" charset="0"/>
                <a:ea typeface="Aptos" panose="020B0004020202020204" pitchFamily="34" charset="0"/>
                <a:cs typeface="Helvetica" panose="020B0604020202020204" pitchFamily="34" charset="0"/>
              </a:rPr>
              <a:t>nfluenced the strengthening of the emphasis on inclusive teaching in ITE, including as part of school placement, which led to changes in the standards for ITE issued by the Teaching Council – Initial Teacher Education Policy Statement in 2022</a:t>
            </a:r>
            <a:br>
              <a:rPr lang="en-US" sz="2400" dirty="0">
                <a:latin typeface="Helvetica" panose="020B0604020202020204" pitchFamily="34" charset="0"/>
                <a:cs typeface="Helvetica" panose="020B0604020202020204" pitchFamily="34" charset="0"/>
              </a:rPr>
            </a:br>
            <a:endParaRPr lang="en-US" sz="2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1891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416560" y="1863168"/>
            <a:ext cx="9462047" cy="936104"/>
          </a:xfrm>
        </p:spPr>
        <p:txBody>
          <a:bodyPr/>
          <a:lstStyle/>
          <a:p>
            <a:pPr eaLnBrk="1" fontAlgn="auto" hangingPunct="1">
              <a:spcAft>
                <a:spcPts val="0"/>
              </a:spcAft>
              <a:defRPr/>
            </a:pPr>
            <a:r>
              <a:rPr lang="en-GB" sz="2000" i="0" dirty="0">
                <a:effectLst/>
                <a:latin typeface="Helvetica" panose="020B0604020202020204" pitchFamily="34" charset="0"/>
                <a:cs typeface="Helvetica" panose="020B0604020202020204" pitchFamily="34" charset="0"/>
              </a:rPr>
              <a:t>A significant piece of research was commissioned by the National Council for Special Education to look at how inclusion focused practice featured in ITE provision, with the final report published in 2019. The research found that ITE programmes do provide a broad foundation for student teachers to develop a clear understanding of the attitudes, knowledge and skills required to cater effectively for the inclusion of all learners. However, students were sometimes critical of their ITE programmes in relation to how well it prepared them for specific skills in inclusive practice. They perceived a lack of preparedness in terms of practical skills and indicated a need for greater alignment between programme and placement learning. Overall, the authors argued that the quality of school placement and the extent to which partnership between schools and ITE providers aligns with the student experience in relation to inclusive practice, was as important as specific curriculum content or organisation. </a:t>
            </a:r>
            <a:r>
              <a:rPr lang="en-GB" sz="2000" i="0" dirty="0">
                <a:effectLst/>
                <a:highlight>
                  <a:srgbClr val="FFFF00"/>
                </a:highlight>
                <a:latin typeface="Helvetica" panose="020B0604020202020204" pitchFamily="34" charset="0"/>
                <a:cs typeface="Helvetica" panose="020B0604020202020204" pitchFamily="34" charset="0"/>
              </a:rPr>
              <a:t>The development of </a:t>
            </a:r>
            <a:r>
              <a:rPr lang="en-GB" sz="2000" i="0" dirty="0" err="1">
                <a:effectLst/>
                <a:highlight>
                  <a:srgbClr val="FFFF00"/>
                </a:highlight>
                <a:latin typeface="Helvetica" panose="020B0604020202020204" pitchFamily="34" charset="0"/>
                <a:cs typeface="Helvetica" panose="020B0604020202020204" pitchFamily="34" charset="0"/>
              </a:rPr>
              <a:t>Céim</a:t>
            </a:r>
            <a:r>
              <a:rPr lang="en-GB" sz="2000" i="0" dirty="0">
                <a:effectLst/>
                <a:highlight>
                  <a:srgbClr val="FFFF00"/>
                </a:highlight>
                <a:latin typeface="Helvetica" panose="020B0604020202020204" pitchFamily="34" charset="0"/>
                <a:cs typeface="Helvetica" panose="020B0604020202020204" pitchFamily="34" charset="0"/>
              </a:rPr>
              <a:t> has sought to strengthen the emphasis on inclusive teaching in ITE, including as part of school placement. </a:t>
            </a:r>
            <a:br>
              <a:rPr lang="en-GB" sz="2000" dirty="0">
                <a:highlight>
                  <a:srgbClr val="FFFF00"/>
                </a:highlight>
              </a:rPr>
            </a:br>
            <a:br>
              <a:rPr lang="en-GB" dirty="0"/>
            </a:br>
            <a:br>
              <a:rPr lang="en-GB" dirty="0"/>
            </a:br>
            <a:br>
              <a:rPr lang="en-US" dirty="0"/>
            </a:br>
            <a:endParaRPr lang="en-US" dirty="0"/>
          </a:p>
        </p:txBody>
      </p:sp>
    </p:spTree>
    <p:extLst>
      <p:ext uri="{BB962C8B-B14F-4D97-AF65-F5344CB8AC3E}">
        <p14:creationId xmlns:p14="http://schemas.microsoft.com/office/powerpoint/2010/main" val="2624306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922457" y="2384779"/>
            <a:ext cx="8204845" cy="936104"/>
          </a:xfrm>
        </p:spPr>
        <p:txBody>
          <a:bodyPr/>
          <a:lstStyle/>
          <a:p>
            <a:pPr eaLnBrk="1" fontAlgn="auto" hangingPunct="1">
              <a:spcAft>
                <a:spcPts val="0"/>
              </a:spcAft>
              <a:defRPr/>
            </a:pPr>
            <a:r>
              <a:rPr lang="en-GB" dirty="0"/>
              <a:t>Assessing the needs of the Kingdom of Saudi Arabia (KSA) for development in educational leadership and teacher education 2021/2022</a:t>
            </a:r>
            <a:br>
              <a:rPr lang="en-GB" dirty="0"/>
            </a:br>
            <a:br>
              <a:rPr lang="en-US" dirty="0"/>
            </a:br>
            <a:endParaRPr lang="en-US" dirty="0"/>
          </a:p>
        </p:txBody>
      </p:sp>
    </p:spTree>
    <p:extLst>
      <p:ext uri="{BB962C8B-B14F-4D97-AF65-F5344CB8AC3E}">
        <p14:creationId xmlns:p14="http://schemas.microsoft.com/office/powerpoint/2010/main" val="1980909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751079" y="2600248"/>
            <a:ext cx="8204845" cy="936104"/>
          </a:xfrm>
        </p:spPr>
        <p:txBody>
          <a:bodyPr/>
          <a:lstStyle/>
          <a:p>
            <a:pPr eaLnBrk="1" fontAlgn="auto" hangingPunct="1">
              <a:spcAft>
                <a:spcPts val="0"/>
              </a:spcAft>
              <a:defRPr/>
            </a:pPr>
            <a:r>
              <a:rPr lang="en-GB" dirty="0"/>
              <a:t>Tracing any impact much more difficult….</a:t>
            </a:r>
            <a:br>
              <a:rPr lang="en-GB" dirty="0"/>
            </a:br>
            <a:br>
              <a:rPr lang="en-US" dirty="0"/>
            </a:br>
            <a:endParaRPr lang="en-US" dirty="0"/>
          </a:p>
        </p:txBody>
      </p:sp>
    </p:spTree>
    <p:extLst>
      <p:ext uri="{BB962C8B-B14F-4D97-AF65-F5344CB8AC3E}">
        <p14:creationId xmlns:p14="http://schemas.microsoft.com/office/powerpoint/2010/main" val="16174270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a:xfrm>
            <a:off x="1751079" y="2600248"/>
            <a:ext cx="8204845" cy="936104"/>
          </a:xfrm>
        </p:spPr>
        <p:txBody>
          <a:bodyPr/>
          <a:lstStyle/>
          <a:p>
            <a:pPr eaLnBrk="1" fontAlgn="auto" hangingPunct="1">
              <a:spcAft>
                <a:spcPts val="0"/>
              </a:spcAft>
              <a:defRPr/>
            </a:pPr>
            <a:r>
              <a:rPr lang="en-GB" dirty="0"/>
              <a:t>How does Government conceive of and make use of research?</a:t>
            </a:r>
            <a:br>
              <a:rPr lang="en-GB" dirty="0"/>
            </a:br>
            <a:br>
              <a:rPr lang="en-US" dirty="0"/>
            </a:br>
            <a:endParaRPr lang="en-US" dirty="0"/>
          </a:p>
        </p:txBody>
      </p:sp>
    </p:spTree>
    <p:extLst>
      <p:ext uri="{BB962C8B-B14F-4D97-AF65-F5344CB8AC3E}">
        <p14:creationId xmlns:p14="http://schemas.microsoft.com/office/powerpoint/2010/main" val="1358435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981200" y="2658162"/>
            <a:ext cx="8229600" cy="1143000"/>
          </a:xfrm>
        </p:spPr>
        <p:txBody>
          <a:bodyPr>
            <a:normAutofit fontScale="90000"/>
          </a:bodyPr>
          <a:lstStyle/>
          <a:p>
            <a:pPr algn="l">
              <a:defRPr/>
            </a:pPr>
            <a:r>
              <a:rPr lang="en-GB" dirty="0">
                <a:solidFill>
                  <a:schemeClr val="hlink"/>
                </a:solidFill>
                <a:latin typeface="Helvetica" charset="0"/>
                <a:ea typeface="+mj-ea"/>
                <a:cs typeface="+mj-cs"/>
              </a:rPr>
              <a:t>Secondment to Ofsted:</a:t>
            </a:r>
            <a:br>
              <a:rPr lang="en-GB" dirty="0">
                <a:solidFill>
                  <a:schemeClr val="hlink"/>
                </a:solidFill>
                <a:latin typeface="Helvetica" charset="0"/>
                <a:ea typeface="+mj-ea"/>
                <a:cs typeface="+mj-cs"/>
              </a:rPr>
            </a:br>
            <a:br>
              <a:rPr lang="en-GB" dirty="0">
                <a:solidFill>
                  <a:schemeClr val="hlink"/>
                </a:solidFill>
                <a:latin typeface="Helvetica" charset="0"/>
                <a:ea typeface="+mj-ea"/>
                <a:cs typeface="+mj-cs"/>
              </a:rPr>
            </a:br>
            <a:r>
              <a:rPr lang="en-GB" dirty="0">
                <a:solidFill>
                  <a:schemeClr val="hlink"/>
                </a:solidFill>
                <a:latin typeface="Helvetica" charset="0"/>
                <a:ea typeface="+mj-ea"/>
                <a:cs typeface="+mj-cs"/>
              </a:rPr>
              <a:t>Head of Research Response Unit</a:t>
            </a:r>
            <a:br>
              <a:rPr lang="en-GB" dirty="0">
                <a:solidFill>
                  <a:schemeClr val="hlink"/>
                </a:solidFill>
                <a:latin typeface="Helvetica" charset="0"/>
                <a:ea typeface="+mj-ea"/>
                <a:cs typeface="+mj-cs"/>
              </a:rPr>
            </a:br>
            <a:r>
              <a:rPr lang="en-GB" dirty="0">
                <a:solidFill>
                  <a:schemeClr val="hlink"/>
                </a:solidFill>
                <a:latin typeface="Helvetica" charset="0"/>
                <a:ea typeface="+mj-ea"/>
                <a:cs typeface="+mj-cs"/>
              </a:rPr>
              <a:t>July 22 to Sept 23</a:t>
            </a:r>
            <a:br>
              <a:rPr lang="en-GB" dirty="0">
                <a:solidFill>
                  <a:schemeClr val="hlink"/>
                </a:solidFill>
                <a:latin typeface="Helvetica" charset="0"/>
                <a:ea typeface="+mj-ea"/>
                <a:cs typeface="+mj-cs"/>
              </a:rPr>
            </a:br>
            <a:br>
              <a:rPr lang="en-GB" dirty="0">
                <a:solidFill>
                  <a:schemeClr val="hlink"/>
                </a:solidFill>
                <a:latin typeface="Helvetica" charset="0"/>
                <a:ea typeface="+mj-ea"/>
                <a:cs typeface="+mj-cs"/>
              </a:rPr>
            </a:br>
            <a:endParaRPr lang="en-GB" dirty="0">
              <a:solidFill>
                <a:schemeClr val="hlink"/>
              </a:solidFill>
              <a:latin typeface="Helvetica" charset="0"/>
              <a:ea typeface="+mj-ea"/>
              <a:cs typeface="+mj-cs"/>
            </a:endParaRPr>
          </a:p>
        </p:txBody>
      </p:sp>
    </p:spTree>
    <p:extLst>
      <p:ext uri="{BB962C8B-B14F-4D97-AF65-F5344CB8AC3E}">
        <p14:creationId xmlns:p14="http://schemas.microsoft.com/office/powerpoint/2010/main" val="23769011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981200" y="2658162"/>
            <a:ext cx="8229600" cy="1143000"/>
          </a:xfrm>
        </p:spPr>
        <p:txBody>
          <a:bodyPr>
            <a:normAutofit fontScale="90000"/>
          </a:bodyPr>
          <a:lstStyle/>
          <a:p>
            <a:pPr>
              <a:defRPr/>
            </a:pPr>
            <a:r>
              <a:rPr lang="en-GB" dirty="0">
                <a:solidFill>
                  <a:schemeClr val="hlink"/>
                </a:solidFill>
                <a:latin typeface="Helvetica" charset="0"/>
                <a:ea typeface="+mj-ea"/>
                <a:cs typeface="+mj-cs"/>
              </a:rPr>
              <a:t>Insights and Research Directorate</a:t>
            </a:r>
            <a:br>
              <a:rPr lang="en-GB" dirty="0">
                <a:solidFill>
                  <a:schemeClr val="hlink"/>
                </a:solidFill>
                <a:latin typeface="Helvetica" charset="0"/>
                <a:ea typeface="+mj-ea"/>
                <a:cs typeface="+mj-cs"/>
              </a:rPr>
            </a:br>
            <a:br>
              <a:rPr lang="en-GB" dirty="0">
                <a:solidFill>
                  <a:schemeClr val="hlink"/>
                </a:solidFill>
                <a:latin typeface="Helvetica" charset="0"/>
                <a:ea typeface="+mj-ea"/>
                <a:cs typeface="+mj-cs"/>
              </a:rPr>
            </a:br>
            <a:r>
              <a:rPr lang="en-GB" dirty="0">
                <a:solidFill>
                  <a:schemeClr val="hlink"/>
                </a:solidFill>
                <a:latin typeface="Helvetica" charset="0"/>
                <a:ea typeface="+mj-ea"/>
                <a:cs typeface="+mj-cs"/>
              </a:rPr>
              <a:t>Research and Evaluation</a:t>
            </a:r>
          </a:p>
        </p:txBody>
      </p:sp>
    </p:spTree>
    <p:extLst>
      <p:ext uri="{BB962C8B-B14F-4D97-AF65-F5344CB8AC3E}">
        <p14:creationId xmlns:p14="http://schemas.microsoft.com/office/powerpoint/2010/main" val="309635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981200" y="2658162"/>
            <a:ext cx="8229600" cy="1143000"/>
          </a:xfrm>
        </p:spPr>
        <p:txBody>
          <a:bodyPr>
            <a:normAutofit fontScale="90000"/>
          </a:bodyPr>
          <a:lstStyle/>
          <a:p>
            <a:pPr>
              <a:defRPr/>
            </a:pPr>
            <a:r>
              <a:rPr lang="en-GB" dirty="0">
                <a:solidFill>
                  <a:schemeClr val="hlink"/>
                </a:solidFill>
                <a:latin typeface="Helvetica" charset="0"/>
                <a:ea typeface="+mj-ea"/>
                <a:cs typeface="+mj-cs"/>
              </a:rPr>
              <a:t>Period Change and Controversy</a:t>
            </a:r>
            <a:br>
              <a:rPr lang="en-GB" dirty="0">
                <a:solidFill>
                  <a:schemeClr val="hlink"/>
                </a:solidFill>
                <a:latin typeface="Helvetica" charset="0"/>
                <a:ea typeface="+mj-ea"/>
                <a:cs typeface="+mj-cs"/>
              </a:rPr>
            </a:br>
            <a:br>
              <a:rPr lang="en-GB" dirty="0">
                <a:solidFill>
                  <a:schemeClr val="hlink"/>
                </a:solidFill>
                <a:latin typeface="Helvetica" charset="0"/>
                <a:ea typeface="+mj-ea"/>
                <a:cs typeface="+mj-cs"/>
              </a:rPr>
            </a:br>
            <a:r>
              <a:rPr lang="en-GB" dirty="0">
                <a:solidFill>
                  <a:schemeClr val="hlink"/>
                </a:solidFill>
                <a:latin typeface="Helvetica" charset="0"/>
                <a:ea typeface="+mj-ea"/>
                <a:cs typeface="+mj-cs"/>
              </a:rPr>
              <a:t>Varying perspectives on Ofsted</a:t>
            </a:r>
          </a:p>
        </p:txBody>
      </p:sp>
    </p:spTree>
    <p:extLst>
      <p:ext uri="{BB962C8B-B14F-4D97-AF65-F5344CB8AC3E}">
        <p14:creationId xmlns:p14="http://schemas.microsoft.com/office/powerpoint/2010/main" val="419409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878842" y="1453747"/>
            <a:ext cx="8229600" cy="1143000"/>
          </a:xfrm>
        </p:spPr>
        <p:txBody>
          <a:bodyPr>
            <a:normAutofit fontScale="90000"/>
          </a:bodyPr>
          <a:lstStyle/>
          <a:p>
            <a:pPr algn="l">
              <a:defRPr/>
            </a:pPr>
            <a:r>
              <a:rPr lang="en-GB" b="0" i="0" dirty="0">
                <a:solidFill>
                  <a:srgbClr val="282828"/>
                </a:solidFill>
                <a:effectLst/>
                <a:latin typeface="Helvetica" panose="020B0604020202020204" pitchFamily="34" charset="0"/>
                <a:cs typeface="Helvetica" panose="020B0604020202020204" pitchFamily="34" charset="0"/>
              </a:rPr>
              <a:t>Ofsted</a:t>
            </a:r>
            <a:br>
              <a:rPr lang="en-GB"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A part of the Civil Service</a:t>
            </a:r>
            <a:br>
              <a:rPr lang="en-GB"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hlinkClick r:id="rId3"/>
              </a:rPr>
              <a:t>Civil Service Code</a:t>
            </a: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Systems, Processes, Culture</a:t>
            </a:r>
            <a:br>
              <a:rPr lang="en-GB" dirty="0">
                <a:solidFill>
                  <a:srgbClr val="282828"/>
                </a:solidFill>
                <a:latin typeface="MuseoSans"/>
              </a:rPr>
            </a:br>
            <a:endParaRPr lang="en-GB" dirty="0">
              <a:solidFill>
                <a:schemeClr val="hlink"/>
              </a:solidFill>
              <a:latin typeface="Helvetica" charset="0"/>
              <a:ea typeface="+mj-ea"/>
              <a:cs typeface="+mj-cs"/>
            </a:endParaRPr>
          </a:p>
        </p:txBody>
      </p:sp>
    </p:spTree>
    <p:extLst>
      <p:ext uri="{BB962C8B-B14F-4D97-AF65-F5344CB8AC3E}">
        <p14:creationId xmlns:p14="http://schemas.microsoft.com/office/powerpoint/2010/main" val="3923411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984350" y="1899224"/>
            <a:ext cx="8229600" cy="1143000"/>
          </a:xfrm>
        </p:spPr>
        <p:txBody>
          <a:bodyPr>
            <a:normAutofit fontScale="90000"/>
          </a:bodyPr>
          <a:lstStyle/>
          <a:p>
            <a:pPr algn="l">
              <a:defRPr/>
            </a:pPr>
            <a:r>
              <a:rPr lang="en-GB" b="0" i="0" dirty="0">
                <a:solidFill>
                  <a:srgbClr val="282828"/>
                </a:solidFill>
                <a:effectLst/>
                <a:latin typeface="Helvetica" panose="020B0604020202020204" pitchFamily="34" charset="0"/>
                <a:cs typeface="Helvetica" panose="020B0604020202020204" pitchFamily="34" charset="0"/>
              </a:rPr>
              <a:t>Ofsted</a:t>
            </a:r>
            <a:br>
              <a:rPr lang="en-GB"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hlinkClick r:id="rId3"/>
              </a:rPr>
              <a:t>GSR Profession</a:t>
            </a:r>
            <a:br>
              <a:rPr lang="en-GB" dirty="0">
                <a:solidFill>
                  <a:srgbClr val="282828"/>
                </a:solidFill>
                <a:latin typeface="Helvetica" panose="020B0604020202020204" pitchFamily="34" charset="0"/>
                <a:cs typeface="Helvetica" panose="020B0604020202020204" pitchFamily="34" charset="0"/>
              </a:rPr>
            </a:br>
            <a:r>
              <a:rPr lang="en-GB" dirty="0" err="1">
                <a:solidFill>
                  <a:srgbClr val="282828"/>
                </a:solidFill>
                <a:latin typeface="Helvetica" panose="020B0604020202020204" pitchFamily="34" charset="0"/>
                <a:cs typeface="Helvetica" panose="020B0604020202020204" pitchFamily="34" charset="0"/>
              </a:rPr>
              <a:t>Profession</a:t>
            </a:r>
            <a:r>
              <a:rPr lang="en-GB" dirty="0">
                <a:solidFill>
                  <a:srgbClr val="282828"/>
                </a:solidFill>
                <a:latin typeface="Helvetica" panose="020B0604020202020204" pitchFamily="34" charset="0"/>
                <a:cs typeface="Helvetica" panose="020B0604020202020204" pitchFamily="34" charset="0"/>
              </a:rPr>
              <a:t> Lead</a:t>
            </a:r>
            <a:br>
              <a:rPr lang="en-GB"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endParaRPr lang="en-GB" dirty="0">
              <a:solidFill>
                <a:schemeClr val="hlink"/>
              </a:solidFill>
              <a:latin typeface="Helvetica" charset="0"/>
              <a:ea typeface="+mj-ea"/>
              <a:cs typeface="+mj-cs"/>
            </a:endParaRPr>
          </a:p>
        </p:txBody>
      </p:sp>
    </p:spTree>
    <p:extLst>
      <p:ext uri="{BB962C8B-B14F-4D97-AF65-F5344CB8AC3E}">
        <p14:creationId xmlns:p14="http://schemas.microsoft.com/office/powerpoint/2010/main" val="76778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878842" y="1453747"/>
            <a:ext cx="8229600" cy="1143000"/>
          </a:xfrm>
        </p:spPr>
        <p:txBody>
          <a:bodyPr>
            <a:normAutofit fontScale="90000"/>
          </a:bodyPr>
          <a:lstStyle/>
          <a:p>
            <a:pPr algn="l">
              <a:defRPr/>
            </a:pPr>
            <a:r>
              <a:rPr lang="en-GB" dirty="0">
                <a:solidFill>
                  <a:srgbClr val="282828"/>
                </a:solidFill>
                <a:latin typeface="Helvetica" panose="020B0604020202020204" pitchFamily="34" charset="0"/>
                <a:cs typeface="Helvetica" panose="020B0604020202020204" pitchFamily="34" charset="0"/>
              </a:rPr>
              <a:t>GSR Role</a:t>
            </a:r>
            <a:br>
              <a:rPr lang="en-GB" dirty="0">
                <a:solidFill>
                  <a:srgbClr val="282828"/>
                </a:solidFill>
                <a:latin typeface="MuseoSans"/>
              </a:rPr>
            </a:br>
            <a:br>
              <a:rPr lang="en-GB" sz="2200"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endParaRPr lang="en-GB" dirty="0">
              <a:solidFill>
                <a:schemeClr val="hlink"/>
              </a:solidFill>
              <a:latin typeface="Helvetica" charset="0"/>
              <a:ea typeface="+mj-ea"/>
              <a:cs typeface="+mj-cs"/>
            </a:endParaRPr>
          </a:p>
        </p:txBody>
      </p:sp>
      <p:sp>
        <p:nvSpPr>
          <p:cNvPr id="3" name="TextBox 2">
            <a:extLst>
              <a:ext uri="{FF2B5EF4-FFF2-40B4-BE49-F238E27FC236}">
                <a16:creationId xmlns:a16="http://schemas.microsoft.com/office/drawing/2014/main" id="{F20860FE-06D1-7B45-10B8-9516A646784B}"/>
              </a:ext>
            </a:extLst>
          </p:cNvPr>
          <p:cNvSpPr txBox="1"/>
          <p:nvPr/>
        </p:nvSpPr>
        <p:spPr>
          <a:xfrm>
            <a:off x="1353312" y="2360645"/>
            <a:ext cx="9609328" cy="4801314"/>
          </a:xfrm>
          <a:prstGeom prst="rect">
            <a:avLst/>
          </a:prstGeom>
          <a:noFill/>
        </p:spPr>
        <p:txBody>
          <a:bodyPr wrap="square" rtlCol="0">
            <a:spAutoFit/>
          </a:bodyPr>
          <a:lstStyle/>
          <a:p>
            <a:pPr marL="285750" indent="-285750">
              <a:buFont typeface="Arial" panose="020B0604020202020204" pitchFamily="34" charset="0"/>
              <a:buChar char="•"/>
            </a:pPr>
            <a:r>
              <a:rPr lang="en-US" sz="2200" dirty="0">
                <a:solidFill>
                  <a:srgbClr val="282828"/>
                </a:solidFill>
                <a:latin typeface="Helvetica" panose="020B0604020202020204" pitchFamily="34" charset="0"/>
                <a:cs typeface="Helvetica" panose="020B0604020202020204" pitchFamily="34" charset="0"/>
              </a:rPr>
              <a:t>provide analytical insight to enable decision makers to understand systems, processes and change associated with people, groups, </a:t>
            </a:r>
            <a:r>
              <a:rPr lang="en-US" sz="2200" dirty="0" err="1">
                <a:solidFill>
                  <a:srgbClr val="282828"/>
                </a:solidFill>
                <a:latin typeface="Helvetica" panose="020B0604020202020204" pitchFamily="34" charset="0"/>
                <a:cs typeface="Helvetica" panose="020B0604020202020204" pitchFamily="34" charset="0"/>
              </a:rPr>
              <a:t>organisations</a:t>
            </a:r>
            <a:r>
              <a:rPr lang="en-US" sz="2200" dirty="0">
                <a:solidFill>
                  <a:srgbClr val="282828"/>
                </a:solidFill>
                <a:latin typeface="Helvetica" panose="020B0604020202020204" pitchFamily="34" charset="0"/>
                <a:cs typeface="Helvetica" panose="020B0604020202020204" pitchFamily="34" charset="0"/>
              </a:rPr>
              <a:t> and society – their attitudes, perceptions, </a:t>
            </a:r>
            <a:r>
              <a:rPr lang="en-US" sz="2200" dirty="0" err="1">
                <a:solidFill>
                  <a:srgbClr val="282828"/>
                </a:solidFill>
                <a:latin typeface="Helvetica" panose="020B0604020202020204" pitchFamily="34" charset="0"/>
                <a:cs typeface="Helvetica" panose="020B0604020202020204" pitchFamily="34" charset="0"/>
              </a:rPr>
              <a:t>behaviours</a:t>
            </a:r>
            <a:r>
              <a:rPr lang="en-US" sz="2200" dirty="0">
                <a:solidFill>
                  <a:srgbClr val="282828"/>
                </a:solidFill>
                <a:latin typeface="Helvetica" panose="020B0604020202020204" pitchFamily="34" charset="0"/>
                <a:cs typeface="Helvetica" panose="020B0604020202020204" pitchFamily="34" charset="0"/>
              </a:rPr>
              <a:t> and intentions – to inform and improve the quality of strategy, delivery and policy debate decision-making</a:t>
            </a:r>
          </a:p>
          <a:p>
            <a:pPr marL="285750" indent="-285750">
              <a:buFont typeface="Arial" panose="020B0604020202020204" pitchFamily="34" charset="0"/>
              <a:buChar char="•"/>
            </a:pPr>
            <a:r>
              <a:rPr lang="en-US" sz="2200" dirty="0">
                <a:solidFill>
                  <a:srgbClr val="282828"/>
                </a:solidFill>
                <a:latin typeface="Helvetica" panose="020B0604020202020204" pitchFamily="34" charset="0"/>
                <a:cs typeface="Helvetica" panose="020B0604020202020204" pitchFamily="34" charset="0"/>
              </a:rPr>
              <a:t>anticipate and evaluate the impact of government decisions, understand ‘what works, for whom, to what extent, in what contexts, how and why/why not?’</a:t>
            </a:r>
          </a:p>
          <a:p>
            <a:pPr marL="285750" indent="-285750">
              <a:buFont typeface="Arial" panose="020B0604020202020204" pitchFamily="34" charset="0"/>
              <a:buChar char="•"/>
            </a:pPr>
            <a:r>
              <a:rPr lang="en-US" sz="2200" dirty="0">
                <a:solidFill>
                  <a:srgbClr val="282828"/>
                </a:solidFill>
                <a:latin typeface="Helvetica" panose="020B0604020202020204" pitchFamily="34" charset="0"/>
                <a:cs typeface="Helvetica" panose="020B0604020202020204" pitchFamily="34" charset="0"/>
              </a:rPr>
              <a:t>provide expert social research advice and evidence to design, challenge, reduce risk, trial, improve quality and implement government strategy and policy</a:t>
            </a:r>
          </a:p>
          <a:p>
            <a:pPr marL="285750" indent="-285750">
              <a:buFont typeface="Arial" panose="020B0604020202020204" pitchFamily="34" charset="0"/>
              <a:buChar char="•"/>
            </a:pPr>
            <a:r>
              <a:rPr lang="en-US" sz="2200" dirty="0">
                <a:solidFill>
                  <a:srgbClr val="282828"/>
                </a:solidFill>
                <a:latin typeface="Helvetica" panose="020B0604020202020204" pitchFamily="34" charset="0"/>
                <a:cs typeface="Helvetica" panose="020B0604020202020204" pitchFamily="34" charset="0"/>
              </a:rPr>
              <a:t>maintain and grow social research professional skills, knowledge and expertise</a:t>
            </a:r>
            <a:br>
              <a:rPr lang="en-US" sz="2000" dirty="0">
                <a:solidFill>
                  <a:srgbClr val="282828"/>
                </a:solidFill>
                <a:latin typeface="Helvetica" panose="020B0604020202020204" pitchFamily="34" charset="0"/>
                <a:cs typeface="Helvetica" panose="020B0604020202020204" pitchFamily="34" charset="0"/>
              </a:rPr>
            </a:br>
            <a:r>
              <a:rPr lang="en-US" sz="2000" dirty="0">
                <a:solidFill>
                  <a:srgbClr val="282828"/>
                </a:solidFill>
                <a:latin typeface="Helvetica" panose="020B0604020202020204" pitchFamily="34" charset="0"/>
                <a:cs typeface="Helvetica" panose="020B0604020202020204" pitchFamily="34" charset="0"/>
              </a:rPr>
              <a:t>….</a:t>
            </a:r>
            <a:endParaRPr lang="en-US" sz="20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12191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878842" y="1453747"/>
            <a:ext cx="8229600" cy="1143000"/>
          </a:xfrm>
        </p:spPr>
        <p:txBody>
          <a:bodyPr>
            <a:normAutofit fontScale="90000"/>
          </a:bodyPr>
          <a:lstStyle/>
          <a:p>
            <a:pPr algn="l">
              <a:defRPr/>
            </a:pPr>
            <a:r>
              <a:rPr lang="en-GB" dirty="0">
                <a:solidFill>
                  <a:srgbClr val="282828"/>
                </a:solidFill>
                <a:latin typeface="Helvetica" panose="020B0604020202020204" pitchFamily="34" charset="0"/>
                <a:cs typeface="Helvetica" panose="020B0604020202020204" pitchFamily="34" charset="0"/>
              </a:rPr>
              <a:t>GSR Code</a:t>
            </a:r>
            <a:br>
              <a:rPr lang="en-GB" dirty="0">
                <a:solidFill>
                  <a:srgbClr val="282828"/>
                </a:solidFill>
                <a:latin typeface="Helvetica" panose="020B0604020202020204" pitchFamily="34" charset="0"/>
                <a:cs typeface="Helvetica" panose="020B0604020202020204" pitchFamily="34" charset="0"/>
              </a:rPr>
            </a:br>
            <a:br>
              <a:rPr lang="en-GB" sz="2200"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endParaRPr lang="en-GB" dirty="0">
              <a:solidFill>
                <a:schemeClr val="hlink"/>
              </a:solidFill>
              <a:latin typeface="Helvetica" charset="0"/>
              <a:ea typeface="+mj-ea"/>
              <a:cs typeface="+mj-cs"/>
            </a:endParaRPr>
          </a:p>
        </p:txBody>
      </p:sp>
      <p:sp>
        <p:nvSpPr>
          <p:cNvPr id="3" name="TextBox 2">
            <a:extLst>
              <a:ext uri="{FF2B5EF4-FFF2-40B4-BE49-F238E27FC236}">
                <a16:creationId xmlns:a16="http://schemas.microsoft.com/office/drawing/2014/main" id="{F20860FE-06D1-7B45-10B8-9516A646784B}"/>
              </a:ext>
            </a:extLst>
          </p:cNvPr>
          <p:cNvSpPr txBox="1"/>
          <p:nvPr/>
        </p:nvSpPr>
        <p:spPr>
          <a:xfrm>
            <a:off x="1962540" y="2360646"/>
            <a:ext cx="7445829" cy="1846659"/>
          </a:xfrm>
          <a:prstGeom prst="rect">
            <a:avLst/>
          </a:prstGeom>
          <a:noFill/>
        </p:spPr>
        <p:txBody>
          <a:bodyPr wrap="square" rtlCol="0">
            <a:spAutoFit/>
          </a:bodyPr>
          <a:lstStyle/>
          <a:p>
            <a:r>
              <a:rPr lang="en-US" sz="3200" dirty="0">
                <a:solidFill>
                  <a:srgbClr val="282828"/>
                </a:solidFill>
                <a:latin typeface="MuseoSans"/>
                <a:hlinkClick r:id="rId3"/>
              </a:rPr>
              <a:t>https://www.gov.uk/government/publications/the-goverment-social-research-code/government-social-research-code</a:t>
            </a:r>
            <a:r>
              <a:rPr lang="en-US" sz="3200" dirty="0">
                <a:solidFill>
                  <a:srgbClr val="282828"/>
                </a:solidFill>
                <a:latin typeface="MuseoSans"/>
              </a:rPr>
              <a:t> </a:t>
            </a:r>
          </a:p>
          <a:p>
            <a:endParaRPr lang="en-US" dirty="0"/>
          </a:p>
        </p:txBody>
      </p:sp>
    </p:spTree>
    <p:extLst>
      <p:ext uri="{BB962C8B-B14F-4D97-AF65-F5344CB8AC3E}">
        <p14:creationId xmlns:p14="http://schemas.microsoft.com/office/powerpoint/2010/main" val="2562069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878842" y="1453747"/>
            <a:ext cx="8229600" cy="1143000"/>
          </a:xfrm>
        </p:spPr>
        <p:txBody>
          <a:bodyPr>
            <a:normAutofit fontScale="90000"/>
          </a:bodyPr>
          <a:lstStyle/>
          <a:p>
            <a:pPr algn="l">
              <a:defRPr/>
            </a:pPr>
            <a:r>
              <a:rPr lang="en-GB" dirty="0">
                <a:solidFill>
                  <a:srgbClr val="282828"/>
                </a:solidFill>
                <a:latin typeface="Helvetica" panose="020B0604020202020204" pitchFamily="34" charset="0"/>
                <a:cs typeface="Helvetica" panose="020B0604020202020204" pitchFamily="34" charset="0"/>
              </a:rPr>
              <a:t>GSR Code</a:t>
            </a:r>
            <a:br>
              <a:rPr lang="en-GB" dirty="0">
                <a:solidFill>
                  <a:srgbClr val="282828"/>
                </a:solidFill>
                <a:latin typeface="MuseoSans"/>
              </a:rPr>
            </a:br>
            <a:br>
              <a:rPr lang="en-GB" sz="2200"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endParaRPr lang="en-GB" dirty="0">
              <a:solidFill>
                <a:schemeClr val="hlink"/>
              </a:solidFill>
              <a:latin typeface="Helvetica" charset="0"/>
              <a:ea typeface="+mj-ea"/>
              <a:cs typeface="+mj-cs"/>
            </a:endParaRPr>
          </a:p>
        </p:txBody>
      </p:sp>
      <p:sp>
        <p:nvSpPr>
          <p:cNvPr id="3" name="TextBox 2">
            <a:extLst>
              <a:ext uri="{FF2B5EF4-FFF2-40B4-BE49-F238E27FC236}">
                <a16:creationId xmlns:a16="http://schemas.microsoft.com/office/drawing/2014/main" id="{F20860FE-06D1-7B45-10B8-9516A646784B}"/>
              </a:ext>
            </a:extLst>
          </p:cNvPr>
          <p:cNvSpPr txBox="1"/>
          <p:nvPr/>
        </p:nvSpPr>
        <p:spPr>
          <a:xfrm>
            <a:off x="868680" y="2360645"/>
            <a:ext cx="9992360" cy="4647426"/>
          </a:xfrm>
          <a:prstGeom prst="rect">
            <a:avLst/>
          </a:prstGeom>
          <a:noFill/>
        </p:spPr>
        <p:txBody>
          <a:bodyPr wrap="square" rtlCol="0">
            <a:spAutoFit/>
          </a:bodyPr>
          <a:lstStyle/>
          <a:p>
            <a:pPr algn="l">
              <a:buFont typeface="Arial" panose="020B0604020202020204" pitchFamily="34" charset="0"/>
              <a:buChar char="•"/>
            </a:pPr>
            <a:r>
              <a:rPr lang="en-US" sz="2200" dirty="0">
                <a:latin typeface="Helvetica" panose="020B0604020202020204" pitchFamily="34" charset="0"/>
                <a:cs typeface="Helvetica" panose="020B0604020202020204" pitchFamily="34" charset="0"/>
              </a:rPr>
              <a:t>deliver recommendations, where relevant, that are actionable and represent value for money</a:t>
            </a:r>
          </a:p>
          <a:p>
            <a:pPr algn="l">
              <a:buFont typeface="Arial" panose="020B0604020202020204" pitchFamily="34" charset="0"/>
              <a:buChar char="•"/>
            </a:pPr>
            <a:r>
              <a:rPr lang="en-US" sz="2200" dirty="0">
                <a:latin typeface="Helvetica" panose="020B0604020202020204" pitchFamily="34" charset="0"/>
                <a:cs typeface="Helvetica" panose="020B0604020202020204" pitchFamily="34" charset="0"/>
              </a:rPr>
              <a:t>be open about research limitations and how these impact the insights and recommendations made</a:t>
            </a:r>
          </a:p>
          <a:p>
            <a:pPr algn="l">
              <a:buFont typeface="Arial" panose="020B0604020202020204" pitchFamily="34" charset="0"/>
              <a:buChar char="•"/>
            </a:pPr>
            <a:r>
              <a:rPr lang="en-US" sz="2200" dirty="0">
                <a:latin typeface="Helvetica" panose="020B0604020202020204" pitchFamily="34" charset="0"/>
                <a:cs typeface="Helvetica" panose="020B0604020202020204" pitchFamily="34" charset="0"/>
              </a:rPr>
              <a:t>be transparent about how methods and findings relate to the wider evidence base.</a:t>
            </a:r>
          </a:p>
          <a:p>
            <a:pPr>
              <a:buFont typeface="Arial" panose="020B0604020202020204" pitchFamily="34" charset="0"/>
              <a:buChar char="•"/>
            </a:pPr>
            <a:r>
              <a:rPr lang="en-US" sz="2200" dirty="0">
                <a:latin typeface="Helvetica" panose="020B0604020202020204" pitchFamily="34" charset="0"/>
                <a:cs typeface="Helvetica" panose="020B0604020202020204" pitchFamily="34" charset="0"/>
              </a:rPr>
              <a:t>inform public debate by publishing our work and, wherever possible, the underlying data</a:t>
            </a:r>
          </a:p>
          <a:p>
            <a:pPr>
              <a:buFont typeface="Arial" panose="020B0604020202020204" pitchFamily="34" charset="0"/>
              <a:buChar char="•"/>
            </a:pPr>
            <a:r>
              <a:rPr lang="en-US" sz="2200" dirty="0">
                <a:latin typeface="Helvetica" panose="020B0604020202020204" pitchFamily="34" charset="0"/>
                <a:cs typeface="Helvetica" panose="020B0604020202020204" pitchFamily="34" charset="0"/>
              </a:rPr>
              <a:t>ensure that conclusions and recommendations are supported by the evidence base.</a:t>
            </a:r>
          </a:p>
          <a:p>
            <a:pPr>
              <a:buFont typeface="Arial" panose="020B0604020202020204" pitchFamily="34" charset="0"/>
              <a:buChar char="•"/>
            </a:pPr>
            <a:r>
              <a:rPr lang="en-US" sz="2200" dirty="0">
                <a:latin typeface="Helvetica" panose="020B0604020202020204" pitchFamily="34" charset="0"/>
                <a:cs typeface="Helvetica" panose="020B0604020202020204" pitchFamily="34" charset="0"/>
              </a:rPr>
              <a:t>challenge assumptions and conclusions that are not clearly supported by the evidence base or that conflict with established theory.</a:t>
            </a:r>
          </a:p>
          <a:p>
            <a:pPr algn="l"/>
            <a:r>
              <a:rPr lang="en-US" sz="3200" dirty="0">
                <a:latin typeface="GDS Transport"/>
              </a:rPr>
              <a:t>…..</a:t>
            </a:r>
          </a:p>
        </p:txBody>
      </p:sp>
    </p:spTree>
    <p:extLst>
      <p:ext uri="{BB962C8B-B14F-4D97-AF65-F5344CB8AC3E}">
        <p14:creationId xmlns:p14="http://schemas.microsoft.com/office/powerpoint/2010/main" val="2905013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981200" y="1650456"/>
            <a:ext cx="8229600" cy="1143000"/>
          </a:xfrm>
        </p:spPr>
        <p:txBody>
          <a:bodyPr>
            <a:normAutofit fontScale="90000"/>
          </a:bodyPr>
          <a:lstStyle/>
          <a:p>
            <a:pPr algn="l">
              <a:defRPr/>
            </a:pPr>
            <a:r>
              <a:rPr lang="en-GB" dirty="0">
                <a:solidFill>
                  <a:srgbClr val="282828"/>
                </a:solidFill>
                <a:latin typeface="Helvetica" panose="020B0604020202020204" pitchFamily="34" charset="0"/>
                <a:cs typeface="Helvetica" panose="020B0604020202020204" pitchFamily="34" charset="0"/>
                <a:hlinkClick r:id="rId3"/>
              </a:rPr>
              <a:t>Careers Guidance</a:t>
            </a:r>
            <a:br>
              <a:rPr lang="en-GB"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30 research visits to schools and 14 visits to Further Education and Skills Providers </a:t>
            </a:r>
            <a:br>
              <a:rPr lang="en-GB" dirty="0">
                <a:solidFill>
                  <a:srgbClr val="282828"/>
                </a:solidFill>
                <a:latin typeface="MuseoSans"/>
              </a:rPr>
            </a:br>
            <a:br>
              <a:rPr lang="en-GB" dirty="0">
                <a:solidFill>
                  <a:srgbClr val="282828"/>
                </a:solidFill>
                <a:latin typeface="MuseoSans"/>
              </a:rPr>
            </a:br>
            <a:br>
              <a:rPr lang="en-GB" b="0" i="0" dirty="0">
                <a:solidFill>
                  <a:srgbClr val="282828"/>
                </a:solidFill>
                <a:effectLst/>
                <a:latin typeface="MuseoSans"/>
              </a:rPr>
            </a:br>
            <a:br>
              <a:rPr lang="en-GB" b="0" i="0" dirty="0">
                <a:solidFill>
                  <a:srgbClr val="282828"/>
                </a:solidFill>
                <a:effectLst/>
                <a:latin typeface="MuseoSans"/>
              </a:rPr>
            </a:br>
            <a:endParaRPr lang="en-GB" dirty="0">
              <a:solidFill>
                <a:schemeClr val="hlink"/>
              </a:solidFill>
              <a:latin typeface="Helvetica" charset="0"/>
              <a:ea typeface="+mj-ea"/>
              <a:cs typeface="+mj-cs"/>
            </a:endParaRPr>
          </a:p>
        </p:txBody>
      </p:sp>
    </p:spTree>
    <p:extLst>
      <p:ext uri="{BB962C8B-B14F-4D97-AF65-F5344CB8AC3E}">
        <p14:creationId xmlns:p14="http://schemas.microsoft.com/office/powerpoint/2010/main" val="28222676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981200" y="1812774"/>
            <a:ext cx="8229600" cy="1143000"/>
          </a:xfrm>
        </p:spPr>
        <p:txBody>
          <a:bodyPr>
            <a:normAutofit fontScale="90000"/>
          </a:bodyPr>
          <a:lstStyle/>
          <a:p>
            <a:pPr algn="l">
              <a:defRPr/>
            </a:pPr>
            <a:r>
              <a:rPr lang="en-GB" dirty="0">
                <a:solidFill>
                  <a:srgbClr val="282828"/>
                </a:solidFill>
                <a:latin typeface="Helvetica" panose="020B0604020202020204" pitchFamily="34" charset="0"/>
                <a:cs typeface="Helvetica" panose="020B0604020202020204" pitchFamily="34" charset="0"/>
                <a:hlinkClick r:id="rId3"/>
              </a:rPr>
              <a:t>Careers Guidance in Specialist Settings</a:t>
            </a:r>
            <a:br>
              <a:rPr lang="en-GB"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13 research visits to special schools, PRUs and ISCs</a:t>
            </a:r>
            <a:br>
              <a:rPr lang="en-GB" b="0" i="0" dirty="0">
                <a:solidFill>
                  <a:srgbClr val="282828"/>
                </a:solidFill>
                <a:effectLst/>
                <a:latin typeface="MuseoSans"/>
              </a:rPr>
            </a:br>
            <a:br>
              <a:rPr lang="en-GB" b="0" i="0" dirty="0">
                <a:solidFill>
                  <a:srgbClr val="282828"/>
                </a:solidFill>
                <a:effectLst/>
                <a:latin typeface="MuseoSans"/>
              </a:rPr>
            </a:br>
            <a:endParaRPr lang="en-GB" dirty="0">
              <a:solidFill>
                <a:schemeClr val="hlink"/>
              </a:solidFill>
              <a:latin typeface="Helvetica" charset="0"/>
              <a:ea typeface="+mj-ea"/>
              <a:cs typeface="+mj-cs"/>
            </a:endParaRPr>
          </a:p>
        </p:txBody>
      </p:sp>
    </p:spTree>
    <p:extLst>
      <p:ext uri="{BB962C8B-B14F-4D97-AF65-F5344CB8AC3E}">
        <p14:creationId xmlns:p14="http://schemas.microsoft.com/office/powerpoint/2010/main" val="28127475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859280" y="1825042"/>
            <a:ext cx="8229600" cy="1143000"/>
          </a:xfrm>
        </p:spPr>
        <p:txBody>
          <a:bodyPr>
            <a:normAutofit fontScale="90000"/>
          </a:bodyPr>
          <a:lstStyle/>
          <a:p>
            <a:pPr algn="l">
              <a:defRPr/>
            </a:pPr>
            <a:r>
              <a:rPr lang="en-GB" dirty="0">
                <a:solidFill>
                  <a:srgbClr val="282828"/>
                </a:solidFill>
                <a:latin typeface="Helvetica" panose="020B0604020202020204" pitchFamily="34" charset="0"/>
                <a:cs typeface="Helvetica" panose="020B0604020202020204" pitchFamily="34" charset="0"/>
              </a:rPr>
              <a:t>Impact?</a:t>
            </a:r>
            <a:br>
              <a:rPr lang="en-GB" b="0" i="0" dirty="0">
                <a:solidFill>
                  <a:srgbClr val="282828"/>
                </a:solidFill>
                <a:effectLst/>
                <a:latin typeface="MuseoSans"/>
              </a:rPr>
            </a:b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...impact on sector….</a:t>
            </a: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a:t>
            </a:r>
            <a:br>
              <a:rPr lang="en-GB" b="0" i="0" dirty="0">
                <a:solidFill>
                  <a:srgbClr val="282828"/>
                </a:solidFill>
                <a:effectLst/>
                <a:latin typeface="Helvetica" panose="020B0604020202020204" pitchFamily="34" charset="0"/>
                <a:cs typeface="Helvetica" panose="020B0604020202020204" pitchFamily="34" charset="0"/>
              </a:rPr>
            </a:br>
            <a:br>
              <a:rPr lang="en-GB" b="0" i="0" dirty="0">
                <a:solidFill>
                  <a:srgbClr val="282828"/>
                </a:solidFill>
                <a:effectLst/>
                <a:latin typeface="MuseoSans"/>
              </a:rPr>
            </a:br>
            <a:endParaRPr lang="en-GB" dirty="0">
              <a:solidFill>
                <a:schemeClr val="hlink"/>
              </a:solidFill>
              <a:latin typeface="Helvetica" charset="0"/>
              <a:ea typeface="+mj-ea"/>
              <a:cs typeface="+mj-cs"/>
            </a:endParaRPr>
          </a:p>
        </p:txBody>
      </p:sp>
    </p:spTree>
    <p:extLst>
      <p:ext uri="{BB962C8B-B14F-4D97-AF65-F5344CB8AC3E}">
        <p14:creationId xmlns:p14="http://schemas.microsoft.com/office/powerpoint/2010/main" val="2484989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878842" y="1453747"/>
            <a:ext cx="8229600" cy="1143000"/>
          </a:xfrm>
        </p:spPr>
        <p:txBody>
          <a:bodyPr>
            <a:normAutofit fontScale="90000"/>
          </a:bodyPr>
          <a:lstStyle/>
          <a:p>
            <a:pPr algn="l">
              <a:defRPr/>
            </a:pPr>
            <a:r>
              <a:rPr lang="en-GB" dirty="0">
                <a:solidFill>
                  <a:srgbClr val="282828"/>
                </a:solidFill>
                <a:latin typeface="Helvetica" panose="020B0604020202020204" pitchFamily="34" charset="0"/>
                <a:cs typeface="Helvetica" panose="020B0604020202020204" pitchFamily="34" charset="0"/>
              </a:rPr>
              <a:t>Challenges and Tensions</a:t>
            </a:r>
            <a:br>
              <a:rPr lang="en-GB" dirty="0">
                <a:solidFill>
                  <a:srgbClr val="282828"/>
                </a:solidFill>
                <a:latin typeface="Helvetica" panose="020B0604020202020204" pitchFamily="34" charset="0"/>
                <a:cs typeface="Helvetica" panose="020B0604020202020204" pitchFamily="34" charset="0"/>
              </a:rPr>
            </a:br>
            <a:br>
              <a:rPr lang="en-GB" sz="2200"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endParaRPr lang="en-GB" dirty="0">
              <a:solidFill>
                <a:schemeClr val="hlink"/>
              </a:solidFill>
              <a:latin typeface="Helvetica" panose="020B0604020202020204" pitchFamily="34" charset="0"/>
              <a:ea typeface="+mj-ea"/>
              <a:cs typeface="Helvetica" panose="020B0604020202020204" pitchFamily="34" charset="0"/>
            </a:endParaRPr>
          </a:p>
        </p:txBody>
      </p:sp>
      <p:sp>
        <p:nvSpPr>
          <p:cNvPr id="3" name="TextBox 2">
            <a:extLst>
              <a:ext uri="{FF2B5EF4-FFF2-40B4-BE49-F238E27FC236}">
                <a16:creationId xmlns:a16="http://schemas.microsoft.com/office/drawing/2014/main" id="{F20860FE-06D1-7B45-10B8-9516A646784B}"/>
              </a:ext>
            </a:extLst>
          </p:cNvPr>
          <p:cNvSpPr txBox="1"/>
          <p:nvPr/>
        </p:nvSpPr>
        <p:spPr>
          <a:xfrm>
            <a:off x="1612359" y="1453747"/>
            <a:ext cx="7445829" cy="6186309"/>
          </a:xfrm>
          <a:prstGeom prst="rect">
            <a:avLst/>
          </a:prstGeom>
          <a:noFill/>
        </p:spPr>
        <p:txBody>
          <a:bodyPr wrap="square" rtlCol="0">
            <a:spAutoFit/>
          </a:bodyPr>
          <a:lstStyle/>
          <a:p>
            <a:pPr algn="l">
              <a:buFont typeface="Arial" panose="020B0604020202020204" pitchFamily="34" charset="0"/>
              <a:buChar char="•"/>
            </a:pPr>
            <a:endParaRPr lang="en-US" dirty="0">
              <a:solidFill>
                <a:srgbClr val="0B0C0C"/>
              </a:solidFill>
              <a:highlight>
                <a:srgbClr val="FFFFFF"/>
              </a:highlight>
            </a:endParaRPr>
          </a:p>
          <a:p>
            <a:pPr algn="l">
              <a:buFont typeface="Arial" panose="020B0604020202020204" pitchFamily="34" charset="0"/>
              <a:buChar char="•"/>
            </a:pPr>
            <a:endParaRPr lang="en-US" sz="2400" dirty="0">
              <a:solidFill>
                <a:srgbClr val="0B0C0C"/>
              </a:solidFill>
              <a:highlight>
                <a:srgbClr val="FFFFFF"/>
              </a:highlight>
            </a:endParaRPr>
          </a:p>
          <a:p>
            <a:pPr algn="l"/>
            <a:endParaRPr lang="en-US" sz="2800" dirty="0">
              <a:solidFill>
                <a:srgbClr val="0B0C0C"/>
              </a:solidFill>
              <a:highlight>
                <a:srgbClr val="FFFFFF"/>
              </a:highlight>
            </a:endParaRPr>
          </a:p>
          <a:p>
            <a:pPr marL="285750" indent="-285750">
              <a:buFont typeface="Arial" panose="020B0604020202020204" pitchFamily="34" charset="0"/>
              <a:buChar char="•"/>
            </a:pPr>
            <a:r>
              <a:rPr lang="en-US" sz="2800" dirty="0">
                <a:solidFill>
                  <a:srgbClr val="0B0C0C"/>
                </a:solidFill>
                <a:latin typeface="Helvetica" panose="020B0604020202020204" pitchFamily="34" charset="0"/>
                <a:cs typeface="Helvetica" panose="020B0604020202020204" pitchFamily="34" charset="0"/>
              </a:rPr>
              <a:t>Tensions in government between policy and research</a:t>
            </a:r>
          </a:p>
          <a:p>
            <a:pPr marL="285750" indent="-285750">
              <a:buFont typeface="Arial" panose="020B0604020202020204" pitchFamily="34" charset="0"/>
              <a:buChar char="•"/>
            </a:pPr>
            <a:endParaRPr lang="en-US" sz="2800" dirty="0">
              <a:solidFill>
                <a:srgbClr val="0B0C0C"/>
              </a:solidFill>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sz="2800" dirty="0">
                <a:solidFill>
                  <a:srgbClr val="0B0C0C"/>
                </a:solidFill>
                <a:latin typeface="Helvetica" panose="020B0604020202020204" pitchFamily="34" charset="0"/>
                <a:cs typeface="Helvetica" panose="020B0604020202020204" pitchFamily="34" charset="0"/>
              </a:rPr>
              <a:t>Policy usually wins but the fight informs the process and the outcome</a:t>
            </a:r>
          </a:p>
          <a:p>
            <a:pPr marL="285750" indent="-285750">
              <a:buFont typeface="Arial" panose="020B0604020202020204" pitchFamily="34" charset="0"/>
              <a:buChar char="•"/>
            </a:pPr>
            <a:endParaRPr lang="en-US" sz="2800" dirty="0">
              <a:solidFill>
                <a:srgbClr val="0B0C0C"/>
              </a:solidFill>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sz="2800" dirty="0">
                <a:solidFill>
                  <a:srgbClr val="0B0C0C"/>
                </a:solidFill>
                <a:latin typeface="Helvetica" panose="020B0604020202020204" pitchFamily="34" charset="0"/>
                <a:cs typeface="Helvetica" panose="020B0604020202020204" pitchFamily="34" charset="0"/>
              </a:rPr>
              <a:t>Timing is key</a:t>
            </a:r>
          </a:p>
          <a:p>
            <a:endParaRPr lang="en-US" sz="2800" dirty="0">
              <a:solidFill>
                <a:srgbClr val="0B0C0C"/>
              </a:solidFill>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endParaRPr lang="en-US" sz="2800" dirty="0">
              <a:solidFill>
                <a:srgbClr val="0B0C0C"/>
              </a:solidFill>
              <a:highlight>
                <a:srgbClr val="FFFFFF"/>
              </a:highlight>
            </a:endParaRPr>
          </a:p>
          <a:p>
            <a:pPr marL="285750" indent="-285750">
              <a:buFont typeface="Arial" panose="020B0604020202020204" pitchFamily="34" charset="0"/>
              <a:buChar char="•"/>
            </a:pPr>
            <a:endParaRPr lang="en-US" sz="2800" dirty="0">
              <a:solidFill>
                <a:srgbClr val="0B0C0C"/>
              </a:solidFill>
              <a:highlight>
                <a:srgbClr val="FFFFFF"/>
              </a:highlight>
            </a:endParaRPr>
          </a:p>
          <a:p>
            <a:pPr marL="285750" indent="-285750">
              <a:buFont typeface="Arial" panose="020B0604020202020204" pitchFamily="34" charset="0"/>
              <a:buChar char="•"/>
            </a:pPr>
            <a:endParaRPr lang="en-US" sz="2800" dirty="0">
              <a:solidFill>
                <a:srgbClr val="0B0C0C"/>
              </a:solidFill>
              <a:highlight>
                <a:srgbClr val="FFFFFF"/>
              </a:highlight>
            </a:endParaRPr>
          </a:p>
          <a:p>
            <a:pPr marL="285750" indent="-285750">
              <a:buFont typeface="Arial" panose="020B0604020202020204" pitchFamily="34" charset="0"/>
              <a:buChar char="•"/>
            </a:pPr>
            <a:endParaRPr lang="en-US" dirty="0">
              <a:solidFill>
                <a:srgbClr val="0B0C0C"/>
              </a:solidFill>
              <a:highlight>
                <a:srgbClr val="FFFFFF"/>
              </a:highlight>
            </a:endParaRPr>
          </a:p>
        </p:txBody>
      </p:sp>
    </p:spTree>
    <p:extLst>
      <p:ext uri="{BB962C8B-B14F-4D97-AF65-F5344CB8AC3E}">
        <p14:creationId xmlns:p14="http://schemas.microsoft.com/office/powerpoint/2010/main" val="4090869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878842" y="1453747"/>
            <a:ext cx="8229600" cy="1143000"/>
          </a:xfrm>
        </p:spPr>
        <p:txBody>
          <a:bodyPr>
            <a:normAutofit fontScale="90000"/>
          </a:bodyPr>
          <a:lstStyle/>
          <a:p>
            <a:pPr algn="l">
              <a:defRPr/>
            </a:pPr>
            <a:r>
              <a:rPr lang="en-GB" dirty="0">
                <a:solidFill>
                  <a:srgbClr val="282828"/>
                </a:solidFill>
                <a:latin typeface="Helvetica" panose="020B0604020202020204" pitchFamily="34" charset="0"/>
                <a:cs typeface="Helvetica" panose="020B0604020202020204" pitchFamily="34" charset="0"/>
              </a:rPr>
              <a:t>BERA 2024 Symposium</a:t>
            </a:r>
            <a:br>
              <a:rPr lang="en-GB"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r>
              <a:rPr lang="en-GB" sz="3100" b="0" i="1" dirty="0">
                <a:solidFill>
                  <a:srgbClr val="000000"/>
                </a:solidFill>
                <a:effectLst/>
                <a:latin typeface="Helvetica" panose="020B0604020202020204" pitchFamily="34" charset="0"/>
                <a:cs typeface="Helvetica" panose="020B0604020202020204" pitchFamily="34" charset="0"/>
              </a:rPr>
              <a:t>The intersection between research and policy: discussing the perspectives, experiences and understandings of academic researchers and Ofsted</a:t>
            </a:r>
            <a:br>
              <a:rPr lang="en-GB" dirty="0">
                <a:solidFill>
                  <a:srgbClr val="000000"/>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Breaking down barriers</a:t>
            </a:r>
            <a:br>
              <a:rPr lang="en-GB"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Third space approaches</a:t>
            </a:r>
            <a:br>
              <a:rPr lang="en-GB" dirty="0">
                <a:solidFill>
                  <a:srgbClr val="282828"/>
                </a:solidFill>
                <a:latin typeface="MuseoSans"/>
              </a:rPr>
            </a:br>
            <a:br>
              <a:rPr lang="en-GB" sz="2200"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endParaRPr lang="en-GB" dirty="0">
              <a:solidFill>
                <a:schemeClr val="hlink"/>
              </a:solidFill>
              <a:latin typeface="Helvetica" charset="0"/>
              <a:ea typeface="+mj-ea"/>
              <a:cs typeface="+mj-cs"/>
            </a:endParaRPr>
          </a:p>
        </p:txBody>
      </p:sp>
      <p:sp>
        <p:nvSpPr>
          <p:cNvPr id="3" name="TextBox 2">
            <a:extLst>
              <a:ext uri="{FF2B5EF4-FFF2-40B4-BE49-F238E27FC236}">
                <a16:creationId xmlns:a16="http://schemas.microsoft.com/office/drawing/2014/main" id="{F20860FE-06D1-7B45-10B8-9516A646784B}"/>
              </a:ext>
            </a:extLst>
          </p:cNvPr>
          <p:cNvSpPr txBox="1"/>
          <p:nvPr/>
        </p:nvSpPr>
        <p:spPr>
          <a:xfrm>
            <a:off x="1501498" y="3160883"/>
            <a:ext cx="7445829" cy="1661993"/>
          </a:xfrm>
          <a:prstGeom prst="rect">
            <a:avLst/>
          </a:prstGeom>
          <a:noFill/>
        </p:spPr>
        <p:txBody>
          <a:bodyPr wrap="square" rtlCol="0">
            <a:spAutoFit/>
          </a:bodyPr>
          <a:lstStyle/>
          <a:p>
            <a:endParaRPr lang="en-US" sz="2800" dirty="0">
              <a:solidFill>
                <a:srgbClr val="0B0C0C"/>
              </a:solidFill>
              <a:highlight>
                <a:srgbClr val="FFFFFF"/>
              </a:highlight>
            </a:endParaRPr>
          </a:p>
          <a:p>
            <a:pPr marL="285750" indent="-285750">
              <a:buFont typeface="Arial" panose="020B0604020202020204" pitchFamily="34" charset="0"/>
              <a:buChar char="•"/>
            </a:pPr>
            <a:endParaRPr lang="en-US" sz="2800" dirty="0">
              <a:solidFill>
                <a:srgbClr val="0B0C0C"/>
              </a:solidFill>
              <a:highlight>
                <a:srgbClr val="FFFFFF"/>
              </a:highlight>
            </a:endParaRPr>
          </a:p>
          <a:p>
            <a:pPr marL="285750" indent="-285750">
              <a:buFont typeface="Arial" panose="020B0604020202020204" pitchFamily="34" charset="0"/>
              <a:buChar char="•"/>
            </a:pPr>
            <a:endParaRPr lang="en-US" sz="2800" dirty="0">
              <a:solidFill>
                <a:srgbClr val="0B0C0C"/>
              </a:solidFill>
              <a:highlight>
                <a:srgbClr val="FFFFFF"/>
              </a:highlight>
            </a:endParaRPr>
          </a:p>
          <a:p>
            <a:pPr marL="285750" indent="-285750">
              <a:buFont typeface="Arial" panose="020B0604020202020204" pitchFamily="34" charset="0"/>
              <a:buChar char="•"/>
            </a:pPr>
            <a:endParaRPr lang="en-US" dirty="0">
              <a:solidFill>
                <a:srgbClr val="0B0C0C"/>
              </a:solidFill>
              <a:highlight>
                <a:srgbClr val="FFFFFF"/>
              </a:highlight>
            </a:endParaRPr>
          </a:p>
        </p:txBody>
      </p:sp>
    </p:spTree>
    <p:extLst>
      <p:ext uri="{BB962C8B-B14F-4D97-AF65-F5344CB8AC3E}">
        <p14:creationId xmlns:p14="http://schemas.microsoft.com/office/powerpoint/2010/main" val="3840505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878842" y="1453747"/>
            <a:ext cx="8229600" cy="1143000"/>
          </a:xfrm>
        </p:spPr>
        <p:txBody>
          <a:bodyPr>
            <a:normAutofit fontScale="90000"/>
          </a:bodyPr>
          <a:lstStyle/>
          <a:p>
            <a:pPr algn="l">
              <a:defRPr/>
            </a:pPr>
            <a:r>
              <a:rPr lang="en-GB" dirty="0">
                <a:solidFill>
                  <a:srgbClr val="282828"/>
                </a:solidFill>
                <a:latin typeface="Helvetica" panose="020B0604020202020204" pitchFamily="34" charset="0"/>
                <a:cs typeface="Helvetica" panose="020B0604020202020204" pitchFamily="34" charset="0"/>
              </a:rPr>
              <a:t>Cultural Differences</a:t>
            </a:r>
            <a:br>
              <a:rPr lang="en-GB" dirty="0">
                <a:solidFill>
                  <a:srgbClr val="282828"/>
                </a:solidFill>
                <a:latin typeface="MuseoSans"/>
              </a:rPr>
            </a:b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Misconceptions</a:t>
            </a: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The role of research – to support democratically elected government aims</a:t>
            </a: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Barriers and mistrust</a:t>
            </a: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Timing and Engagement</a:t>
            </a: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Pacing</a:t>
            </a:r>
            <a:br>
              <a:rPr lang="en-GB" dirty="0">
                <a:solidFill>
                  <a:srgbClr val="282828"/>
                </a:solidFill>
                <a:latin typeface="Helvetica" panose="020B0604020202020204" pitchFamily="34" charset="0"/>
                <a:cs typeface="Helvetica" panose="020B0604020202020204" pitchFamily="34" charset="0"/>
              </a:rPr>
            </a:br>
            <a:br>
              <a:rPr lang="en-GB" sz="2200"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endParaRPr lang="en-GB" dirty="0">
              <a:solidFill>
                <a:schemeClr val="hlink"/>
              </a:solidFill>
              <a:latin typeface="Helvetica" charset="0"/>
              <a:ea typeface="+mj-ea"/>
              <a:cs typeface="+mj-cs"/>
            </a:endParaRPr>
          </a:p>
        </p:txBody>
      </p:sp>
      <p:sp>
        <p:nvSpPr>
          <p:cNvPr id="3" name="TextBox 2">
            <a:extLst>
              <a:ext uri="{FF2B5EF4-FFF2-40B4-BE49-F238E27FC236}">
                <a16:creationId xmlns:a16="http://schemas.microsoft.com/office/drawing/2014/main" id="{F20860FE-06D1-7B45-10B8-9516A646784B}"/>
              </a:ext>
            </a:extLst>
          </p:cNvPr>
          <p:cNvSpPr txBox="1"/>
          <p:nvPr/>
        </p:nvSpPr>
        <p:spPr>
          <a:xfrm>
            <a:off x="1501498" y="3160883"/>
            <a:ext cx="7445829" cy="1661993"/>
          </a:xfrm>
          <a:prstGeom prst="rect">
            <a:avLst/>
          </a:prstGeom>
          <a:noFill/>
        </p:spPr>
        <p:txBody>
          <a:bodyPr wrap="square" rtlCol="0">
            <a:spAutoFit/>
          </a:bodyPr>
          <a:lstStyle/>
          <a:p>
            <a:endParaRPr lang="en-US" sz="2800" dirty="0">
              <a:solidFill>
                <a:srgbClr val="0B0C0C"/>
              </a:solidFill>
              <a:highlight>
                <a:srgbClr val="FFFFFF"/>
              </a:highlight>
            </a:endParaRPr>
          </a:p>
          <a:p>
            <a:pPr marL="285750" indent="-285750">
              <a:buFont typeface="Arial" panose="020B0604020202020204" pitchFamily="34" charset="0"/>
              <a:buChar char="•"/>
            </a:pPr>
            <a:endParaRPr lang="en-US" sz="2800" dirty="0">
              <a:solidFill>
                <a:srgbClr val="0B0C0C"/>
              </a:solidFill>
              <a:highlight>
                <a:srgbClr val="FFFFFF"/>
              </a:highlight>
            </a:endParaRPr>
          </a:p>
          <a:p>
            <a:pPr marL="285750" indent="-285750">
              <a:buFont typeface="Arial" panose="020B0604020202020204" pitchFamily="34" charset="0"/>
              <a:buChar char="•"/>
            </a:pPr>
            <a:endParaRPr lang="en-US" sz="2800" dirty="0">
              <a:solidFill>
                <a:srgbClr val="0B0C0C"/>
              </a:solidFill>
              <a:highlight>
                <a:srgbClr val="FFFFFF"/>
              </a:highlight>
            </a:endParaRPr>
          </a:p>
          <a:p>
            <a:pPr marL="285750" indent="-285750">
              <a:buFont typeface="Arial" panose="020B0604020202020204" pitchFamily="34" charset="0"/>
              <a:buChar char="•"/>
            </a:pPr>
            <a:endParaRPr lang="en-US" dirty="0">
              <a:solidFill>
                <a:srgbClr val="0B0C0C"/>
              </a:solidFill>
              <a:highlight>
                <a:srgbClr val="FFFFFF"/>
              </a:highlight>
            </a:endParaRPr>
          </a:p>
        </p:txBody>
      </p:sp>
    </p:spTree>
    <p:extLst>
      <p:ext uri="{BB962C8B-B14F-4D97-AF65-F5344CB8AC3E}">
        <p14:creationId xmlns:p14="http://schemas.microsoft.com/office/powerpoint/2010/main" val="1989016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6" name="Rectangle 4"/>
          <p:cNvSpPr>
            <a:spLocks noGrp="1" noChangeArrowheads="1"/>
          </p:cNvSpPr>
          <p:nvPr>
            <p:ph type="title"/>
          </p:nvPr>
        </p:nvSpPr>
        <p:spPr>
          <a:xfrm>
            <a:off x="1878842" y="1453747"/>
            <a:ext cx="8229600" cy="1143000"/>
          </a:xfrm>
        </p:spPr>
        <p:txBody>
          <a:bodyPr>
            <a:normAutofit fontScale="90000"/>
          </a:bodyPr>
          <a:lstStyle/>
          <a:p>
            <a:pPr algn="l">
              <a:defRPr/>
            </a:pPr>
            <a:r>
              <a:rPr lang="en-GB" dirty="0">
                <a:solidFill>
                  <a:srgbClr val="282828"/>
                </a:solidFill>
                <a:latin typeface="Helvetica" panose="020B0604020202020204" pitchFamily="34" charset="0"/>
                <a:cs typeface="Helvetica" panose="020B0604020202020204" pitchFamily="34" charset="0"/>
              </a:rPr>
              <a:t>Answers to Questions for Teacher Education?</a:t>
            </a:r>
            <a:br>
              <a:rPr lang="en-GB" dirty="0">
                <a:solidFill>
                  <a:srgbClr val="282828"/>
                </a:solidFill>
                <a:latin typeface="Helvetica" panose="020B0604020202020204" pitchFamily="34" charset="0"/>
                <a:cs typeface="Helvetica" panose="020B0604020202020204" pitchFamily="34" charset="0"/>
              </a:rPr>
            </a:br>
            <a:br>
              <a:rPr lang="en-GB" dirty="0">
                <a:solidFill>
                  <a:srgbClr val="282828"/>
                </a:solidFill>
                <a:latin typeface="Helvetica" panose="020B0604020202020204" pitchFamily="34" charset="0"/>
                <a:cs typeface="Helvetica" panose="020B0604020202020204" pitchFamily="34" charset="0"/>
              </a:rPr>
            </a:br>
            <a:r>
              <a:rPr lang="en-GB" dirty="0">
                <a:solidFill>
                  <a:srgbClr val="282828"/>
                </a:solidFill>
                <a:latin typeface="Helvetica" panose="020B0604020202020204" pitchFamily="34" charset="0"/>
                <a:cs typeface="Helvetica" panose="020B0604020202020204" pitchFamily="34" charset="0"/>
              </a:rPr>
              <a:t>How does research have impact on policy and how should we respond to policy?</a:t>
            </a:r>
            <a:br>
              <a:rPr lang="en-GB" dirty="0">
                <a:solidFill>
                  <a:srgbClr val="282828"/>
                </a:solidFill>
                <a:latin typeface="MuseoSans"/>
              </a:rPr>
            </a:br>
            <a:br>
              <a:rPr lang="en-GB" sz="2200"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br>
              <a:rPr lang="en-GB" dirty="0">
                <a:solidFill>
                  <a:srgbClr val="282828"/>
                </a:solidFill>
                <a:latin typeface="MuseoSans"/>
              </a:rPr>
            </a:br>
            <a:endParaRPr lang="en-GB" dirty="0">
              <a:solidFill>
                <a:schemeClr val="hlink"/>
              </a:solidFill>
              <a:latin typeface="Helvetica" charset="0"/>
              <a:ea typeface="+mj-ea"/>
              <a:cs typeface="+mj-cs"/>
            </a:endParaRPr>
          </a:p>
        </p:txBody>
      </p:sp>
      <p:sp>
        <p:nvSpPr>
          <p:cNvPr id="3" name="TextBox 2">
            <a:extLst>
              <a:ext uri="{FF2B5EF4-FFF2-40B4-BE49-F238E27FC236}">
                <a16:creationId xmlns:a16="http://schemas.microsoft.com/office/drawing/2014/main" id="{F20860FE-06D1-7B45-10B8-9516A646784B}"/>
              </a:ext>
            </a:extLst>
          </p:cNvPr>
          <p:cNvSpPr txBox="1"/>
          <p:nvPr/>
        </p:nvSpPr>
        <p:spPr>
          <a:xfrm>
            <a:off x="1501498" y="3160883"/>
            <a:ext cx="7445829" cy="1661993"/>
          </a:xfrm>
          <a:prstGeom prst="rect">
            <a:avLst/>
          </a:prstGeom>
          <a:noFill/>
        </p:spPr>
        <p:txBody>
          <a:bodyPr wrap="square" rtlCol="0">
            <a:spAutoFit/>
          </a:bodyPr>
          <a:lstStyle/>
          <a:p>
            <a:endParaRPr lang="en-US" sz="2800" dirty="0">
              <a:solidFill>
                <a:srgbClr val="0B0C0C"/>
              </a:solidFill>
              <a:highlight>
                <a:srgbClr val="FFFFFF"/>
              </a:highlight>
            </a:endParaRPr>
          </a:p>
          <a:p>
            <a:pPr marL="285750" indent="-285750">
              <a:buFont typeface="Arial" panose="020B0604020202020204" pitchFamily="34" charset="0"/>
              <a:buChar char="•"/>
            </a:pPr>
            <a:endParaRPr lang="en-US" sz="2800" dirty="0">
              <a:solidFill>
                <a:srgbClr val="0B0C0C"/>
              </a:solidFill>
              <a:highlight>
                <a:srgbClr val="FFFFFF"/>
              </a:highlight>
            </a:endParaRPr>
          </a:p>
          <a:p>
            <a:pPr marL="285750" indent="-285750">
              <a:buFont typeface="Arial" panose="020B0604020202020204" pitchFamily="34" charset="0"/>
              <a:buChar char="•"/>
            </a:pPr>
            <a:endParaRPr lang="en-US" sz="2800" dirty="0">
              <a:solidFill>
                <a:srgbClr val="0B0C0C"/>
              </a:solidFill>
              <a:highlight>
                <a:srgbClr val="FFFFFF"/>
              </a:highlight>
            </a:endParaRPr>
          </a:p>
          <a:p>
            <a:pPr marL="285750" indent="-285750">
              <a:buFont typeface="Arial" panose="020B0604020202020204" pitchFamily="34" charset="0"/>
              <a:buChar char="•"/>
            </a:pPr>
            <a:endParaRPr lang="en-US" dirty="0">
              <a:solidFill>
                <a:srgbClr val="0B0C0C"/>
              </a:solidFill>
              <a:highlight>
                <a:srgbClr val="FFFFFF"/>
              </a:highlight>
            </a:endParaRPr>
          </a:p>
        </p:txBody>
      </p:sp>
    </p:spTree>
    <p:extLst>
      <p:ext uri="{BB962C8B-B14F-4D97-AF65-F5344CB8AC3E}">
        <p14:creationId xmlns:p14="http://schemas.microsoft.com/office/powerpoint/2010/main" val="906453770"/>
      </p:ext>
    </p:extLst>
  </p:cSld>
  <p:clrMapOvr>
    <a:masterClrMapping/>
  </p:clrMapOvr>
</p:sld>
</file>

<file path=ppt/theme/theme1.xml><?xml version="1.0" encoding="utf-8"?>
<a:theme xmlns:a="http://schemas.openxmlformats.org/drawingml/2006/main" name="Blue Celeste">
  <a:themeElements>
    <a:clrScheme name="UCL IOE">
      <a:dk1>
        <a:srgbClr val="000000"/>
      </a:dk1>
      <a:lt1>
        <a:sysClr val="window" lastClr="FFFFFF"/>
      </a:lt1>
      <a:dk2>
        <a:srgbClr val="051B35"/>
      </a:dk2>
      <a:lt2>
        <a:srgbClr val="DFD7BC"/>
      </a:lt2>
      <a:accent1>
        <a:srgbClr val="008C99"/>
      </a:accent1>
      <a:accent2>
        <a:srgbClr val="75A5C2"/>
      </a:accent2>
      <a:accent3>
        <a:srgbClr val="AFC828"/>
      </a:accent3>
      <a:accent4>
        <a:srgbClr val="5E5650"/>
      </a:accent4>
      <a:accent5>
        <a:srgbClr val="75A8B7"/>
      </a:accent5>
      <a:accent6>
        <a:srgbClr val="DE6222"/>
      </a:accent6>
      <a:hlink>
        <a:srgbClr val="002127"/>
      </a:hlink>
      <a:folHlink>
        <a:srgbClr val="69101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995883a-d786-4b4f-a5c8-93a53e2574e9">
      <Terms xmlns="http://schemas.microsoft.com/office/infopath/2007/PartnerControls"/>
    </lcf76f155ced4ddcb4097134ff3c332f>
    <TaxCatchAll xmlns="3c323e8f-b349-459e-99de-466e326f23a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953D52AC5EFC34CA92E8D6091DF89C8" ma:contentTypeVersion="18" ma:contentTypeDescription="Create a new document." ma:contentTypeScope="" ma:versionID="53a0db52edf8fa069fb53eba8351d90a">
  <xsd:schema xmlns:xsd="http://www.w3.org/2001/XMLSchema" xmlns:xs="http://www.w3.org/2001/XMLSchema" xmlns:p="http://schemas.microsoft.com/office/2006/metadata/properties" xmlns:ns2="3995883a-d786-4b4f-a5c8-93a53e2574e9" xmlns:ns3="3c323e8f-b349-459e-99de-466e326f23a6" targetNamespace="http://schemas.microsoft.com/office/2006/metadata/properties" ma:root="true" ma:fieldsID="91c75ee8a46e4f3569c5dcd4bf9c9cc4" ns2:_="" ns3:_="">
    <xsd:import namespace="3995883a-d786-4b4f-a5c8-93a53e2574e9"/>
    <xsd:import namespace="3c323e8f-b349-459e-99de-466e326f23a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95883a-d786-4b4f-a5c8-93a53e2574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2e29533-ce21-4a72-8119-d08375b93a9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Location" ma:index="24" nillable="true" ma:displayName="Location" ma:descrip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323e8f-b349-459e-99de-466e326f23a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b2454f3-7b2c-42cd-8942-0b44d0a08ad4}" ma:internalName="TaxCatchAll" ma:showField="CatchAllData" ma:web="3c323e8f-b349-459e-99de-466e326f23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0C250C-8646-4D95-BEBE-61C1B098685E}">
  <ds:schemaRefs>
    <ds:schemaRef ds:uri="http://purl.org/dc/dcmitype/"/>
    <ds:schemaRef ds:uri="http://www.w3.org/XML/1998/namespace"/>
    <ds:schemaRef ds:uri="http://schemas.microsoft.com/office/2006/metadata/properties"/>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a06f51b9-b228-44ed-a297-65e9b5aa7c8c"/>
    <ds:schemaRef ds:uri="e9285f93-0ccc-4f6a-9f55-0374ffc0b91a"/>
    <ds:schemaRef ds:uri="http://purl.org/dc/elements/1.1/"/>
  </ds:schemaRefs>
</ds:datastoreItem>
</file>

<file path=customXml/itemProps2.xml><?xml version="1.0" encoding="utf-8"?>
<ds:datastoreItem xmlns:ds="http://schemas.openxmlformats.org/officeDocument/2006/customXml" ds:itemID="{7261C8B1-BF76-4C62-8046-5A2A0A2805AD}">
  <ds:schemaRefs>
    <ds:schemaRef ds:uri="http://schemas.microsoft.com/sharepoint/v3/contenttype/forms"/>
  </ds:schemaRefs>
</ds:datastoreItem>
</file>

<file path=customXml/itemProps3.xml><?xml version="1.0" encoding="utf-8"?>
<ds:datastoreItem xmlns:ds="http://schemas.openxmlformats.org/officeDocument/2006/customXml" ds:itemID="{433A4C6B-5CFF-4238-A36E-8F4BD965DD03}"/>
</file>

<file path=docMetadata/LabelInfo.xml><?xml version="1.0" encoding="utf-8"?>
<clbl:labelList xmlns:clbl="http://schemas.microsoft.com/office/2020/mipLabelMetadata">
  <clbl:label id="{1faf88fe-a998-4c5b-93c9-210a11d9a5c2}" enabled="0" method="" siteId="{1faf88fe-a998-4c5b-93c9-210a11d9a5c2}" removed="1"/>
</clbl:labelList>
</file>

<file path=docProps/app.xml><?xml version="1.0" encoding="utf-8"?>
<Properties xmlns="http://schemas.openxmlformats.org/officeDocument/2006/extended-properties" xmlns:vt="http://schemas.openxmlformats.org/officeDocument/2006/docPropsVTypes">
  <TotalTime>0</TotalTime>
  <Words>1318</Words>
  <Application>Microsoft Office PowerPoint</Application>
  <PresentationFormat>Widescreen</PresentationFormat>
  <Paragraphs>130</Paragraphs>
  <Slides>36</Slides>
  <Notes>36</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36</vt:i4>
      </vt:variant>
    </vt:vector>
  </HeadingPairs>
  <TitlesOfParts>
    <vt:vector size="48" baseType="lpstr">
      <vt:lpstr>MS PGothic</vt:lpstr>
      <vt:lpstr>MS PGothic</vt:lpstr>
      <vt:lpstr>Aptos</vt:lpstr>
      <vt:lpstr>Arial</vt:lpstr>
      <vt:lpstr>Calibri</vt:lpstr>
      <vt:lpstr>GDS Transport</vt:lpstr>
      <vt:lpstr>Helvetica</vt:lpstr>
      <vt:lpstr>MuseoSans</vt:lpstr>
      <vt:lpstr>Times</vt:lpstr>
      <vt:lpstr>Wingdings</vt:lpstr>
      <vt:lpstr>ヒラギノ角ゴ Pro W3</vt:lpstr>
      <vt:lpstr>Blue Celeste</vt:lpstr>
      <vt:lpstr>From Research to Policy and Practice - Impact or Wishful Thinking?    </vt:lpstr>
      <vt:lpstr>  </vt:lpstr>
      <vt:lpstr>Perspectives on evidence </vt:lpstr>
      <vt:lpstr>Evidence as a contested space  Social realism – internalities and externalities </vt:lpstr>
      <vt:lpstr> The growth in research volumes in Education  Concerns over quality   </vt:lpstr>
      <vt:lpstr>  …and the question of impact  </vt:lpstr>
      <vt:lpstr>“I’m not interested in research, it’s just an exercise whereby people spend loads of effort writing things that might be read by three or four people around the world.  It’s a waste of time. I want to spend my time on something useful.”  </vt:lpstr>
      <vt:lpstr> The neoliberal impact agenda and its influence  Countercurrents  But still…who takes notice?  </vt:lpstr>
      <vt:lpstr> For teacher educators:  What research should we do?  What impact could/should it have on policy and practice?  How does research relate to policy?   </vt:lpstr>
      <vt:lpstr>     https://thediplomatinspain.com/en/2024/08/01/el-pensamiento-de-milei-liberalismo-contra-estatismo/90823/     </vt:lpstr>
      <vt:lpstr>Often we might think as teacher educators that   evidence, policy and practice are disconnected   </vt:lpstr>
      <vt:lpstr>  Deprofessonalization Subversion    </vt:lpstr>
      <vt:lpstr>  How does research have an impact on policy?  </vt:lpstr>
      <vt:lpstr> ITT and EC Framework     </vt:lpstr>
      <vt:lpstr>ITE for Inclusion Project  Ireland 2015-2019    </vt:lpstr>
      <vt:lpstr>“A recently published report from the National Council for Special Education on Initial Teacher Education for Inclusion: Phase 1 and 2 (NCSE Research Report No. 26), found that there is in general much good practice related to inclusive education in ITE, particularly in relation to the fostering of positive attitudes to inclusion, while also noting that there is scope for further alignment between theory and practice, in particular between student placement and the university experience. These findings will be considered by the Teaching Council in the course of its work.” Minister of Education and Skills in the Dáil in March 2019   </vt:lpstr>
      <vt:lpstr>Influenced the strengthening of the emphasis on inclusive teaching in ITE, including as part of school placement, which led to changes in the standards for ITE issued by the Teaching Council – Initial Teacher Education Policy Statement in 2022 </vt:lpstr>
      <vt:lpstr>A significant piece of research was commissioned by the National Council for Special Education to look at how inclusion focused practice featured in ITE provision, with the final report published in 2019. The research found that ITE programmes do provide a broad foundation for student teachers to develop a clear understanding of the attitudes, knowledge and skills required to cater effectively for the inclusion of all learners. However, students were sometimes critical of their ITE programmes in relation to how well it prepared them for specific skills in inclusive practice. They perceived a lack of preparedness in terms of practical skills and indicated a need for greater alignment between programme and placement learning. Overall, the authors argued that the quality of school placement and the extent to which partnership between schools and ITE providers aligns with the student experience in relation to inclusive practice, was as important as specific curriculum content or organisation. The development of Céim has sought to strengthen the emphasis on inclusive teaching in ITE, including as part of school placement.     </vt:lpstr>
      <vt:lpstr>Assessing the needs of the Kingdom of Saudi Arabia (KSA) for development in educational leadership and teacher education 2021/2022  </vt:lpstr>
      <vt:lpstr>Tracing any impact much more difficult….  </vt:lpstr>
      <vt:lpstr>How does Government conceive of and make use of research?  </vt:lpstr>
      <vt:lpstr>Secondment to Ofsted:  Head of Research Response Unit July 22 to Sept 23  </vt:lpstr>
      <vt:lpstr>Insights and Research Directorate  Research and Evaluation</vt:lpstr>
      <vt:lpstr>Period Change and Controversy  Varying perspectives on Ofsted</vt:lpstr>
      <vt:lpstr>Ofsted  A part of the Civil Service  Civil Service Code Systems, Processes, Culture </vt:lpstr>
      <vt:lpstr>Ofsted   GSR Profession Profession Lead   </vt:lpstr>
      <vt:lpstr>GSR Role     </vt:lpstr>
      <vt:lpstr>GSR Code     </vt:lpstr>
      <vt:lpstr>GSR Code     </vt:lpstr>
      <vt:lpstr>Careers Guidance  30 research visits to schools and 14 visits to Further Education and Skills Providers     </vt:lpstr>
      <vt:lpstr>Careers Guidance in Specialist Settings  13 research visits to special schools, PRUs and ISCs  </vt:lpstr>
      <vt:lpstr>Impact?  ...impact on sector…. ……  </vt:lpstr>
      <vt:lpstr>Challenges and Tensions     </vt:lpstr>
      <vt:lpstr>BERA 2024 Symposium  The intersection between research and policy: discussing the perspectives, experiences and understandings of academic researchers and Ofsted  Breaking down barriers  Third space approaches     </vt:lpstr>
      <vt:lpstr>Cultural Differences  Misconceptions The role of research – to support democratically elected government aims Barriers and mistrust Timing and Engagement Pacing     </vt:lpstr>
      <vt:lpstr>Answers to Questions for Teacher Education?  How does research have impact on policy and how should we respond to policy?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IOE CDE IMPCorC</dc:title>
  <dc:creator>Newman, Mark</dc:creator>
  <cp:lastModifiedBy>Mintz, Joseph</cp:lastModifiedBy>
  <cp:revision>69</cp:revision>
  <cp:lastPrinted>2024-05-08T14:07:32Z</cp:lastPrinted>
  <dcterms:created xsi:type="dcterms:W3CDTF">2022-10-18T10:52:57Z</dcterms:created>
  <dcterms:modified xsi:type="dcterms:W3CDTF">2024-11-13T16:06:05Z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0x0101008953D52AC5EFC34CA92E8D6091DF89C8</vt:lpwstr>
  </property>
</Properties>
</file>