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9"/>
  </p:normalViewPr>
  <p:slideViewPr>
    <p:cSldViewPr snapToGrid="0">
      <p:cViewPr varScale="1">
        <p:scale>
          <a:sx n="110" d="100"/>
          <a:sy n="110" d="100"/>
        </p:scale>
        <p:origin x="4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713DD-EA4F-1345-AC1A-23402C1F508D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FA382-67AC-9F40-A4C6-3B40978BB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962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AFA382-67AC-9F40-A4C6-3B40978BB7E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37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C300-B9C1-7374-5299-A53BCF88F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787326-ABCE-7412-11A7-9554E620E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A3EA7-D948-9966-61F4-7C3963FF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8963D-DA5C-470C-D580-5B63815D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6C3CD-686B-A458-AC68-E363F201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526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9474C-6478-1204-20B3-4B67D9475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9808E-6543-9970-28FE-C9B26C63A4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92D12-D641-D5E3-9189-317E4BC96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12C1E-D265-4B65-9349-313D9CBBE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8DBEA-FF5F-5960-7C09-86682797D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07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5241E-8919-4CB2-99F1-60DB1F19E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65088-78EC-F193-319F-82B1A898C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D42F2-1BDA-2874-ACE1-CC007BAC3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AEDD6-CEED-2D67-6675-02F0B6BD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3B19D-167A-4746-2D12-27A9F11FE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5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72708-817C-5601-F4B0-6B0719F8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83748-6E82-F7A2-51B4-EC836DD23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C82A76-D67E-9A0A-E766-CCE53C3185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B481D8-8F6C-9F64-ED46-75302F80B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0EF15-A1F0-B78E-11B5-A9E264009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4AC00-DF46-BB9E-2141-F551B714D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47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529-9549-A57F-B32A-34057D3CA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4DEA1A-3DE3-4AED-D5BF-94A689207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D42A4-E215-4937-8767-1CD1068E93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843B4F-B1F2-B115-2174-05ECB0FD5D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3B17A3-A8AB-566C-97B0-76C2499AE4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2EE966-AC48-D07C-3FF8-FA364BCEC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9BB3D1-2915-B0AF-1CAD-6E06CB4F9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B263CC-FD17-442C-C1AC-9CC48CD9A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404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9BDEE-B2B4-3915-1F32-0CF157B5F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D9FF3E-F763-A1E6-E86F-5EC6AB42A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8C63AB-6356-AD72-0526-A8E19B8F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DAFEAA-1995-7190-A49C-91A0AE590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77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379AC-C971-DBC9-EAA5-753360918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98D915-5DE1-B136-EECE-1677764FA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C5338-B350-567D-85C0-3F944EDAA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4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56EC4-1DA1-E87E-D071-85C1E63D1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54C67-2466-9E28-D68F-202098ACD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8CFE40-B0D0-14F1-1AD6-9FA172430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E53FC-BEEC-92FA-900A-C8E746F10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0E1FF-64D3-564A-11BF-39F3B7825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BE6D5-7F46-01FE-3448-054CA22A5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568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75F35-31BF-54E4-7406-D3DDC5F33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FBA471-8165-ABE0-36C0-252BAC86E5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9AE91-1595-9585-F290-465A95397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5CC5F-5D63-0B48-4E13-049D03AE0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81380E-494B-3886-E995-583F91E4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DE10B5-813A-ECEC-A46D-56484CFE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2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2732-5418-CBCC-F178-1A3C9D105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8E174F-2DEF-5092-E007-ACC092E55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6708A-6644-BAC7-CA4F-7F11F1879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517A1-E438-172A-96EC-FAB9ED200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629C91-DC66-E217-6645-987E899AB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58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986773-0771-2CDE-366A-91D59CA1F1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E4BC2C-D808-0DBE-0CAA-9E3E085F6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D3E8B9-0826-1155-1666-8080CC0D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DEB71-3480-4FBD-6C71-2D93A4D1F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0544D-22F8-AD6D-A9FB-1676EF2E8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80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9EC78A-E25F-77C0-B565-B2F943EB6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D7F2A-B6B6-4D17-55D9-B19BAE44B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21220-C316-FDF7-489D-D42B0DD541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7BE78-BD3B-D144-B619-5DC9336B7DAE}" type="datetimeFigureOut">
              <a:rPr lang="en-US" smtClean="0"/>
              <a:t>11/13/24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2573F-74F9-FD9A-5FC2-43FA942A0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19D7E8-CA02-CD79-858D-9F7290FAD4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96A37-B720-CC49-88A8-EE83F21A4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22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et.ac.uk/11675/intellectual-base-of-teacher-education-report-updated-february-202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cet.ac.uk/mission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27978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250FE7C-AFFC-8B73-221A-3D8302392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741391"/>
            <a:ext cx="5529262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b="1" dirty="0"/>
              <a:t>Developing a UCET Teacher Education Blog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7E00C8-21B2-0624-E443-E353CDADF1B9}"/>
              </a:ext>
            </a:extLst>
          </p:cNvPr>
          <p:cNvSpPr txBox="1"/>
          <p:nvPr/>
        </p:nvSpPr>
        <p:spPr>
          <a:xfrm>
            <a:off x="876693" y="3429000"/>
            <a:ext cx="3346964" cy="25523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Keither Parker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Lisa Murtagh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Stef Sullivan</a:t>
            </a:r>
          </a:p>
        </p:txBody>
      </p:sp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2B856B38-91D3-702E-EBC6-523FFE5BC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" r="5856" b="-1"/>
          <a:stretch/>
        </p:blipFill>
        <p:spPr bwMode="auto">
          <a:xfrm>
            <a:off x="5566289" y="1257299"/>
            <a:ext cx="5751910" cy="4661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3AFCAD34-1AFC-BC1A-F6B2-C34C63912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089243" y="5858828"/>
            <a:ext cx="6226463" cy="123363"/>
            <a:chOff x="7015162" y="5858828"/>
            <a:chExt cx="4300544" cy="123363"/>
          </a:xfrm>
        </p:grpSpPr>
        <p:sp>
          <p:nvSpPr>
            <p:cNvPr id="1034" name="Rectangle 1033">
              <a:extLst>
                <a:ext uri="{FF2B5EF4-FFF2-40B4-BE49-F238E27FC236}">
                  <a16:creationId xmlns:a16="http://schemas.microsoft.com/office/drawing/2014/main" id="{1129F4A2-3705-CF87-3DDA-AF9CE9389B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891B1028-FC76-5583-3A1F-5815A7DCF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228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F6B553-1281-8BE5-EA67-2EB540A52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30797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/>
              <a:t>Purpose of the session:</a:t>
            </a:r>
          </a:p>
        </p:txBody>
      </p:sp>
      <p:sp>
        <p:nvSpPr>
          <p:cNvPr id="6" name="AutoShape 4" descr="Image preview">
            <a:extLst>
              <a:ext uri="{FF2B5EF4-FFF2-40B4-BE49-F238E27FC236}">
                <a16:creationId xmlns:a16="http://schemas.microsoft.com/office/drawing/2014/main" id="{F4B39A84-8C20-C186-3F18-08F99F067EC0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 w="254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discussion based session to maximise input from colleagues on the development of the blog…</a:t>
            </a:r>
          </a:p>
          <a:p>
            <a:pPr marL="0" indent="0">
              <a:buNone/>
            </a:pPr>
            <a:endParaRPr lang="en-GB" sz="36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consider the potential to develop a UCET Teacher Education Blog to give colleagues in the field of teacher edu</a:t>
            </a: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</a:rPr>
              <a:t>cation</a:t>
            </a:r>
            <a:r>
              <a:rPr lang="en-GB" sz="36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the opportunity to share ideas and expertise, reflecting the principles behind the UCET document 'Intellectual Base of Teacher Education Report' and the UCET Strategic Plan 2020-2025. </a:t>
            </a:r>
          </a:p>
          <a:p>
            <a:pPr marL="0" indent="0">
              <a:buNone/>
            </a:pPr>
            <a:endParaRPr lang="en-GB" sz="36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979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1FC88-1021-F1BE-0B95-9444A2D6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2163"/>
          </a:xfrm>
        </p:spPr>
        <p:txBody>
          <a:bodyPr>
            <a:normAutofit fontScale="90000"/>
          </a:bodyPr>
          <a:lstStyle/>
          <a:p>
            <a:br>
              <a:rPr lang="en-GB" b="1" i="0" dirty="0">
                <a:effectLst/>
                <a:latin typeface="+mn-lt"/>
              </a:rPr>
            </a:br>
            <a:r>
              <a:rPr lang="en-GB" b="1" i="0" dirty="0">
                <a:effectLst/>
              </a:rPr>
              <a:t>Intellectual Base of Teacher Education report</a:t>
            </a:r>
            <a:br>
              <a:rPr lang="en-GB" b="1" i="0" dirty="0">
                <a:solidFill>
                  <a:srgbClr val="04488E"/>
                </a:solidFill>
                <a:effectLst/>
                <a:latin typeface="Open Sans" panose="020B0606030504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C7082-8C8A-D2B8-0FF7-624A682155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14450"/>
            <a:ext cx="10515600" cy="4862513"/>
          </a:xfrm>
          <a:ln w="25400"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GB" b="0" i="0" dirty="0">
              <a:solidFill>
                <a:srgbClr val="333333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3600" b="0" i="0" dirty="0">
                <a:solidFill>
                  <a:srgbClr val="333333"/>
                </a:solidFill>
                <a:effectLst/>
              </a:rPr>
              <a:t>A few key ideas from the </a:t>
            </a:r>
            <a:r>
              <a:rPr lang="en-GB" sz="3600" b="0" i="0" dirty="0">
                <a:solidFill>
                  <a:srgbClr val="333333"/>
                </a:solidFill>
                <a:effectLst/>
                <a:hlinkClick r:id="rId3"/>
              </a:rPr>
              <a:t>report</a:t>
            </a:r>
            <a:r>
              <a:rPr lang="en-GB" sz="3600" b="0" i="0" dirty="0">
                <a:solidFill>
                  <a:srgbClr val="333333"/>
                </a:solidFill>
                <a:effectLst/>
              </a:rPr>
              <a:t>:</a:t>
            </a:r>
          </a:p>
          <a:p>
            <a:pPr marL="0" indent="0">
              <a:buNone/>
            </a:pPr>
            <a:endParaRPr lang="en-GB" sz="3600" b="0" i="0" dirty="0">
              <a:solidFill>
                <a:srgbClr val="333333"/>
              </a:solidFill>
              <a:effectLst/>
            </a:endParaRPr>
          </a:p>
          <a:p>
            <a:r>
              <a:rPr lang="en-GB" sz="3600" b="0" i="0" dirty="0">
                <a:solidFill>
                  <a:srgbClr val="333333"/>
                </a:solidFill>
                <a:effectLst/>
              </a:rPr>
              <a:t>UCET recognises that teaching is a challenging, complex, intellectual and ethical endeavour </a:t>
            </a:r>
          </a:p>
          <a:p>
            <a:r>
              <a:rPr lang="en-GB" sz="3600" b="0" i="0" dirty="0">
                <a:solidFill>
                  <a:srgbClr val="333333"/>
                </a:solidFill>
                <a:effectLst/>
              </a:rPr>
              <a:t>High quality teacher education draws on a corpus of knowledge embedded in ethical practice, including robust evidence from research, whilst accepting that knowledge is both contested and contestable</a:t>
            </a:r>
          </a:p>
          <a:p>
            <a:r>
              <a:rPr lang="en-GB" sz="3600" b="0" i="0" dirty="0">
                <a:solidFill>
                  <a:srgbClr val="333333"/>
                </a:solidFill>
                <a:effectLst/>
              </a:rPr>
              <a:t>Teacher education can cultivate [such] collegiality through strong professional collaboration amongst all partners. Such collaboration is characterised by shared intellectual responsibility bringing together complementary forms of knowledge and experience. </a:t>
            </a:r>
          </a:p>
          <a:p>
            <a:r>
              <a:rPr lang="en-GB" sz="3600" b="0" i="0" dirty="0">
                <a:solidFill>
                  <a:srgbClr val="333333"/>
                </a:solidFill>
                <a:effectLst/>
              </a:rPr>
              <a:t>UCET values teacher education that works within a model of professional collaboration to produce teachers who are</a:t>
            </a:r>
            <a:r>
              <a:rPr lang="en-GB" sz="3600" b="1" i="0" dirty="0">
                <a:solidFill>
                  <a:srgbClr val="333333"/>
                </a:solidFill>
                <a:effectLst/>
              </a:rPr>
              <a:t> competent and confident professionals, epistemic agents, able to</a:t>
            </a:r>
            <a:r>
              <a:rPr lang="en-GB" sz="3600" b="0" i="0" dirty="0">
                <a:solidFill>
                  <a:srgbClr val="333333"/>
                </a:solidFill>
                <a:effectLst/>
              </a:rPr>
              <a:t> </a:t>
            </a:r>
            <a:r>
              <a:rPr lang="en-GB" sz="3600" b="1" i="0" dirty="0">
                <a:solidFill>
                  <a:srgbClr val="333333"/>
                </a:solidFill>
                <a:effectLst/>
              </a:rPr>
              <a:t>engage in enquiry-rich practice, responsible professionals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9323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B14FA-4804-652C-1436-F805CD25A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20425" cy="1325563"/>
          </a:xfrm>
        </p:spPr>
        <p:txBody>
          <a:bodyPr/>
          <a:lstStyle/>
          <a:p>
            <a:r>
              <a:rPr lang="en-US" b="1" dirty="0"/>
              <a:t>And from the UCET Strategic Plan 2020 – 2025…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DB0CB-FD58-C6F3-C45C-A7CF77461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18063"/>
          </a:xfrm>
          <a:ln w="254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en-US" dirty="0"/>
              <a:t>Supporting UCET members, and those they work with, to design and provide teacher education </a:t>
            </a:r>
            <a:r>
              <a:rPr lang="en-US" dirty="0" err="1"/>
              <a:t>programmes</a:t>
            </a:r>
            <a:r>
              <a:rPr lang="en-US" dirty="0"/>
              <a:t> that have a positive impact on learners, in a way that is consistent with UCET’s values and principles, </a:t>
            </a:r>
            <a:r>
              <a:rPr lang="en-US" dirty="0">
                <a:solidFill>
                  <a:schemeClr val="accent1"/>
                </a:solidFill>
              </a:rPr>
              <a:t>through the sharing of information, promulgating and championing relevant research and providing networking opportunities.</a:t>
            </a:r>
          </a:p>
          <a:p>
            <a:r>
              <a:rPr lang="en-US" dirty="0"/>
              <a:t>The teacher education sector should be receptive to </a:t>
            </a:r>
            <a:r>
              <a:rPr lang="en-US" dirty="0">
                <a:solidFill>
                  <a:schemeClr val="accent1"/>
                </a:solidFill>
              </a:rPr>
              <a:t>challenge and debate </a:t>
            </a:r>
            <a:r>
              <a:rPr lang="en-US" dirty="0"/>
              <a:t>and  to a diverse range of approaches and structures.</a:t>
            </a:r>
          </a:p>
          <a:p>
            <a:r>
              <a:rPr lang="en-US" dirty="0"/>
              <a:t>The design and provision of teacher education should be informed by </a:t>
            </a:r>
            <a:r>
              <a:rPr lang="en-US" dirty="0">
                <a:solidFill>
                  <a:schemeClr val="accent1"/>
                </a:solidFill>
              </a:rPr>
              <a:t>high quality research of regional, national and international significance.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hlinkClick r:id="rId2"/>
              </a:rPr>
              <a:t>https://www.ucet.ac.uk/mission</a:t>
            </a:r>
            <a:endParaRPr lang="en-US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724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36298-285E-82C1-1E23-636B4F052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6463"/>
          </a:xfrm>
        </p:spPr>
        <p:txBody>
          <a:bodyPr/>
          <a:lstStyle/>
          <a:p>
            <a:r>
              <a:rPr lang="en-US" b="1" dirty="0"/>
              <a:t>For discussion…..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10853-E4D3-C9A4-14EA-890FEE01B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899" y="1271588"/>
            <a:ext cx="11687175" cy="5372100"/>
          </a:xfrm>
          <a:ln w="25400"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en-US" dirty="0"/>
              <a:t>The existing Blog area on the UCET website (within News and Policy) has 5 posts over the last few years – how do we re-launch this and increase the profile? </a:t>
            </a:r>
          </a:p>
          <a:p>
            <a:r>
              <a:rPr lang="en-US" dirty="0"/>
              <a:t>What should the blog focus on, for example, key themes?</a:t>
            </a:r>
          </a:p>
          <a:p>
            <a:r>
              <a:rPr lang="en-US" dirty="0"/>
              <a:t>Key audience for the blog? (teacher educators, teachers, policy makers?)</a:t>
            </a:r>
          </a:p>
          <a:p>
            <a:r>
              <a:rPr lang="en-US" dirty="0"/>
              <a:t>What could be the ‘hook’ to attract colleagues to contribute?</a:t>
            </a:r>
          </a:p>
          <a:p>
            <a:r>
              <a:rPr lang="en-US" dirty="0"/>
              <a:t>Framework/template? (e.g. maximum word count, references)</a:t>
            </a:r>
          </a:p>
          <a:p>
            <a:r>
              <a:rPr lang="en-US" dirty="0"/>
              <a:t>Guidance for contributors (e.g. submission area)</a:t>
            </a:r>
          </a:p>
          <a:p>
            <a:r>
              <a:rPr lang="en-US" dirty="0"/>
              <a:t>Targeting – e.g. special issues?</a:t>
            </a:r>
          </a:p>
          <a:p>
            <a:r>
              <a:rPr lang="en-US" dirty="0"/>
              <a:t>Editorial considerations – editor/editorial board for representation and peer review of submissions</a:t>
            </a:r>
          </a:p>
          <a:p>
            <a:r>
              <a:rPr lang="en-US" dirty="0"/>
              <a:t>Administrative considerations - submission area/processing/distribution/feedback opportunities </a:t>
            </a:r>
            <a:r>
              <a:rPr lang="en-US" dirty="0" err="1"/>
              <a:t>etc</a:t>
            </a:r>
            <a:r>
              <a:rPr lang="en-US" dirty="0"/>
              <a:t>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0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86E65-DD87-CB01-7937-6CE74B187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1" dirty="0"/>
              <a:t>Questions/other considerations?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ue and white question mark&#10;&#10;Description automatically generated">
            <a:extLst>
              <a:ext uri="{FF2B5EF4-FFF2-40B4-BE49-F238E27FC236}">
                <a16:creationId xmlns:a16="http://schemas.microsoft.com/office/drawing/2014/main" id="{07FFA473-01E4-BF9D-508F-BA74A4165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b="303"/>
          <a:stretch/>
        </p:blipFill>
        <p:spPr>
          <a:xfrm>
            <a:off x="5297501" y="329243"/>
            <a:ext cx="6218302" cy="619951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08942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8" ma:contentTypeDescription="Create a new document." ma:contentTypeScope="" ma:versionID="53a0db52edf8fa069fb53eba8351d90a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91c75ee8a46e4f3569c5dcd4bf9c9cc4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95883a-d786-4b4f-a5c8-93a53e2574e9">
      <Terms xmlns="http://schemas.microsoft.com/office/infopath/2007/PartnerControls"/>
    </lcf76f155ced4ddcb4097134ff3c332f>
    <TaxCatchAll xmlns="3c323e8f-b349-459e-99de-466e326f23a6" xsi:nil="true"/>
  </documentManagement>
</p:properties>
</file>

<file path=customXml/itemProps1.xml><?xml version="1.0" encoding="utf-8"?>
<ds:datastoreItem xmlns:ds="http://schemas.openxmlformats.org/officeDocument/2006/customXml" ds:itemID="{A91F0FCE-7116-47A4-9328-BD608804B30D}"/>
</file>

<file path=customXml/itemProps2.xml><?xml version="1.0" encoding="utf-8"?>
<ds:datastoreItem xmlns:ds="http://schemas.openxmlformats.org/officeDocument/2006/customXml" ds:itemID="{F707A80A-ABE9-472B-B0A4-3FD4E635E29E}"/>
</file>

<file path=customXml/itemProps3.xml><?xml version="1.0" encoding="utf-8"?>
<ds:datastoreItem xmlns:ds="http://schemas.openxmlformats.org/officeDocument/2006/customXml" ds:itemID="{73F1BEB5-A1C1-4319-86C9-39125540B07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</TotalTime>
  <Words>472</Words>
  <Application>Microsoft Macintosh PowerPoint</Application>
  <PresentationFormat>Widescreen</PresentationFormat>
  <Paragraphs>35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Open Sans</vt:lpstr>
      <vt:lpstr>Office Theme</vt:lpstr>
      <vt:lpstr>Developing a UCET Teacher Education Blog</vt:lpstr>
      <vt:lpstr>Purpose of the session:</vt:lpstr>
      <vt:lpstr> Intellectual Base of Teacher Education report </vt:lpstr>
      <vt:lpstr>And from the UCET Strategic Plan 2020 – 2025…</vt:lpstr>
      <vt:lpstr>For discussion…..</vt:lpstr>
      <vt:lpstr>Questions/other considerations?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a UCET Teacher Education Blog</dc:title>
  <dc:creator>Keither Parker</dc:creator>
  <cp:lastModifiedBy>Keither Parker</cp:lastModifiedBy>
  <cp:revision>1</cp:revision>
  <dcterms:created xsi:type="dcterms:W3CDTF">2024-11-11T10:40:21Z</dcterms:created>
  <dcterms:modified xsi:type="dcterms:W3CDTF">2024-11-13T06:19:34Z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0x0101008953D52AC5EFC34CA92E8D6091DF89C8</vt:lpwstr>
  </property>
</Properties>
</file>