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4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5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7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4"/>
    <p:sldMasterId id="2147483697" r:id="rId5"/>
    <p:sldMasterId id="2147483648" r:id="rId6"/>
    <p:sldMasterId id="2147483674" r:id="rId7"/>
    <p:sldMasterId id="2147483681" r:id="rId8"/>
    <p:sldMasterId id="2147483685" r:id="rId9"/>
    <p:sldMasterId id="2147483689" r:id="rId10"/>
    <p:sldMasterId id="2147483693" r:id="rId11"/>
  </p:sldMasterIdLst>
  <p:notesMasterIdLst>
    <p:notesMasterId r:id="rId33"/>
  </p:notesMasterIdLst>
  <p:sldIdLst>
    <p:sldId id="269" r:id="rId12"/>
    <p:sldId id="512" r:id="rId13"/>
    <p:sldId id="662" r:id="rId14"/>
    <p:sldId id="663" r:id="rId15"/>
    <p:sldId id="1686" r:id="rId16"/>
    <p:sldId id="1422" r:id="rId17"/>
    <p:sldId id="1687" r:id="rId18"/>
    <p:sldId id="1684" r:id="rId19"/>
    <p:sldId id="513" r:id="rId20"/>
    <p:sldId id="1689" r:id="rId21"/>
    <p:sldId id="1688" r:id="rId22"/>
    <p:sldId id="519" r:id="rId23"/>
    <p:sldId id="517" r:id="rId24"/>
    <p:sldId id="514" r:id="rId25"/>
    <p:sldId id="518" r:id="rId26"/>
    <p:sldId id="520" r:id="rId27"/>
    <p:sldId id="515" r:id="rId28"/>
    <p:sldId id="260" r:id="rId29"/>
    <p:sldId id="516" r:id="rId30"/>
    <p:sldId id="521" r:id="rId31"/>
    <p:sldId id="272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1B34"/>
    <a:srgbClr val="1B3B3F"/>
    <a:srgbClr val="6E1043"/>
    <a:srgbClr val="C3391C"/>
    <a:srgbClr val="B0DEF0"/>
    <a:srgbClr val="D6E9D8"/>
    <a:srgbClr val="F8C8D8"/>
    <a:srgbClr val="D6C9D8"/>
    <a:srgbClr val="FBD8C6"/>
    <a:srgbClr val="F8D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48" autoAdjust="0"/>
    <p:restoredTop sz="79097" autoAdjust="0"/>
  </p:normalViewPr>
  <p:slideViewPr>
    <p:cSldViewPr snapToGrid="0">
      <p:cViewPr varScale="1">
        <p:scale>
          <a:sx n="66" d="100"/>
          <a:sy n="66" d="100"/>
        </p:scale>
        <p:origin x="1166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21" Type="http://schemas.openxmlformats.org/officeDocument/2006/relationships/slide" Target="slides/slide10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viewProps" Target="view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svg"/><Relationship Id="rId1" Type="http://schemas.openxmlformats.org/officeDocument/2006/relationships/image" Target="../media/image44.png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svg"/><Relationship Id="rId1" Type="http://schemas.openxmlformats.org/officeDocument/2006/relationships/image" Target="../media/image44.png"/><Relationship Id="rId6" Type="http://schemas.openxmlformats.org/officeDocument/2006/relationships/image" Target="../media/image49.svg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62B638-5100-4FDF-A515-C14C6D32BC61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51E87CB-2D33-414B-B27A-A3820CC5D21F}">
      <dgm:prSet/>
      <dgm:spPr/>
      <dgm:t>
        <a:bodyPr/>
        <a:lstStyle/>
        <a:p>
          <a:r>
            <a:rPr lang="en-GB" dirty="0"/>
            <a:t>Explore and discuss</a:t>
          </a:r>
          <a:r>
            <a:rPr lang="en-GB" b="0" dirty="0"/>
            <a:t> the current landscape, </a:t>
          </a:r>
          <a:endParaRPr lang="en-US" dirty="0"/>
        </a:p>
      </dgm:t>
    </dgm:pt>
    <dgm:pt modelId="{3C527159-2218-4EC2-BAEF-8CAF5B9B8456}" type="parTrans" cxnId="{8A7EAFC8-818F-4F29-95B3-42A9FA2DB6EC}">
      <dgm:prSet/>
      <dgm:spPr/>
      <dgm:t>
        <a:bodyPr/>
        <a:lstStyle/>
        <a:p>
          <a:endParaRPr lang="en-US"/>
        </a:p>
      </dgm:t>
    </dgm:pt>
    <dgm:pt modelId="{35BF5E65-634A-4404-8624-4D0A9D5B6A70}" type="sibTrans" cxnId="{8A7EAFC8-818F-4F29-95B3-42A9FA2DB6EC}">
      <dgm:prSet/>
      <dgm:spPr/>
      <dgm:t>
        <a:bodyPr/>
        <a:lstStyle/>
        <a:p>
          <a:endParaRPr lang="en-US"/>
        </a:p>
      </dgm:t>
    </dgm:pt>
    <dgm:pt modelId="{6B816CD9-B23B-4C79-8467-02F188F40E19}">
      <dgm:prSet/>
      <dgm:spPr/>
      <dgm:t>
        <a:bodyPr/>
        <a:lstStyle/>
        <a:p>
          <a:pPr rtl="0"/>
          <a:r>
            <a:rPr lang="en-GB" b="0" i="1" dirty="0"/>
            <a:t>including a review </a:t>
          </a:r>
          <a:r>
            <a:rPr lang="en-GB" b="0" i="1" dirty="0">
              <a:latin typeface="Aptos Display" panose="02110004020202020204"/>
            </a:rPr>
            <a:t>of policies</a:t>
          </a:r>
          <a:r>
            <a:rPr lang="en-GB" b="0" i="1" dirty="0"/>
            <a:t>, statutory frameworks, and the ITE sector's response to EAL</a:t>
          </a:r>
          <a:r>
            <a:rPr lang="en-GB" b="0" dirty="0"/>
            <a:t>.</a:t>
          </a:r>
          <a:endParaRPr lang="en-US" dirty="0"/>
        </a:p>
      </dgm:t>
    </dgm:pt>
    <dgm:pt modelId="{FEBD14FB-C3E8-42A5-92E8-D6EC8CA567F4}" type="parTrans" cxnId="{B5633DF9-0475-4F75-BAE6-5A72470AA7FF}">
      <dgm:prSet/>
      <dgm:spPr/>
      <dgm:t>
        <a:bodyPr/>
        <a:lstStyle/>
        <a:p>
          <a:endParaRPr lang="en-US"/>
        </a:p>
      </dgm:t>
    </dgm:pt>
    <dgm:pt modelId="{1E021261-F6AC-4600-9A80-5067C122A292}" type="sibTrans" cxnId="{B5633DF9-0475-4F75-BAE6-5A72470AA7FF}">
      <dgm:prSet/>
      <dgm:spPr/>
      <dgm:t>
        <a:bodyPr/>
        <a:lstStyle/>
        <a:p>
          <a:endParaRPr lang="en-US"/>
        </a:p>
      </dgm:t>
    </dgm:pt>
    <dgm:pt modelId="{3B362CEC-D343-41B2-9C90-FB88228EE701}">
      <dgm:prSet/>
      <dgm:spPr/>
      <dgm:t>
        <a:bodyPr/>
        <a:lstStyle/>
        <a:p>
          <a:r>
            <a:rPr lang="en-GB" b="0" dirty="0"/>
            <a:t>Identify the key strengths &amp; challenges </a:t>
          </a:r>
          <a:r>
            <a:rPr lang="en-GB" dirty="0"/>
            <a:t>for ITE providers, </a:t>
          </a:r>
          <a:endParaRPr lang="en-US" dirty="0"/>
        </a:p>
      </dgm:t>
    </dgm:pt>
    <dgm:pt modelId="{2FF61F75-A909-4D35-B9C2-B15CBD576F36}" type="parTrans" cxnId="{3C7683B8-6F94-4B36-98B2-57B7BEDFE43D}">
      <dgm:prSet/>
      <dgm:spPr/>
      <dgm:t>
        <a:bodyPr/>
        <a:lstStyle/>
        <a:p>
          <a:endParaRPr lang="en-US"/>
        </a:p>
      </dgm:t>
    </dgm:pt>
    <dgm:pt modelId="{8C5603D9-B457-4E2E-87ED-2F56F2F8D895}" type="sibTrans" cxnId="{3C7683B8-6F94-4B36-98B2-57B7BEDFE43D}">
      <dgm:prSet/>
      <dgm:spPr/>
      <dgm:t>
        <a:bodyPr/>
        <a:lstStyle/>
        <a:p>
          <a:endParaRPr lang="en-US"/>
        </a:p>
      </dgm:t>
    </dgm:pt>
    <dgm:pt modelId="{01EE68CA-2586-4B2C-8557-D6BC402428A0}">
      <dgm:prSet/>
      <dgm:spPr/>
      <dgm:t>
        <a:bodyPr/>
        <a:lstStyle/>
        <a:p>
          <a:r>
            <a:rPr lang="en-GB" b="0" i="1" dirty="0"/>
            <a:t>discussing current practice across providers and identifying the pressure points and challenges of EAL in ITE for 2024 onward.  </a:t>
          </a:r>
          <a:endParaRPr lang="en-US" dirty="0"/>
        </a:p>
      </dgm:t>
    </dgm:pt>
    <dgm:pt modelId="{B1EB368A-9C35-47F8-A5D3-F2F1BDA14DFD}" type="parTrans" cxnId="{CC07B97A-ED0F-44D6-89F5-C459528CC4D7}">
      <dgm:prSet/>
      <dgm:spPr/>
      <dgm:t>
        <a:bodyPr/>
        <a:lstStyle/>
        <a:p>
          <a:endParaRPr lang="en-US"/>
        </a:p>
      </dgm:t>
    </dgm:pt>
    <dgm:pt modelId="{7AB517BD-9E53-4D26-AF48-9604F5B46CA4}" type="sibTrans" cxnId="{CC07B97A-ED0F-44D6-89F5-C459528CC4D7}">
      <dgm:prSet/>
      <dgm:spPr/>
      <dgm:t>
        <a:bodyPr/>
        <a:lstStyle/>
        <a:p>
          <a:endParaRPr lang="en-US"/>
        </a:p>
      </dgm:t>
    </dgm:pt>
    <dgm:pt modelId="{5275B992-2CFA-4EAC-A580-1E16390A97A0}">
      <dgm:prSet/>
      <dgm:spPr/>
      <dgm:t>
        <a:bodyPr/>
        <a:lstStyle/>
        <a:p>
          <a:r>
            <a:rPr lang="en-GB" b="0" dirty="0"/>
            <a:t>Create time and space for collaboration and co-creation</a:t>
          </a:r>
          <a:r>
            <a:rPr lang="en-GB" dirty="0"/>
            <a:t>, </a:t>
          </a:r>
          <a:endParaRPr lang="en-US" dirty="0"/>
        </a:p>
      </dgm:t>
    </dgm:pt>
    <dgm:pt modelId="{D2BB984D-7765-400D-A5C5-D323B6E29666}" type="parTrans" cxnId="{B84A0A34-3E68-454E-96E2-F1EBB0560CC4}">
      <dgm:prSet/>
      <dgm:spPr/>
      <dgm:t>
        <a:bodyPr/>
        <a:lstStyle/>
        <a:p>
          <a:endParaRPr lang="en-US"/>
        </a:p>
      </dgm:t>
    </dgm:pt>
    <dgm:pt modelId="{1D710449-2835-4E1E-B3F7-9109D4632E05}" type="sibTrans" cxnId="{B84A0A34-3E68-454E-96E2-F1EBB0560CC4}">
      <dgm:prSet/>
      <dgm:spPr/>
      <dgm:t>
        <a:bodyPr/>
        <a:lstStyle/>
        <a:p>
          <a:endParaRPr lang="en-US"/>
        </a:p>
      </dgm:t>
    </dgm:pt>
    <dgm:pt modelId="{0DC5B449-3D46-4BBF-B9D2-CD929AC89C6D}">
      <dgm:prSet/>
      <dgm:spPr/>
      <dgm:t>
        <a:bodyPr/>
        <a:lstStyle/>
        <a:p>
          <a:r>
            <a:rPr lang="en-GB" b="0" i="1" dirty="0"/>
            <a:t>engaging in discussions and activities to develop actionable strategies, and possibly start thinking about drafting a Policy Brief </a:t>
          </a:r>
          <a:endParaRPr lang="en-US" dirty="0"/>
        </a:p>
      </dgm:t>
    </dgm:pt>
    <dgm:pt modelId="{63C766BE-5521-4009-8D1D-75CA104C8C56}" type="parTrans" cxnId="{082CE4C3-1B07-4D90-94C4-248B1F0422CE}">
      <dgm:prSet/>
      <dgm:spPr/>
      <dgm:t>
        <a:bodyPr/>
        <a:lstStyle/>
        <a:p>
          <a:endParaRPr lang="en-US"/>
        </a:p>
      </dgm:t>
    </dgm:pt>
    <dgm:pt modelId="{2BDC0158-1D0C-4E8D-813A-CE74F9C33394}" type="sibTrans" cxnId="{082CE4C3-1B07-4D90-94C4-248B1F0422CE}">
      <dgm:prSet/>
      <dgm:spPr/>
      <dgm:t>
        <a:bodyPr/>
        <a:lstStyle/>
        <a:p>
          <a:endParaRPr lang="en-US"/>
        </a:p>
      </dgm:t>
    </dgm:pt>
    <dgm:pt modelId="{BF6F581C-2AC5-4EE5-8516-205807C74E74}" type="pres">
      <dgm:prSet presAssocID="{A462B638-5100-4FDF-A515-C14C6D32BC61}" presName="root" presStyleCnt="0">
        <dgm:presLayoutVars>
          <dgm:dir/>
          <dgm:resizeHandles val="exact"/>
        </dgm:presLayoutVars>
      </dgm:prSet>
      <dgm:spPr/>
    </dgm:pt>
    <dgm:pt modelId="{39D15A3A-FE4B-4AF1-B76F-2CC161BC0EA6}" type="pres">
      <dgm:prSet presAssocID="{451E87CB-2D33-414B-B27A-A3820CC5D21F}" presName="compNode" presStyleCnt="0"/>
      <dgm:spPr/>
    </dgm:pt>
    <dgm:pt modelId="{C42EEA22-8BBD-4B70-8CEB-16B1AEE05ABC}" type="pres">
      <dgm:prSet presAssocID="{451E87CB-2D33-414B-B27A-A3820CC5D21F}" presName="bgRect" presStyleLbl="bgShp" presStyleIdx="0" presStyleCnt="3"/>
      <dgm:spPr/>
    </dgm:pt>
    <dgm:pt modelId="{98129260-D23C-4939-81F4-759D379C0906}" type="pres">
      <dgm:prSet presAssocID="{451E87CB-2D33-414B-B27A-A3820CC5D21F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8FC275DF-69D5-4CB0-A406-232E8E67AEB4}" type="pres">
      <dgm:prSet presAssocID="{451E87CB-2D33-414B-B27A-A3820CC5D21F}" presName="spaceRect" presStyleCnt="0"/>
      <dgm:spPr/>
    </dgm:pt>
    <dgm:pt modelId="{EA37B93C-17AA-4B93-B61F-5DC2710D8B23}" type="pres">
      <dgm:prSet presAssocID="{451E87CB-2D33-414B-B27A-A3820CC5D21F}" presName="parTx" presStyleLbl="revTx" presStyleIdx="0" presStyleCnt="6">
        <dgm:presLayoutVars>
          <dgm:chMax val="0"/>
          <dgm:chPref val="0"/>
        </dgm:presLayoutVars>
      </dgm:prSet>
      <dgm:spPr/>
    </dgm:pt>
    <dgm:pt modelId="{37F10B62-0DB5-4C47-84AE-B34FD2087863}" type="pres">
      <dgm:prSet presAssocID="{451E87CB-2D33-414B-B27A-A3820CC5D21F}" presName="desTx" presStyleLbl="revTx" presStyleIdx="1" presStyleCnt="6">
        <dgm:presLayoutVars/>
      </dgm:prSet>
      <dgm:spPr/>
    </dgm:pt>
    <dgm:pt modelId="{A8F8CB51-3EFD-4D4C-A010-17E8FA84BCD2}" type="pres">
      <dgm:prSet presAssocID="{35BF5E65-634A-4404-8624-4D0A9D5B6A70}" presName="sibTrans" presStyleCnt="0"/>
      <dgm:spPr/>
    </dgm:pt>
    <dgm:pt modelId="{A6FC69D0-ACBF-49A7-B7BF-132E6E575667}" type="pres">
      <dgm:prSet presAssocID="{3B362CEC-D343-41B2-9C90-FB88228EE701}" presName="compNode" presStyleCnt="0"/>
      <dgm:spPr/>
    </dgm:pt>
    <dgm:pt modelId="{0B96A428-9E7D-4AC4-97B6-98C3F21AA70A}" type="pres">
      <dgm:prSet presAssocID="{3B362CEC-D343-41B2-9C90-FB88228EE701}" presName="bgRect" presStyleLbl="bgShp" presStyleIdx="1" presStyleCnt="3"/>
      <dgm:spPr/>
    </dgm:pt>
    <dgm:pt modelId="{43CED465-4201-4702-A18D-211F9E9CD948}" type="pres">
      <dgm:prSet presAssocID="{3B362CEC-D343-41B2-9C90-FB88228EE701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tor"/>
        </a:ext>
      </dgm:extLst>
    </dgm:pt>
    <dgm:pt modelId="{A659ED9B-F0CF-404B-9A29-6DAF811DB378}" type="pres">
      <dgm:prSet presAssocID="{3B362CEC-D343-41B2-9C90-FB88228EE701}" presName="spaceRect" presStyleCnt="0"/>
      <dgm:spPr/>
    </dgm:pt>
    <dgm:pt modelId="{B8BCAA5A-CA06-4DF2-891B-1DF9A373BE6F}" type="pres">
      <dgm:prSet presAssocID="{3B362CEC-D343-41B2-9C90-FB88228EE701}" presName="parTx" presStyleLbl="revTx" presStyleIdx="2" presStyleCnt="6">
        <dgm:presLayoutVars>
          <dgm:chMax val="0"/>
          <dgm:chPref val="0"/>
        </dgm:presLayoutVars>
      </dgm:prSet>
      <dgm:spPr/>
    </dgm:pt>
    <dgm:pt modelId="{EF2B44A0-B66B-42F6-A08D-2B2E225F433E}" type="pres">
      <dgm:prSet presAssocID="{3B362CEC-D343-41B2-9C90-FB88228EE701}" presName="desTx" presStyleLbl="revTx" presStyleIdx="3" presStyleCnt="6">
        <dgm:presLayoutVars/>
      </dgm:prSet>
      <dgm:spPr/>
    </dgm:pt>
    <dgm:pt modelId="{A3D06414-C19C-4E23-A159-D4DA66D94A44}" type="pres">
      <dgm:prSet presAssocID="{8C5603D9-B457-4E2E-87ED-2F56F2F8D895}" presName="sibTrans" presStyleCnt="0"/>
      <dgm:spPr/>
    </dgm:pt>
    <dgm:pt modelId="{D3701AE7-3FE9-40EC-A8B8-ABA800492F7B}" type="pres">
      <dgm:prSet presAssocID="{5275B992-2CFA-4EAC-A580-1E16390A97A0}" presName="compNode" presStyleCnt="0"/>
      <dgm:spPr/>
    </dgm:pt>
    <dgm:pt modelId="{0D9FA635-8056-406B-8311-F48CDC753BD6}" type="pres">
      <dgm:prSet presAssocID="{5275B992-2CFA-4EAC-A580-1E16390A97A0}" presName="bgRect" presStyleLbl="bgShp" presStyleIdx="2" presStyleCnt="3"/>
      <dgm:spPr/>
    </dgm:pt>
    <dgm:pt modelId="{73B1A914-D4D9-4A43-A627-0CC6A37DD9C0}" type="pres">
      <dgm:prSet presAssocID="{5275B992-2CFA-4EAC-A580-1E16390A97A0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orkflow"/>
        </a:ext>
      </dgm:extLst>
    </dgm:pt>
    <dgm:pt modelId="{D23FCAB5-6CA2-4A19-A709-AB839EB07BB9}" type="pres">
      <dgm:prSet presAssocID="{5275B992-2CFA-4EAC-A580-1E16390A97A0}" presName="spaceRect" presStyleCnt="0"/>
      <dgm:spPr/>
    </dgm:pt>
    <dgm:pt modelId="{FB31A934-BB55-4F13-92A6-EC9D40B397EA}" type="pres">
      <dgm:prSet presAssocID="{5275B992-2CFA-4EAC-A580-1E16390A97A0}" presName="parTx" presStyleLbl="revTx" presStyleIdx="4" presStyleCnt="6">
        <dgm:presLayoutVars>
          <dgm:chMax val="0"/>
          <dgm:chPref val="0"/>
        </dgm:presLayoutVars>
      </dgm:prSet>
      <dgm:spPr/>
    </dgm:pt>
    <dgm:pt modelId="{4E1D3AEA-C090-481D-8212-76504BCC3D24}" type="pres">
      <dgm:prSet presAssocID="{5275B992-2CFA-4EAC-A580-1E16390A97A0}" presName="desTx" presStyleLbl="revTx" presStyleIdx="5" presStyleCnt="6">
        <dgm:presLayoutVars/>
      </dgm:prSet>
      <dgm:spPr/>
    </dgm:pt>
  </dgm:ptLst>
  <dgm:cxnLst>
    <dgm:cxn modelId="{28FA040B-632E-4936-9F46-9D34951202B1}" type="presOf" srcId="{5275B992-2CFA-4EAC-A580-1E16390A97A0}" destId="{FB31A934-BB55-4F13-92A6-EC9D40B397EA}" srcOrd="0" destOrd="0" presId="urn:microsoft.com/office/officeart/2018/2/layout/IconVerticalSolidList"/>
    <dgm:cxn modelId="{43BA1027-89DE-4525-BD60-2B955E776787}" type="presOf" srcId="{6B816CD9-B23B-4C79-8467-02F188F40E19}" destId="{37F10B62-0DB5-4C47-84AE-B34FD2087863}" srcOrd="0" destOrd="0" presId="urn:microsoft.com/office/officeart/2018/2/layout/IconVerticalSolidList"/>
    <dgm:cxn modelId="{B84A0A34-3E68-454E-96E2-F1EBB0560CC4}" srcId="{A462B638-5100-4FDF-A515-C14C6D32BC61}" destId="{5275B992-2CFA-4EAC-A580-1E16390A97A0}" srcOrd="2" destOrd="0" parTransId="{D2BB984D-7765-400D-A5C5-D323B6E29666}" sibTransId="{1D710449-2835-4E1E-B3F7-9109D4632E05}"/>
    <dgm:cxn modelId="{7777F847-7F3F-4283-BA8C-CD2BD5EC01E4}" type="presOf" srcId="{0DC5B449-3D46-4BBF-B9D2-CD929AC89C6D}" destId="{4E1D3AEA-C090-481D-8212-76504BCC3D24}" srcOrd="0" destOrd="0" presId="urn:microsoft.com/office/officeart/2018/2/layout/IconVerticalSolidList"/>
    <dgm:cxn modelId="{CC07B97A-ED0F-44D6-89F5-C459528CC4D7}" srcId="{3B362CEC-D343-41B2-9C90-FB88228EE701}" destId="{01EE68CA-2586-4B2C-8557-D6BC402428A0}" srcOrd="0" destOrd="0" parTransId="{B1EB368A-9C35-47F8-A5D3-F2F1BDA14DFD}" sibTransId="{7AB517BD-9E53-4D26-AF48-9604F5B46CA4}"/>
    <dgm:cxn modelId="{2FA8B87B-8471-49C9-8F22-BCCF29326006}" type="presOf" srcId="{3B362CEC-D343-41B2-9C90-FB88228EE701}" destId="{B8BCAA5A-CA06-4DF2-891B-1DF9A373BE6F}" srcOrd="0" destOrd="0" presId="urn:microsoft.com/office/officeart/2018/2/layout/IconVerticalSolidList"/>
    <dgm:cxn modelId="{3C7683B8-6F94-4B36-98B2-57B7BEDFE43D}" srcId="{A462B638-5100-4FDF-A515-C14C6D32BC61}" destId="{3B362CEC-D343-41B2-9C90-FB88228EE701}" srcOrd="1" destOrd="0" parTransId="{2FF61F75-A909-4D35-B9C2-B15CBD576F36}" sibTransId="{8C5603D9-B457-4E2E-87ED-2F56F2F8D895}"/>
    <dgm:cxn modelId="{9C6071BB-9EE9-4919-8861-9BEAB3337119}" type="presOf" srcId="{451E87CB-2D33-414B-B27A-A3820CC5D21F}" destId="{EA37B93C-17AA-4B93-B61F-5DC2710D8B23}" srcOrd="0" destOrd="0" presId="urn:microsoft.com/office/officeart/2018/2/layout/IconVerticalSolidList"/>
    <dgm:cxn modelId="{425A8CC0-5D12-4811-B823-23EA3549E11E}" type="presOf" srcId="{A462B638-5100-4FDF-A515-C14C6D32BC61}" destId="{BF6F581C-2AC5-4EE5-8516-205807C74E74}" srcOrd="0" destOrd="0" presId="urn:microsoft.com/office/officeart/2018/2/layout/IconVerticalSolidList"/>
    <dgm:cxn modelId="{082CE4C3-1B07-4D90-94C4-248B1F0422CE}" srcId="{5275B992-2CFA-4EAC-A580-1E16390A97A0}" destId="{0DC5B449-3D46-4BBF-B9D2-CD929AC89C6D}" srcOrd="0" destOrd="0" parTransId="{63C766BE-5521-4009-8D1D-75CA104C8C56}" sibTransId="{2BDC0158-1D0C-4E8D-813A-CE74F9C33394}"/>
    <dgm:cxn modelId="{8A7EAFC8-818F-4F29-95B3-42A9FA2DB6EC}" srcId="{A462B638-5100-4FDF-A515-C14C6D32BC61}" destId="{451E87CB-2D33-414B-B27A-A3820CC5D21F}" srcOrd="0" destOrd="0" parTransId="{3C527159-2218-4EC2-BAEF-8CAF5B9B8456}" sibTransId="{35BF5E65-634A-4404-8624-4D0A9D5B6A70}"/>
    <dgm:cxn modelId="{156D20F2-E6BF-4F4C-AF4B-40E28838B62F}" type="presOf" srcId="{01EE68CA-2586-4B2C-8557-D6BC402428A0}" destId="{EF2B44A0-B66B-42F6-A08D-2B2E225F433E}" srcOrd="0" destOrd="0" presId="urn:microsoft.com/office/officeart/2018/2/layout/IconVerticalSolidList"/>
    <dgm:cxn modelId="{B5633DF9-0475-4F75-BAE6-5A72470AA7FF}" srcId="{451E87CB-2D33-414B-B27A-A3820CC5D21F}" destId="{6B816CD9-B23B-4C79-8467-02F188F40E19}" srcOrd="0" destOrd="0" parTransId="{FEBD14FB-C3E8-42A5-92E8-D6EC8CA567F4}" sibTransId="{1E021261-F6AC-4600-9A80-5067C122A292}"/>
    <dgm:cxn modelId="{704C710C-B377-4A3F-91BA-D66666C448CF}" type="presParOf" srcId="{BF6F581C-2AC5-4EE5-8516-205807C74E74}" destId="{39D15A3A-FE4B-4AF1-B76F-2CC161BC0EA6}" srcOrd="0" destOrd="0" presId="urn:microsoft.com/office/officeart/2018/2/layout/IconVerticalSolidList"/>
    <dgm:cxn modelId="{AAFC8847-53F7-48EF-BFB4-13D94042B1E8}" type="presParOf" srcId="{39D15A3A-FE4B-4AF1-B76F-2CC161BC0EA6}" destId="{C42EEA22-8BBD-4B70-8CEB-16B1AEE05ABC}" srcOrd="0" destOrd="0" presId="urn:microsoft.com/office/officeart/2018/2/layout/IconVerticalSolidList"/>
    <dgm:cxn modelId="{DA708C00-8A9E-4C88-A932-91CF4F4A69CD}" type="presParOf" srcId="{39D15A3A-FE4B-4AF1-B76F-2CC161BC0EA6}" destId="{98129260-D23C-4939-81F4-759D379C0906}" srcOrd="1" destOrd="0" presId="urn:microsoft.com/office/officeart/2018/2/layout/IconVerticalSolidList"/>
    <dgm:cxn modelId="{C036313E-23AD-4D88-8DBF-77EA8256FCC9}" type="presParOf" srcId="{39D15A3A-FE4B-4AF1-B76F-2CC161BC0EA6}" destId="{8FC275DF-69D5-4CB0-A406-232E8E67AEB4}" srcOrd="2" destOrd="0" presId="urn:microsoft.com/office/officeart/2018/2/layout/IconVerticalSolidList"/>
    <dgm:cxn modelId="{A83DFDAD-F091-4BAC-B9DD-32F9BC8B6804}" type="presParOf" srcId="{39D15A3A-FE4B-4AF1-B76F-2CC161BC0EA6}" destId="{EA37B93C-17AA-4B93-B61F-5DC2710D8B23}" srcOrd="3" destOrd="0" presId="urn:microsoft.com/office/officeart/2018/2/layout/IconVerticalSolidList"/>
    <dgm:cxn modelId="{36A54D8F-6CEE-4453-8148-9A0D79F52F06}" type="presParOf" srcId="{39D15A3A-FE4B-4AF1-B76F-2CC161BC0EA6}" destId="{37F10B62-0DB5-4C47-84AE-B34FD2087863}" srcOrd="4" destOrd="0" presId="urn:microsoft.com/office/officeart/2018/2/layout/IconVerticalSolidList"/>
    <dgm:cxn modelId="{292096B0-5D84-4435-B5B2-9ECFCAEF396D}" type="presParOf" srcId="{BF6F581C-2AC5-4EE5-8516-205807C74E74}" destId="{A8F8CB51-3EFD-4D4C-A010-17E8FA84BCD2}" srcOrd="1" destOrd="0" presId="urn:microsoft.com/office/officeart/2018/2/layout/IconVerticalSolidList"/>
    <dgm:cxn modelId="{E6696CF2-0D5A-4E1C-AC3E-C8CDCE059DAF}" type="presParOf" srcId="{BF6F581C-2AC5-4EE5-8516-205807C74E74}" destId="{A6FC69D0-ACBF-49A7-B7BF-132E6E575667}" srcOrd="2" destOrd="0" presId="urn:microsoft.com/office/officeart/2018/2/layout/IconVerticalSolidList"/>
    <dgm:cxn modelId="{09CD6F24-A920-4DD9-B30D-38A729ED45E9}" type="presParOf" srcId="{A6FC69D0-ACBF-49A7-B7BF-132E6E575667}" destId="{0B96A428-9E7D-4AC4-97B6-98C3F21AA70A}" srcOrd="0" destOrd="0" presId="urn:microsoft.com/office/officeart/2018/2/layout/IconVerticalSolidList"/>
    <dgm:cxn modelId="{58E95F1F-2F2B-46C5-9674-47D6F058FD94}" type="presParOf" srcId="{A6FC69D0-ACBF-49A7-B7BF-132E6E575667}" destId="{43CED465-4201-4702-A18D-211F9E9CD948}" srcOrd="1" destOrd="0" presId="urn:microsoft.com/office/officeart/2018/2/layout/IconVerticalSolidList"/>
    <dgm:cxn modelId="{9E7ABEC8-0BA0-4AC7-BF53-937DA68335DB}" type="presParOf" srcId="{A6FC69D0-ACBF-49A7-B7BF-132E6E575667}" destId="{A659ED9B-F0CF-404B-9A29-6DAF811DB378}" srcOrd="2" destOrd="0" presId="urn:microsoft.com/office/officeart/2018/2/layout/IconVerticalSolidList"/>
    <dgm:cxn modelId="{2DC4AB43-D934-4A30-AA38-790E03158297}" type="presParOf" srcId="{A6FC69D0-ACBF-49A7-B7BF-132E6E575667}" destId="{B8BCAA5A-CA06-4DF2-891B-1DF9A373BE6F}" srcOrd="3" destOrd="0" presId="urn:microsoft.com/office/officeart/2018/2/layout/IconVerticalSolidList"/>
    <dgm:cxn modelId="{13E0B4BE-7087-457A-8ED3-3B27DDAB1689}" type="presParOf" srcId="{A6FC69D0-ACBF-49A7-B7BF-132E6E575667}" destId="{EF2B44A0-B66B-42F6-A08D-2B2E225F433E}" srcOrd="4" destOrd="0" presId="urn:microsoft.com/office/officeart/2018/2/layout/IconVerticalSolidList"/>
    <dgm:cxn modelId="{66865C0F-36D4-43E4-BCD1-2CF2893ADD86}" type="presParOf" srcId="{BF6F581C-2AC5-4EE5-8516-205807C74E74}" destId="{A3D06414-C19C-4E23-A159-D4DA66D94A44}" srcOrd="3" destOrd="0" presId="urn:microsoft.com/office/officeart/2018/2/layout/IconVerticalSolidList"/>
    <dgm:cxn modelId="{8574DEED-BE9D-4FD4-84ED-5339646F92D2}" type="presParOf" srcId="{BF6F581C-2AC5-4EE5-8516-205807C74E74}" destId="{D3701AE7-3FE9-40EC-A8B8-ABA800492F7B}" srcOrd="4" destOrd="0" presId="urn:microsoft.com/office/officeart/2018/2/layout/IconVerticalSolidList"/>
    <dgm:cxn modelId="{F5A477C9-B740-48E6-8947-4F3C066CD149}" type="presParOf" srcId="{D3701AE7-3FE9-40EC-A8B8-ABA800492F7B}" destId="{0D9FA635-8056-406B-8311-F48CDC753BD6}" srcOrd="0" destOrd="0" presId="urn:microsoft.com/office/officeart/2018/2/layout/IconVerticalSolidList"/>
    <dgm:cxn modelId="{82A5DE64-283D-4DD7-BC51-5541956B6E45}" type="presParOf" srcId="{D3701AE7-3FE9-40EC-A8B8-ABA800492F7B}" destId="{73B1A914-D4D9-4A43-A627-0CC6A37DD9C0}" srcOrd="1" destOrd="0" presId="urn:microsoft.com/office/officeart/2018/2/layout/IconVerticalSolidList"/>
    <dgm:cxn modelId="{0FD59F38-7899-40E1-8203-C5B7D7ACEA4E}" type="presParOf" srcId="{D3701AE7-3FE9-40EC-A8B8-ABA800492F7B}" destId="{D23FCAB5-6CA2-4A19-A709-AB839EB07BB9}" srcOrd="2" destOrd="0" presId="urn:microsoft.com/office/officeart/2018/2/layout/IconVerticalSolidList"/>
    <dgm:cxn modelId="{826E4D88-76B2-489D-83A5-B201A620A975}" type="presParOf" srcId="{D3701AE7-3FE9-40EC-A8B8-ABA800492F7B}" destId="{FB31A934-BB55-4F13-92A6-EC9D40B397EA}" srcOrd="3" destOrd="0" presId="urn:microsoft.com/office/officeart/2018/2/layout/IconVerticalSolidList"/>
    <dgm:cxn modelId="{C0F937A4-1FDE-4B6B-BDF6-2D88626ABBFD}" type="presParOf" srcId="{D3701AE7-3FE9-40EC-A8B8-ABA800492F7B}" destId="{4E1D3AEA-C090-481D-8212-76504BCC3D24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11E86A-B771-4463-8226-55EDD1F586B8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812D22D-B44A-4FFD-B1A6-989999C8E1EC}">
      <dgm:prSet phldr="0"/>
      <dgm:spPr/>
      <dgm:t>
        <a:bodyPr/>
        <a:lstStyle/>
        <a:p>
          <a:pPr rtl="0">
            <a:lnSpc>
              <a:spcPct val="100000"/>
            </a:lnSpc>
          </a:pPr>
          <a:r>
            <a:rPr lang="en-US" dirty="0"/>
            <a:t>1. How does your </a:t>
          </a:r>
          <a:r>
            <a:rPr lang="en-US" dirty="0">
              <a:latin typeface="Georgia" panose="02040502050405020303"/>
            </a:rPr>
            <a:t>ITE</a:t>
          </a:r>
          <a:r>
            <a:rPr lang="en-US" dirty="0"/>
            <a:t> </a:t>
          </a:r>
          <a:r>
            <a:rPr lang="en-US" dirty="0">
              <a:latin typeface="Georgia" panose="02040502050405020303"/>
            </a:rPr>
            <a:t>provider currently</a:t>
          </a:r>
          <a:r>
            <a:rPr lang="en-US" dirty="0"/>
            <a:t> support </a:t>
          </a:r>
          <a:r>
            <a:rPr lang="en-US" dirty="0">
              <a:latin typeface="Georgia" panose="02040502050405020303"/>
            </a:rPr>
            <a:t>trainee teachers</a:t>
          </a:r>
          <a:r>
            <a:rPr lang="en-US" dirty="0"/>
            <a:t> in developing their knowledge and understanding of teaching </a:t>
          </a:r>
          <a:r>
            <a:rPr lang="en-US" dirty="0">
              <a:latin typeface="Georgia" panose="02040502050405020303"/>
            </a:rPr>
            <a:t>children with EAL</a:t>
          </a:r>
          <a:r>
            <a:rPr lang="en-US" dirty="0"/>
            <a:t>? </a:t>
          </a:r>
          <a:endParaRPr lang="en-US" dirty="0">
            <a:latin typeface="Georgia" panose="02040502050405020303"/>
          </a:endParaRPr>
        </a:p>
      </dgm:t>
    </dgm:pt>
    <dgm:pt modelId="{FB3DB793-09D1-4D95-9D3E-31A4BF352378}" type="parTrans" cxnId="{BE8682E7-583C-4B8D-BC27-232CCC72935E}">
      <dgm:prSet/>
      <dgm:spPr/>
      <dgm:t>
        <a:bodyPr/>
        <a:lstStyle/>
        <a:p>
          <a:endParaRPr lang="en-GB"/>
        </a:p>
      </dgm:t>
    </dgm:pt>
    <dgm:pt modelId="{9BAA22F4-A625-4ABE-B9B6-4D819BF80E94}" type="sibTrans" cxnId="{BE8682E7-583C-4B8D-BC27-232CCC72935E}">
      <dgm:prSet/>
      <dgm:spPr/>
      <dgm:t>
        <a:bodyPr/>
        <a:lstStyle/>
        <a:p>
          <a:endParaRPr lang="en-GB"/>
        </a:p>
      </dgm:t>
    </dgm:pt>
    <dgm:pt modelId="{6ADF8C0C-38D8-4814-A0D2-D2AC49F89366}">
      <dgm:prSet phldr="0"/>
      <dgm:spPr/>
      <dgm:t>
        <a:bodyPr/>
        <a:lstStyle/>
        <a:p>
          <a:pPr rtl="0">
            <a:lnSpc>
              <a:spcPct val="100000"/>
            </a:lnSpc>
          </a:pPr>
          <a:r>
            <a:rPr lang="en-US" dirty="0"/>
            <a:t>2. What is successful with </a:t>
          </a:r>
          <a:r>
            <a:rPr lang="en-US" dirty="0">
              <a:latin typeface="Georgia" panose="02040502050405020303"/>
            </a:rPr>
            <a:t>your current</a:t>
          </a:r>
          <a:r>
            <a:rPr lang="en-US" dirty="0"/>
            <a:t> </a:t>
          </a:r>
          <a:r>
            <a:rPr lang="en-US" dirty="0">
              <a:latin typeface="Georgia" panose="02040502050405020303"/>
            </a:rPr>
            <a:t>practices/approaches</a:t>
          </a:r>
          <a:r>
            <a:rPr lang="en-US" dirty="0"/>
            <a:t>? </a:t>
          </a:r>
          <a:endParaRPr lang="en-US" dirty="0">
            <a:latin typeface="Georgia" panose="02040502050405020303"/>
          </a:endParaRPr>
        </a:p>
      </dgm:t>
    </dgm:pt>
    <dgm:pt modelId="{1300B313-9160-413A-80F7-5BAB223BD164}" type="parTrans" cxnId="{0E5B2772-3E9F-4CAE-9733-193A95A44E65}">
      <dgm:prSet/>
      <dgm:spPr/>
      <dgm:t>
        <a:bodyPr/>
        <a:lstStyle/>
        <a:p>
          <a:endParaRPr lang="en-GB"/>
        </a:p>
      </dgm:t>
    </dgm:pt>
    <dgm:pt modelId="{33DAF83D-06AE-4CE2-BF42-B726AD1D6EE7}" type="sibTrans" cxnId="{0E5B2772-3E9F-4CAE-9733-193A95A44E65}">
      <dgm:prSet/>
      <dgm:spPr/>
      <dgm:t>
        <a:bodyPr/>
        <a:lstStyle/>
        <a:p>
          <a:endParaRPr lang="en-GB"/>
        </a:p>
      </dgm:t>
    </dgm:pt>
    <dgm:pt modelId="{5BA9DFC7-C198-40C3-AA39-B1BF4108477C}">
      <dgm:prSet phldr="0"/>
      <dgm:spPr/>
      <dgm:t>
        <a:bodyPr/>
        <a:lstStyle/>
        <a:p>
          <a:pPr rtl="0">
            <a:lnSpc>
              <a:spcPct val="100000"/>
            </a:lnSpc>
          </a:pPr>
          <a:r>
            <a:rPr lang="en-US" dirty="0"/>
            <a:t>3. What are the challenges currently being faced when developing</a:t>
          </a:r>
          <a:r>
            <a:rPr lang="en-US" dirty="0">
              <a:latin typeface="Georgia" panose="02040502050405020303"/>
            </a:rPr>
            <a:t> trainee</a:t>
          </a:r>
          <a:r>
            <a:rPr lang="en-US" dirty="0"/>
            <a:t> teachers’ knowledge and understanding of EAL-specific knowledge and understanding? </a:t>
          </a:r>
        </a:p>
      </dgm:t>
    </dgm:pt>
    <dgm:pt modelId="{4417A8F3-7441-4F98-B48D-B0BA2CEA39CB}" type="parTrans" cxnId="{BAF95246-491B-49F3-B1A2-936BB69B0E5F}">
      <dgm:prSet/>
      <dgm:spPr/>
      <dgm:t>
        <a:bodyPr/>
        <a:lstStyle/>
        <a:p>
          <a:endParaRPr lang="en-GB"/>
        </a:p>
      </dgm:t>
    </dgm:pt>
    <dgm:pt modelId="{9CA47CD4-D2E1-40F7-9E24-FED29D06995F}" type="sibTrans" cxnId="{BAF95246-491B-49F3-B1A2-936BB69B0E5F}">
      <dgm:prSet/>
      <dgm:spPr/>
      <dgm:t>
        <a:bodyPr/>
        <a:lstStyle/>
        <a:p>
          <a:endParaRPr lang="en-GB"/>
        </a:p>
      </dgm:t>
    </dgm:pt>
    <dgm:pt modelId="{8BD693AA-FA9B-4DDA-A19F-8D2E3C9443DB}" type="pres">
      <dgm:prSet presAssocID="{8211E86A-B771-4463-8226-55EDD1F586B8}" presName="root" presStyleCnt="0">
        <dgm:presLayoutVars>
          <dgm:dir/>
          <dgm:resizeHandles val="exact"/>
        </dgm:presLayoutVars>
      </dgm:prSet>
      <dgm:spPr/>
    </dgm:pt>
    <dgm:pt modelId="{75CBD753-75C7-41A8-B8C8-FEC353B3FEF4}" type="pres">
      <dgm:prSet presAssocID="{0812D22D-B44A-4FFD-B1A6-989999C8E1EC}" presName="compNode" presStyleCnt="0"/>
      <dgm:spPr/>
    </dgm:pt>
    <dgm:pt modelId="{9B7B6FDB-FD9D-4270-BF7A-1EAC1DBB3EAB}" type="pres">
      <dgm:prSet presAssocID="{0812D22D-B44A-4FFD-B1A6-989999C8E1EC}" presName="bgRect" presStyleLbl="bgShp" presStyleIdx="0" presStyleCnt="3"/>
      <dgm:spPr/>
    </dgm:pt>
    <dgm:pt modelId="{0246632A-D8DE-4629-929F-34D643A199CB}" type="pres">
      <dgm:prSet presAssocID="{0812D22D-B44A-4FFD-B1A6-989999C8E1EC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Open hand with solid fill"/>
        </a:ext>
      </dgm:extLst>
    </dgm:pt>
    <dgm:pt modelId="{BCC6171E-7E7C-403E-89D5-3A278C80B2D0}" type="pres">
      <dgm:prSet presAssocID="{0812D22D-B44A-4FFD-B1A6-989999C8E1EC}" presName="spaceRect" presStyleCnt="0"/>
      <dgm:spPr/>
    </dgm:pt>
    <dgm:pt modelId="{3D3DB79C-B086-481D-B4BD-5782495FAAB5}" type="pres">
      <dgm:prSet presAssocID="{0812D22D-B44A-4FFD-B1A6-989999C8E1EC}" presName="parTx" presStyleLbl="revTx" presStyleIdx="0" presStyleCnt="3">
        <dgm:presLayoutVars>
          <dgm:chMax val="0"/>
          <dgm:chPref val="0"/>
        </dgm:presLayoutVars>
      </dgm:prSet>
      <dgm:spPr/>
    </dgm:pt>
    <dgm:pt modelId="{4323539B-DCD4-4964-AE92-52D7D7A1656B}" type="pres">
      <dgm:prSet presAssocID="{9BAA22F4-A625-4ABE-B9B6-4D819BF80E94}" presName="sibTrans" presStyleCnt="0"/>
      <dgm:spPr/>
    </dgm:pt>
    <dgm:pt modelId="{69331DE1-ACF1-4149-B65F-69A5CCF0035B}" type="pres">
      <dgm:prSet presAssocID="{6ADF8C0C-38D8-4814-A0D2-D2AC49F89366}" presName="compNode" presStyleCnt="0"/>
      <dgm:spPr/>
    </dgm:pt>
    <dgm:pt modelId="{EA7B7F66-8A45-44B6-9DE0-F9A20A5BE13D}" type="pres">
      <dgm:prSet presAssocID="{6ADF8C0C-38D8-4814-A0D2-D2AC49F89366}" presName="bgRect" presStyleLbl="bgShp" presStyleIdx="1" presStyleCnt="3"/>
      <dgm:spPr/>
    </dgm:pt>
    <dgm:pt modelId="{E3D4D480-9D79-419E-A2E2-66BC1F93CBA6}" type="pres">
      <dgm:prSet presAssocID="{6ADF8C0C-38D8-4814-A0D2-D2AC49F89366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 success with solid fill"/>
        </a:ext>
      </dgm:extLst>
    </dgm:pt>
    <dgm:pt modelId="{A63776B7-3209-48F5-AE17-184419252F75}" type="pres">
      <dgm:prSet presAssocID="{6ADF8C0C-38D8-4814-A0D2-D2AC49F89366}" presName="spaceRect" presStyleCnt="0"/>
      <dgm:spPr/>
    </dgm:pt>
    <dgm:pt modelId="{FE266F0F-40C6-4333-BE76-CF6E536EA25E}" type="pres">
      <dgm:prSet presAssocID="{6ADF8C0C-38D8-4814-A0D2-D2AC49F89366}" presName="parTx" presStyleLbl="revTx" presStyleIdx="1" presStyleCnt="3">
        <dgm:presLayoutVars>
          <dgm:chMax val="0"/>
          <dgm:chPref val="0"/>
        </dgm:presLayoutVars>
      </dgm:prSet>
      <dgm:spPr/>
    </dgm:pt>
    <dgm:pt modelId="{87F47A71-9A2B-4549-B447-779D91B066DC}" type="pres">
      <dgm:prSet presAssocID="{33DAF83D-06AE-4CE2-BF42-B726AD1D6EE7}" presName="sibTrans" presStyleCnt="0"/>
      <dgm:spPr/>
    </dgm:pt>
    <dgm:pt modelId="{C8851EEC-09FA-4A8A-B7DB-0CF8B495C225}" type="pres">
      <dgm:prSet presAssocID="{5BA9DFC7-C198-40C3-AA39-B1BF4108477C}" presName="compNode" presStyleCnt="0"/>
      <dgm:spPr/>
    </dgm:pt>
    <dgm:pt modelId="{C4BE70AF-542C-423C-AAA2-B24BFDE1ED37}" type="pres">
      <dgm:prSet presAssocID="{5BA9DFC7-C198-40C3-AA39-B1BF4108477C}" presName="bgRect" presStyleLbl="bgShp" presStyleIdx="2" presStyleCnt="3"/>
      <dgm:spPr/>
    </dgm:pt>
    <dgm:pt modelId="{0E72E3C3-3D8B-43BD-A56D-78FF1FCCBF56}" type="pres">
      <dgm:prSet presAssocID="{5BA9DFC7-C198-40C3-AA39-B1BF4108477C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urdle with solid fill"/>
        </a:ext>
      </dgm:extLst>
    </dgm:pt>
    <dgm:pt modelId="{4F3C9AD2-773E-4DAC-AA08-9993732D9D46}" type="pres">
      <dgm:prSet presAssocID="{5BA9DFC7-C198-40C3-AA39-B1BF4108477C}" presName="spaceRect" presStyleCnt="0"/>
      <dgm:spPr/>
    </dgm:pt>
    <dgm:pt modelId="{B051A1A3-7020-451F-B1C9-3CB8B94732E0}" type="pres">
      <dgm:prSet presAssocID="{5BA9DFC7-C198-40C3-AA39-B1BF4108477C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D9DFC5D-13B2-4F60-95D1-C9A9C85A1E43}" type="presOf" srcId="{0812D22D-B44A-4FFD-B1A6-989999C8E1EC}" destId="{3D3DB79C-B086-481D-B4BD-5782495FAAB5}" srcOrd="0" destOrd="0" presId="urn:microsoft.com/office/officeart/2018/2/layout/IconVerticalSolidList"/>
    <dgm:cxn modelId="{BAF95246-491B-49F3-B1A2-936BB69B0E5F}" srcId="{8211E86A-B771-4463-8226-55EDD1F586B8}" destId="{5BA9DFC7-C198-40C3-AA39-B1BF4108477C}" srcOrd="2" destOrd="0" parTransId="{4417A8F3-7441-4F98-B48D-B0BA2CEA39CB}" sibTransId="{9CA47CD4-D2E1-40F7-9E24-FED29D06995F}"/>
    <dgm:cxn modelId="{0E5B2772-3E9F-4CAE-9733-193A95A44E65}" srcId="{8211E86A-B771-4463-8226-55EDD1F586B8}" destId="{6ADF8C0C-38D8-4814-A0D2-D2AC49F89366}" srcOrd="1" destOrd="0" parTransId="{1300B313-9160-413A-80F7-5BAB223BD164}" sibTransId="{33DAF83D-06AE-4CE2-BF42-B726AD1D6EE7}"/>
    <dgm:cxn modelId="{6274AD8B-3931-4B7A-BA7C-E7664E69B450}" type="presOf" srcId="{8211E86A-B771-4463-8226-55EDD1F586B8}" destId="{8BD693AA-FA9B-4DDA-A19F-8D2E3C9443DB}" srcOrd="0" destOrd="0" presId="urn:microsoft.com/office/officeart/2018/2/layout/IconVerticalSolidList"/>
    <dgm:cxn modelId="{FA55DDD3-9F1D-44A0-BD40-AFAD13AD9E7A}" type="presOf" srcId="{6ADF8C0C-38D8-4814-A0D2-D2AC49F89366}" destId="{FE266F0F-40C6-4333-BE76-CF6E536EA25E}" srcOrd="0" destOrd="0" presId="urn:microsoft.com/office/officeart/2018/2/layout/IconVerticalSolidList"/>
    <dgm:cxn modelId="{B7EE6FDD-C3FE-4B5A-B08A-67A5E153B3E3}" type="presOf" srcId="{5BA9DFC7-C198-40C3-AA39-B1BF4108477C}" destId="{B051A1A3-7020-451F-B1C9-3CB8B94732E0}" srcOrd="0" destOrd="0" presId="urn:microsoft.com/office/officeart/2018/2/layout/IconVerticalSolidList"/>
    <dgm:cxn modelId="{BE8682E7-583C-4B8D-BC27-232CCC72935E}" srcId="{8211E86A-B771-4463-8226-55EDD1F586B8}" destId="{0812D22D-B44A-4FFD-B1A6-989999C8E1EC}" srcOrd="0" destOrd="0" parTransId="{FB3DB793-09D1-4D95-9D3E-31A4BF352378}" sibTransId="{9BAA22F4-A625-4ABE-B9B6-4D819BF80E94}"/>
    <dgm:cxn modelId="{824C5C14-C581-485A-A7E6-F5A1A5DD64DF}" type="presParOf" srcId="{8BD693AA-FA9B-4DDA-A19F-8D2E3C9443DB}" destId="{75CBD753-75C7-41A8-B8C8-FEC353B3FEF4}" srcOrd="0" destOrd="0" presId="urn:microsoft.com/office/officeart/2018/2/layout/IconVerticalSolidList"/>
    <dgm:cxn modelId="{E9A3397D-F35B-42E1-BEFA-641C5989C5E8}" type="presParOf" srcId="{75CBD753-75C7-41A8-B8C8-FEC353B3FEF4}" destId="{9B7B6FDB-FD9D-4270-BF7A-1EAC1DBB3EAB}" srcOrd="0" destOrd="0" presId="urn:microsoft.com/office/officeart/2018/2/layout/IconVerticalSolidList"/>
    <dgm:cxn modelId="{37D499E6-E100-4287-8055-31DA1559D831}" type="presParOf" srcId="{75CBD753-75C7-41A8-B8C8-FEC353B3FEF4}" destId="{0246632A-D8DE-4629-929F-34D643A199CB}" srcOrd="1" destOrd="0" presId="urn:microsoft.com/office/officeart/2018/2/layout/IconVerticalSolidList"/>
    <dgm:cxn modelId="{EDBE50F2-F8CB-468D-8E17-D678F6841B48}" type="presParOf" srcId="{75CBD753-75C7-41A8-B8C8-FEC353B3FEF4}" destId="{BCC6171E-7E7C-403E-89D5-3A278C80B2D0}" srcOrd="2" destOrd="0" presId="urn:microsoft.com/office/officeart/2018/2/layout/IconVerticalSolidList"/>
    <dgm:cxn modelId="{48565EBE-1794-4731-9D29-BE28696CB402}" type="presParOf" srcId="{75CBD753-75C7-41A8-B8C8-FEC353B3FEF4}" destId="{3D3DB79C-B086-481D-B4BD-5782495FAAB5}" srcOrd="3" destOrd="0" presId="urn:microsoft.com/office/officeart/2018/2/layout/IconVerticalSolidList"/>
    <dgm:cxn modelId="{AC683F96-98C8-4C2B-9481-4570FE0D4C87}" type="presParOf" srcId="{8BD693AA-FA9B-4DDA-A19F-8D2E3C9443DB}" destId="{4323539B-DCD4-4964-AE92-52D7D7A1656B}" srcOrd="1" destOrd="0" presId="urn:microsoft.com/office/officeart/2018/2/layout/IconVerticalSolidList"/>
    <dgm:cxn modelId="{FAC11FAD-CAEF-413D-84EE-B2BBE747A17E}" type="presParOf" srcId="{8BD693AA-FA9B-4DDA-A19F-8D2E3C9443DB}" destId="{69331DE1-ACF1-4149-B65F-69A5CCF0035B}" srcOrd="2" destOrd="0" presId="urn:microsoft.com/office/officeart/2018/2/layout/IconVerticalSolidList"/>
    <dgm:cxn modelId="{05D3BE68-1809-4623-BF6D-F4933318A298}" type="presParOf" srcId="{69331DE1-ACF1-4149-B65F-69A5CCF0035B}" destId="{EA7B7F66-8A45-44B6-9DE0-F9A20A5BE13D}" srcOrd="0" destOrd="0" presId="urn:microsoft.com/office/officeart/2018/2/layout/IconVerticalSolidList"/>
    <dgm:cxn modelId="{13E31AF8-0B82-47D5-BD48-FE8DCFBF9C05}" type="presParOf" srcId="{69331DE1-ACF1-4149-B65F-69A5CCF0035B}" destId="{E3D4D480-9D79-419E-A2E2-66BC1F93CBA6}" srcOrd="1" destOrd="0" presId="urn:microsoft.com/office/officeart/2018/2/layout/IconVerticalSolidList"/>
    <dgm:cxn modelId="{759990E1-E267-4DC7-B1B3-5208CF9B2CCB}" type="presParOf" srcId="{69331DE1-ACF1-4149-B65F-69A5CCF0035B}" destId="{A63776B7-3209-48F5-AE17-184419252F75}" srcOrd="2" destOrd="0" presId="urn:microsoft.com/office/officeart/2018/2/layout/IconVerticalSolidList"/>
    <dgm:cxn modelId="{79DADC43-C494-408E-B828-F3351B72C693}" type="presParOf" srcId="{69331DE1-ACF1-4149-B65F-69A5CCF0035B}" destId="{FE266F0F-40C6-4333-BE76-CF6E536EA25E}" srcOrd="3" destOrd="0" presId="urn:microsoft.com/office/officeart/2018/2/layout/IconVerticalSolidList"/>
    <dgm:cxn modelId="{841B353D-431B-4317-9265-AFAF5C3827DA}" type="presParOf" srcId="{8BD693AA-FA9B-4DDA-A19F-8D2E3C9443DB}" destId="{87F47A71-9A2B-4549-B447-779D91B066DC}" srcOrd="3" destOrd="0" presId="urn:microsoft.com/office/officeart/2018/2/layout/IconVerticalSolidList"/>
    <dgm:cxn modelId="{F00E7925-2119-4736-AADD-771AF9232925}" type="presParOf" srcId="{8BD693AA-FA9B-4DDA-A19F-8D2E3C9443DB}" destId="{C8851EEC-09FA-4A8A-B7DB-0CF8B495C225}" srcOrd="4" destOrd="0" presId="urn:microsoft.com/office/officeart/2018/2/layout/IconVerticalSolidList"/>
    <dgm:cxn modelId="{773D7B02-224E-4DD8-9D6B-6E44C0F33949}" type="presParOf" srcId="{C8851EEC-09FA-4A8A-B7DB-0CF8B495C225}" destId="{C4BE70AF-542C-423C-AAA2-B24BFDE1ED37}" srcOrd="0" destOrd="0" presId="urn:microsoft.com/office/officeart/2018/2/layout/IconVerticalSolidList"/>
    <dgm:cxn modelId="{8554A4A4-ED65-42B6-941F-20F9EB551B74}" type="presParOf" srcId="{C8851EEC-09FA-4A8A-B7DB-0CF8B495C225}" destId="{0E72E3C3-3D8B-43BD-A56D-78FF1FCCBF56}" srcOrd="1" destOrd="0" presId="urn:microsoft.com/office/officeart/2018/2/layout/IconVerticalSolidList"/>
    <dgm:cxn modelId="{7F07BC91-06E6-4CC1-8D20-DE9BD250F848}" type="presParOf" srcId="{C8851EEC-09FA-4A8A-B7DB-0CF8B495C225}" destId="{4F3C9AD2-773E-4DAC-AA08-9993732D9D46}" srcOrd="2" destOrd="0" presId="urn:microsoft.com/office/officeart/2018/2/layout/IconVerticalSolidList"/>
    <dgm:cxn modelId="{40E1F857-1B5C-46FC-9ED0-AD07AC7BBD94}" type="presParOf" srcId="{C8851EEC-09FA-4A8A-B7DB-0CF8B495C225}" destId="{B051A1A3-7020-451F-B1C9-3CB8B94732E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2EEA22-8BBD-4B70-8CEB-16B1AEE05ABC}">
      <dsp:nvSpPr>
        <dsp:cNvPr id="0" name=""/>
        <dsp:cNvSpPr/>
      </dsp:nvSpPr>
      <dsp:spPr>
        <a:xfrm>
          <a:off x="0" y="531"/>
          <a:ext cx="10515600" cy="12429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129260-D23C-4939-81F4-759D379C0906}">
      <dsp:nvSpPr>
        <dsp:cNvPr id="0" name=""/>
        <dsp:cNvSpPr/>
      </dsp:nvSpPr>
      <dsp:spPr>
        <a:xfrm>
          <a:off x="375988" y="280191"/>
          <a:ext cx="683614" cy="6836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37B93C-17AA-4B93-B61F-5DC2710D8B23}">
      <dsp:nvSpPr>
        <dsp:cNvPr id="0" name=""/>
        <dsp:cNvSpPr/>
      </dsp:nvSpPr>
      <dsp:spPr>
        <a:xfrm>
          <a:off x="1435590" y="531"/>
          <a:ext cx="4732020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Explore and discuss</a:t>
          </a:r>
          <a:r>
            <a:rPr lang="en-GB" sz="2500" b="0" kern="1200" dirty="0"/>
            <a:t> the current landscape, </a:t>
          </a:r>
          <a:endParaRPr lang="en-US" sz="2500" kern="1200" dirty="0"/>
        </a:p>
      </dsp:txBody>
      <dsp:txXfrm>
        <a:off x="1435590" y="531"/>
        <a:ext cx="4732020" cy="1242935"/>
      </dsp:txXfrm>
    </dsp:sp>
    <dsp:sp modelId="{37F10B62-0DB5-4C47-84AE-B34FD2087863}">
      <dsp:nvSpPr>
        <dsp:cNvPr id="0" name=""/>
        <dsp:cNvSpPr/>
      </dsp:nvSpPr>
      <dsp:spPr>
        <a:xfrm>
          <a:off x="6167610" y="531"/>
          <a:ext cx="434798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0" i="1" kern="1200" dirty="0"/>
            <a:t>including a review </a:t>
          </a:r>
          <a:r>
            <a:rPr lang="en-GB" sz="1700" b="0" i="1" kern="1200" dirty="0">
              <a:latin typeface="Aptos Display" panose="02110004020202020204"/>
            </a:rPr>
            <a:t>of policies</a:t>
          </a:r>
          <a:r>
            <a:rPr lang="en-GB" sz="1700" b="0" i="1" kern="1200" dirty="0"/>
            <a:t>, statutory frameworks, and the ITE sector's response to EAL</a:t>
          </a:r>
          <a:r>
            <a:rPr lang="en-GB" sz="1700" b="0" kern="1200" dirty="0"/>
            <a:t>.</a:t>
          </a:r>
          <a:endParaRPr lang="en-US" sz="1700" kern="1200" dirty="0"/>
        </a:p>
      </dsp:txBody>
      <dsp:txXfrm>
        <a:off x="6167610" y="531"/>
        <a:ext cx="4347989" cy="1242935"/>
      </dsp:txXfrm>
    </dsp:sp>
    <dsp:sp modelId="{0B96A428-9E7D-4AC4-97B6-98C3F21AA70A}">
      <dsp:nvSpPr>
        <dsp:cNvPr id="0" name=""/>
        <dsp:cNvSpPr/>
      </dsp:nvSpPr>
      <dsp:spPr>
        <a:xfrm>
          <a:off x="0" y="1554201"/>
          <a:ext cx="10515600" cy="12429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CED465-4201-4702-A18D-211F9E9CD948}">
      <dsp:nvSpPr>
        <dsp:cNvPr id="0" name=""/>
        <dsp:cNvSpPr/>
      </dsp:nvSpPr>
      <dsp:spPr>
        <a:xfrm>
          <a:off x="375988" y="1833861"/>
          <a:ext cx="683614" cy="68361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BCAA5A-CA06-4DF2-891B-1DF9A373BE6F}">
      <dsp:nvSpPr>
        <dsp:cNvPr id="0" name=""/>
        <dsp:cNvSpPr/>
      </dsp:nvSpPr>
      <dsp:spPr>
        <a:xfrm>
          <a:off x="1435590" y="1554201"/>
          <a:ext cx="4732020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0" kern="1200" dirty="0"/>
            <a:t>Identify the key strengths &amp; challenges </a:t>
          </a:r>
          <a:r>
            <a:rPr lang="en-GB" sz="2500" kern="1200" dirty="0"/>
            <a:t>for ITE providers, </a:t>
          </a:r>
          <a:endParaRPr lang="en-US" sz="2500" kern="1200" dirty="0"/>
        </a:p>
      </dsp:txBody>
      <dsp:txXfrm>
        <a:off x="1435590" y="1554201"/>
        <a:ext cx="4732020" cy="1242935"/>
      </dsp:txXfrm>
    </dsp:sp>
    <dsp:sp modelId="{EF2B44A0-B66B-42F6-A08D-2B2E225F433E}">
      <dsp:nvSpPr>
        <dsp:cNvPr id="0" name=""/>
        <dsp:cNvSpPr/>
      </dsp:nvSpPr>
      <dsp:spPr>
        <a:xfrm>
          <a:off x="6167610" y="1554201"/>
          <a:ext cx="434798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0" i="1" kern="1200" dirty="0"/>
            <a:t>discussing current practice across providers and identifying the pressure points and challenges of EAL in ITE for 2024 onward.  </a:t>
          </a:r>
          <a:endParaRPr lang="en-US" sz="1700" kern="1200" dirty="0"/>
        </a:p>
      </dsp:txBody>
      <dsp:txXfrm>
        <a:off x="6167610" y="1554201"/>
        <a:ext cx="4347989" cy="1242935"/>
      </dsp:txXfrm>
    </dsp:sp>
    <dsp:sp modelId="{0D9FA635-8056-406B-8311-F48CDC753BD6}">
      <dsp:nvSpPr>
        <dsp:cNvPr id="0" name=""/>
        <dsp:cNvSpPr/>
      </dsp:nvSpPr>
      <dsp:spPr>
        <a:xfrm>
          <a:off x="0" y="3107870"/>
          <a:ext cx="10515600" cy="12429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B1A914-D4D9-4A43-A627-0CC6A37DD9C0}">
      <dsp:nvSpPr>
        <dsp:cNvPr id="0" name=""/>
        <dsp:cNvSpPr/>
      </dsp:nvSpPr>
      <dsp:spPr>
        <a:xfrm>
          <a:off x="375988" y="3387531"/>
          <a:ext cx="683614" cy="68361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31A934-BB55-4F13-92A6-EC9D40B397EA}">
      <dsp:nvSpPr>
        <dsp:cNvPr id="0" name=""/>
        <dsp:cNvSpPr/>
      </dsp:nvSpPr>
      <dsp:spPr>
        <a:xfrm>
          <a:off x="1435590" y="3107870"/>
          <a:ext cx="4732020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b="0" kern="1200" dirty="0"/>
            <a:t>Create time and space for collaboration and co-creation</a:t>
          </a:r>
          <a:r>
            <a:rPr lang="en-GB" sz="2500" kern="1200" dirty="0"/>
            <a:t>, </a:t>
          </a:r>
          <a:endParaRPr lang="en-US" sz="2500" kern="1200" dirty="0"/>
        </a:p>
      </dsp:txBody>
      <dsp:txXfrm>
        <a:off x="1435590" y="3107870"/>
        <a:ext cx="4732020" cy="1242935"/>
      </dsp:txXfrm>
    </dsp:sp>
    <dsp:sp modelId="{4E1D3AEA-C090-481D-8212-76504BCC3D24}">
      <dsp:nvSpPr>
        <dsp:cNvPr id="0" name=""/>
        <dsp:cNvSpPr/>
      </dsp:nvSpPr>
      <dsp:spPr>
        <a:xfrm>
          <a:off x="6167610" y="3107870"/>
          <a:ext cx="4347989" cy="12429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544" tIns="131544" rIns="131544" bIns="131544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b="0" i="1" kern="1200" dirty="0"/>
            <a:t>engaging in discussions and activities to develop actionable strategies, and possibly start thinking about drafting a Policy Brief </a:t>
          </a:r>
          <a:endParaRPr lang="en-US" sz="1700" kern="1200" dirty="0"/>
        </a:p>
      </dsp:txBody>
      <dsp:txXfrm>
        <a:off x="6167610" y="3107870"/>
        <a:ext cx="4347989" cy="12429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7B6FDB-FD9D-4270-BF7A-1EAC1DBB3EAB}">
      <dsp:nvSpPr>
        <dsp:cNvPr id="0" name=""/>
        <dsp:cNvSpPr/>
      </dsp:nvSpPr>
      <dsp:spPr>
        <a:xfrm>
          <a:off x="0" y="538"/>
          <a:ext cx="5924145" cy="125924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46632A-D8DE-4629-929F-34D643A199CB}">
      <dsp:nvSpPr>
        <dsp:cNvPr id="0" name=""/>
        <dsp:cNvSpPr/>
      </dsp:nvSpPr>
      <dsp:spPr>
        <a:xfrm>
          <a:off x="380920" y="283867"/>
          <a:ext cx="692582" cy="69258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3DB79C-B086-481D-B4BD-5782495FAAB5}">
      <dsp:nvSpPr>
        <dsp:cNvPr id="0" name=""/>
        <dsp:cNvSpPr/>
      </dsp:nvSpPr>
      <dsp:spPr>
        <a:xfrm>
          <a:off x="1454423" y="538"/>
          <a:ext cx="4469721" cy="1259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70" tIns="133270" rIns="133270" bIns="133270" numCol="1" spcCol="1270" anchor="ctr" anchorCtr="0">
          <a:noAutofit/>
        </a:bodyPr>
        <a:lstStyle/>
        <a:p>
          <a:pPr marL="0" lvl="0" indent="0" algn="l" defTabSz="7112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1. How does your </a:t>
          </a:r>
          <a:r>
            <a:rPr lang="en-US" sz="1600" kern="1200" dirty="0">
              <a:latin typeface="Georgia" panose="02040502050405020303"/>
            </a:rPr>
            <a:t>ITE</a:t>
          </a:r>
          <a:r>
            <a:rPr lang="en-US" sz="1600" kern="1200" dirty="0"/>
            <a:t> </a:t>
          </a:r>
          <a:r>
            <a:rPr lang="en-US" sz="1600" kern="1200" dirty="0">
              <a:latin typeface="Georgia" panose="02040502050405020303"/>
            </a:rPr>
            <a:t>provider currently</a:t>
          </a:r>
          <a:r>
            <a:rPr lang="en-US" sz="1600" kern="1200" dirty="0"/>
            <a:t> support </a:t>
          </a:r>
          <a:r>
            <a:rPr lang="en-US" sz="1600" kern="1200" dirty="0">
              <a:latin typeface="Georgia" panose="02040502050405020303"/>
            </a:rPr>
            <a:t>trainee teachers</a:t>
          </a:r>
          <a:r>
            <a:rPr lang="en-US" sz="1600" kern="1200" dirty="0"/>
            <a:t> in developing their knowledge and understanding of teaching </a:t>
          </a:r>
          <a:r>
            <a:rPr lang="en-US" sz="1600" kern="1200" dirty="0">
              <a:latin typeface="Georgia" panose="02040502050405020303"/>
            </a:rPr>
            <a:t>children with EAL</a:t>
          </a:r>
          <a:r>
            <a:rPr lang="en-US" sz="1600" kern="1200" dirty="0"/>
            <a:t>? </a:t>
          </a:r>
          <a:endParaRPr lang="en-US" sz="1600" kern="1200" dirty="0">
            <a:latin typeface="Georgia" panose="02040502050405020303"/>
          </a:endParaRPr>
        </a:p>
      </dsp:txBody>
      <dsp:txXfrm>
        <a:off x="1454423" y="538"/>
        <a:ext cx="4469721" cy="1259240"/>
      </dsp:txXfrm>
    </dsp:sp>
    <dsp:sp modelId="{EA7B7F66-8A45-44B6-9DE0-F9A20A5BE13D}">
      <dsp:nvSpPr>
        <dsp:cNvPr id="0" name=""/>
        <dsp:cNvSpPr/>
      </dsp:nvSpPr>
      <dsp:spPr>
        <a:xfrm>
          <a:off x="0" y="1574589"/>
          <a:ext cx="5924145" cy="125924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D4D480-9D79-419E-A2E2-66BC1F93CBA6}">
      <dsp:nvSpPr>
        <dsp:cNvPr id="0" name=""/>
        <dsp:cNvSpPr/>
      </dsp:nvSpPr>
      <dsp:spPr>
        <a:xfrm>
          <a:off x="380920" y="1857918"/>
          <a:ext cx="692582" cy="69258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266F0F-40C6-4333-BE76-CF6E536EA25E}">
      <dsp:nvSpPr>
        <dsp:cNvPr id="0" name=""/>
        <dsp:cNvSpPr/>
      </dsp:nvSpPr>
      <dsp:spPr>
        <a:xfrm>
          <a:off x="1454423" y="1574589"/>
          <a:ext cx="4469721" cy="1259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70" tIns="133270" rIns="133270" bIns="133270" numCol="1" spcCol="1270" anchor="ctr" anchorCtr="0">
          <a:noAutofit/>
        </a:bodyPr>
        <a:lstStyle/>
        <a:p>
          <a:pPr marL="0" lvl="0" indent="0" algn="l" defTabSz="7112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2. What is successful with </a:t>
          </a:r>
          <a:r>
            <a:rPr lang="en-US" sz="1600" kern="1200" dirty="0">
              <a:latin typeface="Georgia" panose="02040502050405020303"/>
            </a:rPr>
            <a:t>your current</a:t>
          </a:r>
          <a:r>
            <a:rPr lang="en-US" sz="1600" kern="1200" dirty="0"/>
            <a:t> </a:t>
          </a:r>
          <a:r>
            <a:rPr lang="en-US" sz="1600" kern="1200" dirty="0">
              <a:latin typeface="Georgia" panose="02040502050405020303"/>
            </a:rPr>
            <a:t>practices/approaches</a:t>
          </a:r>
          <a:r>
            <a:rPr lang="en-US" sz="1600" kern="1200" dirty="0"/>
            <a:t>? </a:t>
          </a:r>
          <a:endParaRPr lang="en-US" sz="1600" kern="1200" dirty="0">
            <a:latin typeface="Georgia" panose="02040502050405020303"/>
          </a:endParaRPr>
        </a:p>
      </dsp:txBody>
      <dsp:txXfrm>
        <a:off x="1454423" y="1574589"/>
        <a:ext cx="4469721" cy="1259240"/>
      </dsp:txXfrm>
    </dsp:sp>
    <dsp:sp modelId="{C4BE70AF-542C-423C-AAA2-B24BFDE1ED37}">
      <dsp:nvSpPr>
        <dsp:cNvPr id="0" name=""/>
        <dsp:cNvSpPr/>
      </dsp:nvSpPr>
      <dsp:spPr>
        <a:xfrm>
          <a:off x="0" y="3148640"/>
          <a:ext cx="5924145" cy="125924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72E3C3-3D8B-43BD-A56D-78FF1FCCBF56}">
      <dsp:nvSpPr>
        <dsp:cNvPr id="0" name=""/>
        <dsp:cNvSpPr/>
      </dsp:nvSpPr>
      <dsp:spPr>
        <a:xfrm>
          <a:off x="380920" y="3431969"/>
          <a:ext cx="692582" cy="69258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51A1A3-7020-451F-B1C9-3CB8B94732E0}">
      <dsp:nvSpPr>
        <dsp:cNvPr id="0" name=""/>
        <dsp:cNvSpPr/>
      </dsp:nvSpPr>
      <dsp:spPr>
        <a:xfrm>
          <a:off x="1454423" y="3148640"/>
          <a:ext cx="4469721" cy="1259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70" tIns="133270" rIns="133270" bIns="133270" numCol="1" spcCol="1270" anchor="ctr" anchorCtr="0">
          <a:noAutofit/>
        </a:bodyPr>
        <a:lstStyle/>
        <a:p>
          <a:pPr marL="0" lvl="0" indent="0" algn="l" defTabSz="71120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3. What are the challenges currently being faced when developing</a:t>
          </a:r>
          <a:r>
            <a:rPr lang="en-US" sz="1600" kern="1200" dirty="0">
              <a:latin typeface="Georgia" panose="02040502050405020303"/>
            </a:rPr>
            <a:t> trainee</a:t>
          </a:r>
          <a:r>
            <a:rPr lang="en-US" sz="1600" kern="1200" dirty="0"/>
            <a:t> teachers’ knowledge and understanding of EAL-specific knowledge and understanding? </a:t>
          </a:r>
        </a:p>
      </dsp:txBody>
      <dsp:txXfrm>
        <a:off x="1454423" y="3148640"/>
        <a:ext cx="4469721" cy="12592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28CEE2-743E-FA47-BE69-00A772E5C592}" type="datetimeFigureOut">
              <a:rPr lang="en-US" smtClean="0"/>
              <a:t>11/11/2024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1C964E-D486-5744-946A-0B6745359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876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C964E-D486-5744-946A-0B67453596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203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D0296A-79EF-574B-9EB3-8F71082E964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643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b="0" i="0" u="none" strike="noStrike" kern="1200" baseline="0" dirty="0">
              <a:solidFill>
                <a:schemeClr val="tx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34E667-E1C4-4B44-A8F3-72F025CEEF46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85959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34E667-E1C4-4B44-A8F3-72F025CEEF46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68468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34E667-E1C4-4B44-A8F3-72F025CEEF4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6847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34E667-E1C4-4B44-A8F3-72F025CEEF4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6091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34E667-E1C4-4B44-A8F3-72F025CEEF4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330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A211B3-65A8-4A3F-8C61-DEFD4AFE5BA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4724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D0296A-79EF-574B-9EB3-8F71082E964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9390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D0296A-79EF-574B-9EB3-8F71082E964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7932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D0296A-79EF-574B-9EB3-8F71082E964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3546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D0296A-79EF-574B-9EB3-8F71082E964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9961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D0296A-79EF-574B-9EB3-8F71082E964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838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GB" b="0" i="0" dirty="0">
              <a:solidFill>
                <a:srgbClr val="111111"/>
              </a:solidFill>
              <a:effectLst/>
              <a:latin typeface="-apple-system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D0296A-79EF-574B-9EB3-8F71082E964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3077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en-GB" b="0" i="0" dirty="0">
              <a:solidFill>
                <a:srgbClr val="111111"/>
              </a:solidFill>
              <a:effectLst/>
              <a:latin typeface="-apple-system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D0296A-79EF-574B-9EB3-8F71082E964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6983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D0296A-79EF-574B-9EB3-8F71082E964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8203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D0296A-79EF-574B-9EB3-8F71082E964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4420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https://miro.com/welcomeonboard/bGUxRUJnTW9PUnVxTDJNVFhZZmhnN05ETE9QVElrVVZzcFk0a0Z5eE8xd1kyeXlDTXg4VDd4UWtBV0Z2OGlGTnwzNDU4NzY0NTg3ODU0MTI0Mzk5fDI=?share_link_id=795364339192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2AFA56-D875-4A84-BAC5-A6B2825B165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6132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D0296A-79EF-574B-9EB3-8F71082E964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3932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C964E-D486-5744-946A-0B674535960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7423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solidFill>
                <a:srgbClr val="111111"/>
              </a:solidFill>
              <a:effectLst/>
              <a:latin typeface="-apple-system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1C964E-D486-5744-946A-0B674535960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9307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mailto:marketingteam@bishop.ac.uk" TargetMode="External"/><Relationship Id="rId2" Type="http://schemas.openxmlformats.org/officeDocument/2006/relationships/hyperlink" Target="https://studentbishopgac.sharepoint.com/sites/MarketingTeam/Image%20Library/Forms/Thumbnails.aspx?csf=1&amp;web=1&amp;e=JpTfg1&amp;CID=76bdc135%2Dc926%2D4591%2D8045%2D856977bd17ad&amp;FolderCTID=0x01200081F8A5BDCB6BBF47BEEB576F98439416&amp;id=%2Fsites%2FMarketingTeam%2FImage%20Library%2FBGU%20Image%20Library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sv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sv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sv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sv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sv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sv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sv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svg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CD9DD09E-22E5-0CA2-3947-49BBDBB825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97424" y="4047378"/>
            <a:ext cx="2056376" cy="2052225"/>
          </a:xfrm>
          <a:custGeom>
            <a:avLst/>
            <a:gdLst>
              <a:gd name="connsiteX0" fmla="*/ 1028775 w 2056376"/>
              <a:gd name="connsiteY0" fmla="*/ 0 h 2052225"/>
              <a:gd name="connsiteX1" fmla="*/ 1028781 w 2056376"/>
              <a:gd name="connsiteY1" fmla="*/ 0 h 2052225"/>
              <a:gd name="connsiteX2" fmla="*/ 1028789 w 2056376"/>
              <a:gd name="connsiteY2" fmla="*/ 0 h 2052225"/>
              <a:gd name="connsiteX3" fmla="*/ 1114321 w 2056376"/>
              <a:gd name="connsiteY3" fmla="*/ 27756 h 2052225"/>
              <a:gd name="connsiteX4" fmla="*/ 1996367 w 2056376"/>
              <a:gd name="connsiteY4" fmla="*/ 760495 h 2052225"/>
              <a:gd name="connsiteX5" fmla="*/ 2049237 w 2056376"/>
              <a:gd name="connsiteY5" fmla="*/ 923002 h 2052225"/>
              <a:gd name="connsiteX6" fmla="*/ 1796011 w 2056376"/>
              <a:gd name="connsiteY6" fmla="*/ 1951784 h 2052225"/>
              <a:gd name="connsiteX7" fmla="*/ 1657566 w 2056376"/>
              <a:gd name="connsiteY7" fmla="*/ 2052225 h 2052225"/>
              <a:gd name="connsiteX8" fmla="*/ 399991 w 2056376"/>
              <a:gd name="connsiteY8" fmla="*/ 2052225 h 2052225"/>
              <a:gd name="connsiteX9" fmla="*/ 261549 w 2056376"/>
              <a:gd name="connsiteY9" fmla="*/ 1951784 h 2052225"/>
              <a:gd name="connsiteX10" fmla="*/ 7138 w 2056376"/>
              <a:gd name="connsiteY10" fmla="*/ 923002 h 2052225"/>
              <a:gd name="connsiteX11" fmla="*/ 60014 w 2056376"/>
              <a:gd name="connsiteY11" fmla="*/ 760495 h 2052225"/>
              <a:gd name="connsiteX12" fmla="*/ 943235 w 2056376"/>
              <a:gd name="connsiteY12" fmla="*/ 27756 h 2052225"/>
              <a:gd name="connsiteX13" fmla="*/ 1028775 w 2056376"/>
              <a:gd name="connsiteY13" fmla="*/ 0 h 205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56376" h="2052225">
                <a:moveTo>
                  <a:pt x="1028775" y="0"/>
                </a:moveTo>
                <a:cubicBezTo>
                  <a:pt x="1028775" y="0"/>
                  <a:pt x="1028775" y="0"/>
                  <a:pt x="1028781" y="0"/>
                </a:cubicBezTo>
                <a:cubicBezTo>
                  <a:pt x="1028781" y="0"/>
                  <a:pt x="1028789" y="0"/>
                  <a:pt x="1028789" y="0"/>
                </a:cubicBezTo>
                <a:cubicBezTo>
                  <a:pt x="1058804" y="3"/>
                  <a:pt x="1088827" y="9255"/>
                  <a:pt x="1114321" y="27756"/>
                </a:cubicBezTo>
                <a:lnTo>
                  <a:pt x="1996367" y="760495"/>
                </a:lnTo>
                <a:cubicBezTo>
                  <a:pt x="2047363" y="797501"/>
                  <a:pt x="2068741" y="863098"/>
                  <a:pt x="2049237" y="923002"/>
                </a:cubicBezTo>
                <a:lnTo>
                  <a:pt x="1796011" y="1951784"/>
                </a:lnTo>
                <a:cubicBezTo>
                  <a:pt x="1776507" y="2011688"/>
                  <a:pt x="1720642" y="2052225"/>
                  <a:pt x="1657566" y="2052225"/>
                </a:cubicBezTo>
                <a:lnTo>
                  <a:pt x="399991" y="2052225"/>
                </a:lnTo>
                <a:cubicBezTo>
                  <a:pt x="336915" y="2052225"/>
                  <a:pt x="281049" y="2011688"/>
                  <a:pt x="261549" y="1951784"/>
                </a:cubicBezTo>
                <a:lnTo>
                  <a:pt x="7138" y="923002"/>
                </a:lnTo>
                <a:cubicBezTo>
                  <a:pt x="-12361" y="863098"/>
                  <a:pt x="9013" y="797501"/>
                  <a:pt x="60014" y="760495"/>
                </a:cubicBezTo>
                <a:lnTo>
                  <a:pt x="943235" y="27756"/>
                </a:lnTo>
                <a:cubicBezTo>
                  <a:pt x="968736" y="9255"/>
                  <a:pt x="998752" y="3"/>
                  <a:pt x="102877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900"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63443-8A01-E155-B5BA-5E7645247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25015-68A4-92FE-9758-5C92D1F80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8B213-4A4E-0F7B-6D6E-435A25568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0A1A-9A06-BB4E-A245-4AD2E12C1F5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1B999F0-8A6D-69DC-78DD-4F296AE00C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PowerPoint Rules and Instructions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022D46-6850-3B5D-BD28-17DAE8942BB1}"/>
              </a:ext>
            </a:extLst>
          </p:cNvPr>
          <p:cNvSpPr txBox="1"/>
          <p:nvPr userDrawn="1"/>
        </p:nvSpPr>
        <p:spPr>
          <a:xfrm>
            <a:off x="838200" y="1820008"/>
            <a:ext cx="4929554" cy="4208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bg1"/>
                </a:solidFill>
              </a:rPr>
              <a:t>This presentation template includes </a:t>
            </a:r>
            <a:r>
              <a:rPr lang="en-US" sz="1400" b="1" dirty="0">
                <a:solidFill>
                  <a:schemeClr val="bg1"/>
                </a:solidFill>
              </a:rPr>
              <a:t>two</a:t>
            </a:r>
            <a:r>
              <a:rPr lang="en-US" sz="1400" dirty="0">
                <a:solidFill>
                  <a:schemeClr val="bg1"/>
                </a:solidFill>
              </a:rPr>
              <a:t> different ‘welcome’ slides, </a:t>
            </a:r>
            <a:r>
              <a:rPr lang="en-US" sz="1400" b="1" dirty="0">
                <a:solidFill>
                  <a:schemeClr val="bg1"/>
                </a:solidFill>
              </a:rPr>
              <a:t>two</a:t>
            </a:r>
            <a:r>
              <a:rPr lang="en-US" sz="1400" dirty="0">
                <a:solidFill>
                  <a:schemeClr val="bg1"/>
                </a:solidFill>
              </a:rPr>
              <a:t> different ‘end’ slides, and </a:t>
            </a:r>
            <a:r>
              <a:rPr lang="en-US" sz="1400" b="1" dirty="0">
                <a:solidFill>
                  <a:schemeClr val="bg1"/>
                </a:solidFill>
              </a:rPr>
              <a:t>three</a:t>
            </a:r>
            <a:r>
              <a:rPr lang="en-US" sz="1400" dirty="0">
                <a:solidFill>
                  <a:schemeClr val="bg1"/>
                </a:solidFill>
              </a:rPr>
              <a:t> different content slides. Each slide comes in a variety of brand </a:t>
            </a:r>
            <a:r>
              <a:rPr lang="en-US" sz="1400" dirty="0" err="1">
                <a:solidFill>
                  <a:schemeClr val="bg1"/>
                </a:solidFill>
              </a:rPr>
              <a:t>colours</a:t>
            </a:r>
            <a:r>
              <a:rPr lang="en-US" sz="1400" dirty="0">
                <a:solidFill>
                  <a:schemeClr val="bg1"/>
                </a:solidFill>
              </a:rPr>
              <a:t>, and can be selected from ‘Layouts’ in the ‘Home’ tab.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chemeClr val="bg1"/>
                </a:solidFill>
              </a:rPr>
              <a:t>DO NOT: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Use one slide </a:t>
            </a:r>
            <a:r>
              <a:rPr lang="en-US" dirty="0" err="1">
                <a:solidFill>
                  <a:schemeClr val="bg1"/>
                </a:solidFill>
              </a:rPr>
              <a:t>colour</a:t>
            </a:r>
            <a:r>
              <a:rPr lang="en-US" dirty="0">
                <a:solidFill>
                  <a:schemeClr val="bg1"/>
                </a:solidFill>
              </a:rPr>
              <a:t> for an entire presentation </a:t>
            </a:r>
            <a:r>
              <a:rPr lang="en-US" b="1" dirty="0">
                <a:solidFill>
                  <a:schemeClr val="bg1"/>
                </a:solidFill>
              </a:rPr>
              <a:t>unless</a:t>
            </a:r>
            <a:r>
              <a:rPr lang="en-US" dirty="0">
                <a:solidFill>
                  <a:schemeClr val="bg1"/>
                </a:solidFill>
              </a:rPr>
              <a:t> you are using the ‘purple content slides’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Alter existing </a:t>
            </a:r>
            <a:r>
              <a:rPr lang="en-US" dirty="0" err="1">
                <a:solidFill>
                  <a:schemeClr val="bg1"/>
                </a:solidFill>
              </a:rPr>
              <a:t>colours</a:t>
            </a:r>
            <a:endParaRPr lang="en-US" dirty="0">
              <a:solidFill>
                <a:schemeClr val="bg1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Alter fonts </a:t>
            </a:r>
            <a:r>
              <a:rPr lang="en-US" sz="1200" dirty="0">
                <a:solidFill>
                  <a:schemeClr val="bg1"/>
                </a:solidFill>
              </a:rPr>
              <a:t>(</a:t>
            </a:r>
            <a:r>
              <a:rPr lang="en-US" sz="1200" b="1" dirty="0">
                <a:solidFill>
                  <a:schemeClr val="bg1"/>
                </a:solidFill>
              </a:rPr>
              <a:t>Times New Roman </a:t>
            </a:r>
            <a:r>
              <a:rPr lang="en-US" sz="1200" dirty="0">
                <a:solidFill>
                  <a:schemeClr val="bg1"/>
                </a:solidFill>
              </a:rPr>
              <a:t>for headers, </a:t>
            </a:r>
            <a:r>
              <a:rPr lang="en-US" sz="1200" b="1" dirty="0">
                <a:solidFill>
                  <a:schemeClr val="bg1"/>
                </a:solidFill>
              </a:rPr>
              <a:t>Arial</a:t>
            </a:r>
            <a:r>
              <a:rPr lang="en-US" sz="1200" dirty="0">
                <a:solidFill>
                  <a:schemeClr val="bg1"/>
                </a:solidFill>
              </a:rPr>
              <a:t> for body)</a:t>
            </a:r>
            <a:endParaRPr lang="en-US" dirty="0">
              <a:solidFill>
                <a:schemeClr val="bg1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Use ClipArt*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Add extra </a:t>
            </a:r>
            <a:r>
              <a:rPr lang="en-US" dirty="0" err="1">
                <a:solidFill>
                  <a:schemeClr val="bg1"/>
                </a:solidFill>
              </a:rPr>
              <a:t>mitre</a:t>
            </a:r>
            <a:r>
              <a:rPr lang="en-US" dirty="0">
                <a:solidFill>
                  <a:schemeClr val="bg1"/>
                </a:solidFill>
              </a:rPr>
              <a:t> shapes or university logos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50" dirty="0">
                <a:solidFill>
                  <a:schemeClr val="bg1"/>
                </a:solidFill>
              </a:rPr>
              <a:t>*Please use the university’s </a:t>
            </a:r>
            <a:r>
              <a:rPr lang="en-US" sz="1050" dirty="0">
                <a:solidFill>
                  <a:schemeClr val="bg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library of stock photography</a:t>
            </a:r>
            <a:r>
              <a:rPr lang="en-US" sz="1050" dirty="0">
                <a:solidFill>
                  <a:schemeClr val="bg2"/>
                </a:solidFill>
              </a:rPr>
              <a:t> </a:t>
            </a:r>
            <a:r>
              <a:rPr lang="en-US" sz="1050" dirty="0">
                <a:solidFill>
                  <a:schemeClr val="bg1"/>
                </a:solidFill>
              </a:rPr>
              <a:t>where possible. If you would like to use personal photographs, these will need to be approved by emailing them to </a:t>
            </a:r>
            <a:r>
              <a:rPr lang="en-US" sz="1050" dirty="0">
                <a:solidFill>
                  <a:schemeClr val="bg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marketingteam@bishop.ac.uk</a:t>
            </a:r>
            <a:r>
              <a:rPr lang="en-US" sz="1050" dirty="0">
                <a:solidFill>
                  <a:schemeClr val="bg2"/>
                </a:solidFill>
              </a:rPr>
              <a:t> 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3ED6A8A-1E80-73B5-6CA4-43E557F0529A}"/>
              </a:ext>
            </a:extLst>
          </p:cNvPr>
          <p:cNvSpPr txBox="1"/>
          <p:nvPr userDrawn="1"/>
        </p:nvSpPr>
        <p:spPr>
          <a:xfrm>
            <a:off x="6339254" y="1820008"/>
            <a:ext cx="5014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TO ADD PICTURES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51B2D7F-DF7B-2C67-3346-AE6E872CCCB4}"/>
              </a:ext>
            </a:extLst>
          </p:cNvPr>
          <p:cNvSpPr txBox="1"/>
          <p:nvPr userDrawn="1"/>
        </p:nvSpPr>
        <p:spPr>
          <a:xfrm>
            <a:off x="6339254" y="2338754"/>
            <a:ext cx="50145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Adding pictures to your presentation is simple! Just look for the ‘add picture’ icon </a:t>
            </a:r>
            <a:r>
              <a:rPr lang="en-US" sz="12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centred</a:t>
            </a:r>
            <a:r>
              <a:rPr lang="en-US" sz="1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the large </a:t>
            </a:r>
            <a:r>
              <a:rPr lang="en-US" sz="12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mitre</a:t>
            </a:r>
            <a:r>
              <a:rPr lang="en-US" sz="1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shapes.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special picture frames are found on the ‘welcome 2’, ‘End 2’, and ‘Body 1’ slides.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adjust picture size in the </a:t>
            </a:r>
            <a:r>
              <a:rPr lang="en-US" sz="12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mitre</a:t>
            </a:r>
            <a:r>
              <a:rPr lang="en-US" sz="1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frame, select the </a:t>
            </a:r>
            <a:r>
              <a:rPr lang="en-US" sz="12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mitre</a:t>
            </a:r>
            <a:r>
              <a:rPr lang="en-US" sz="1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click ‘Picture Format’ Tab, and select ‘Crop’. This will allow you to move the picture around inside the frame.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 it a try with this </a:t>
            </a:r>
            <a:r>
              <a:rPr lang="en-US" sz="12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mitre</a:t>
            </a:r>
            <a:r>
              <a:rPr lang="en-US" sz="1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shape!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also leave the shapes as 		                     filled </a:t>
            </a:r>
            <a:r>
              <a:rPr lang="en-US" sz="1200" b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colours</a:t>
            </a:r>
            <a:r>
              <a:rPr lang="en-US" sz="1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or add your own images     		          separately.  </a:t>
            </a:r>
          </a:p>
        </p:txBody>
      </p:sp>
    </p:spTree>
    <p:extLst>
      <p:ext uri="{BB962C8B-B14F-4D97-AF65-F5344CB8AC3E}">
        <p14:creationId xmlns:p14="http://schemas.microsoft.com/office/powerpoint/2010/main" val="2096632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63443-8A01-E155-B5BA-5E7645247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25015-68A4-92FE-9758-5C92D1F80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8B213-4A4E-0F7B-6D6E-435A25568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0A1A-9A06-BB4E-A245-4AD2E12C1F5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1B999F0-8A6D-69DC-78DD-4F296AE00C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0694" y="365125"/>
            <a:ext cx="9193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Who we are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260101-1ECF-6A7A-A30A-EA452EF53106}"/>
              </a:ext>
            </a:extLst>
          </p:cNvPr>
          <p:cNvSpPr txBox="1"/>
          <p:nvPr userDrawn="1"/>
        </p:nvSpPr>
        <p:spPr>
          <a:xfrm>
            <a:off x="601481" y="2687394"/>
            <a:ext cx="3412015" cy="83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GB" sz="1500" dirty="0">
                <a:solidFill>
                  <a:schemeClr val="bg1"/>
                </a:solidFill>
              </a:rPr>
              <a:t>To support individuals to realise their ambitions and create positive change in their communities and beyond.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F2734E-3C1A-18C4-46A4-354CFE150962}"/>
              </a:ext>
            </a:extLst>
          </p:cNvPr>
          <p:cNvSpPr txBox="1"/>
          <p:nvPr userDrawn="1"/>
        </p:nvSpPr>
        <p:spPr>
          <a:xfrm>
            <a:off x="601483" y="4396946"/>
            <a:ext cx="3412013" cy="1596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GB" sz="1500" dirty="0">
                <a:solidFill>
                  <a:schemeClr val="bg1"/>
                </a:solidFill>
              </a:rPr>
              <a:t>To bring together people and organisations through transformative education and professional partnerships, achieving our social purpose for the benefit of our communities.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48827DB-5D2F-D31B-D854-C7D312C47F28}"/>
              </a:ext>
            </a:extLst>
          </p:cNvPr>
          <p:cNvSpPr txBox="1"/>
          <p:nvPr userDrawn="1"/>
        </p:nvSpPr>
        <p:spPr>
          <a:xfrm>
            <a:off x="8402311" y="2696647"/>
            <a:ext cx="3397803" cy="210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GB" sz="1500" dirty="0">
                <a:gradFill>
                  <a:gsLst>
                    <a:gs pos="0">
                      <a:srgbClr val="EEC07C"/>
                    </a:gs>
                    <a:gs pos="0">
                      <a:srgbClr val="F3CC98"/>
                    </a:gs>
                    <a:gs pos="23000">
                      <a:srgbClr val="FFC000"/>
                    </a:gs>
                    <a:gs pos="50000">
                      <a:srgbClr val="EEC07C"/>
                    </a:gs>
                    <a:gs pos="75000">
                      <a:srgbClr val="FFC000"/>
                    </a:gs>
                    <a:gs pos="100000">
                      <a:srgbClr val="EEC07C"/>
                    </a:gs>
                  </a:gsLst>
                  <a:lin ang="1500000" scaled="0"/>
                </a:gradFill>
              </a:rPr>
              <a:t>To our students</a:t>
            </a:r>
            <a:r>
              <a:rPr lang="en-GB" sz="1500" dirty="0">
                <a:solidFill>
                  <a:schemeClr val="bg1"/>
                </a:solidFill>
              </a:rPr>
              <a:t>, we will support you to develop the skills needed for a life of impact, with the guidance and community to help get you there. </a:t>
            </a:r>
            <a:br>
              <a:rPr lang="en-GB" sz="1500" dirty="0">
                <a:solidFill>
                  <a:schemeClr val="bg2"/>
                </a:solidFill>
              </a:rPr>
            </a:br>
            <a:endParaRPr lang="en-GB" sz="1500" dirty="0">
              <a:solidFill>
                <a:schemeClr val="bg2"/>
              </a:solidFill>
            </a:endParaRPr>
          </a:p>
          <a:p>
            <a:pPr>
              <a:lnSpc>
                <a:spcPct val="110000"/>
              </a:lnSpc>
            </a:pPr>
            <a:r>
              <a:rPr lang="en-GB" sz="1500" dirty="0">
                <a:gradFill>
                  <a:gsLst>
                    <a:gs pos="0">
                      <a:srgbClr val="EEC07C"/>
                    </a:gs>
                    <a:gs pos="0">
                      <a:srgbClr val="F3CC98"/>
                    </a:gs>
                    <a:gs pos="23000">
                      <a:srgbClr val="FFC000"/>
                    </a:gs>
                    <a:gs pos="50000">
                      <a:srgbClr val="EEC07C"/>
                    </a:gs>
                    <a:gs pos="75000">
                      <a:srgbClr val="FFC000"/>
                    </a:gs>
                    <a:gs pos="100000">
                      <a:srgbClr val="EEC07C"/>
                    </a:gs>
                  </a:gsLst>
                  <a:lin ang="1500000" scaled="0"/>
                </a:gradFill>
              </a:rPr>
              <a:t>To our partners</a:t>
            </a:r>
            <a:r>
              <a:rPr lang="en-GB" sz="1500" dirty="0">
                <a:solidFill>
                  <a:schemeClr val="bg1"/>
                </a:solidFill>
              </a:rPr>
              <a:t>, partnering in your ambition, we help drive social </a:t>
            </a:r>
            <a:br>
              <a:rPr lang="en-GB" sz="1500" dirty="0">
                <a:solidFill>
                  <a:schemeClr val="bg1"/>
                </a:solidFill>
              </a:rPr>
            </a:br>
            <a:r>
              <a:rPr lang="en-GB" sz="1500" dirty="0">
                <a:solidFill>
                  <a:schemeClr val="bg1"/>
                </a:solidFill>
              </a:rPr>
              <a:t>impact together.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FBEEF3-96C8-53C4-D61B-DE93D4C047FC}"/>
              </a:ext>
            </a:extLst>
          </p:cNvPr>
          <p:cNvSpPr txBox="1"/>
          <p:nvPr userDrawn="1"/>
        </p:nvSpPr>
        <p:spPr>
          <a:xfrm>
            <a:off x="601481" y="2027619"/>
            <a:ext cx="2232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dirty="0">
                <a:gradFill flip="none" rotWithShape="1">
                  <a:gsLst>
                    <a:gs pos="3000">
                      <a:srgbClr val="EEC07C"/>
                    </a:gs>
                    <a:gs pos="0">
                      <a:srgbClr val="F3CC98"/>
                    </a:gs>
                    <a:gs pos="26000">
                      <a:srgbClr val="FFC000"/>
                    </a:gs>
                    <a:gs pos="52000">
                      <a:srgbClr val="EEC07C"/>
                    </a:gs>
                    <a:gs pos="79000">
                      <a:srgbClr val="FFC000"/>
                    </a:gs>
                    <a:gs pos="100000">
                      <a:srgbClr val="EEC07C"/>
                    </a:gs>
                  </a:gsLst>
                  <a:lin ang="1500000" scaled="0"/>
                  <a:tileRect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Our Purpose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0D88CC-A9D9-161D-A2E7-AB3D5455CACD}"/>
              </a:ext>
            </a:extLst>
          </p:cNvPr>
          <p:cNvSpPr txBox="1"/>
          <p:nvPr userDrawn="1"/>
        </p:nvSpPr>
        <p:spPr>
          <a:xfrm>
            <a:off x="601481" y="3835142"/>
            <a:ext cx="2232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dirty="0">
                <a:gradFill>
                  <a:gsLst>
                    <a:gs pos="0">
                      <a:srgbClr val="EEC07C"/>
                    </a:gs>
                    <a:gs pos="0">
                      <a:srgbClr val="F3CC98"/>
                    </a:gs>
                    <a:gs pos="23000">
                      <a:srgbClr val="FFC000"/>
                    </a:gs>
                    <a:gs pos="50000">
                      <a:srgbClr val="EEC07C"/>
                    </a:gs>
                    <a:gs pos="75000">
                      <a:srgbClr val="FFC000"/>
                    </a:gs>
                    <a:gs pos="100000">
                      <a:srgbClr val="EEC07C"/>
                    </a:gs>
                  </a:gsLst>
                  <a:lin ang="15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Our Mission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D0C5CFF-8468-B599-3A4B-CF4538D15EB1}"/>
              </a:ext>
            </a:extLst>
          </p:cNvPr>
          <p:cNvSpPr txBox="1"/>
          <p:nvPr userDrawn="1"/>
        </p:nvSpPr>
        <p:spPr>
          <a:xfrm>
            <a:off x="4425695" y="2019609"/>
            <a:ext cx="2232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dirty="0">
                <a:gradFill>
                  <a:gsLst>
                    <a:gs pos="0">
                      <a:srgbClr val="EEC07C"/>
                    </a:gs>
                    <a:gs pos="0">
                      <a:srgbClr val="F3CC98"/>
                    </a:gs>
                    <a:gs pos="23000">
                      <a:srgbClr val="FFC000"/>
                    </a:gs>
                    <a:gs pos="50000">
                      <a:srgbClr val="EEC07C"/>
                    </a:gs>
                    <a:gs pos="75000">
                      <a:srgbClr val="FFC000"/>
                    </a:gs>
                    <a:gs pos="100000">
                      <a:srgbClr val="EEC07C"/>
                    </a:gs>
                  </a:gsLst>
                  <a:lin ang="15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Our Values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5615FD-009E-4106-C08E-A90784945C19}"/>
              </a:ext>
            </a:extLst>
          </p:cNvPr>
          <p:cNvSpPr txBox="1"/>
          <p:nvPr userDrawn="1"/>
        </p:nvSpPr>
        <p:spPr>
          <a:xfrm>
            <a:off x="8402311" y="2027619"/>
            <a:ext cx="2232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dirty="0">
                <a:gradFill>
                  <a:gsLst>
                    <a:gs pos="0">
                      <a:srgbClr val="EEC07C"/>
                    </a:gs>
                    <a:gs pos="0">
                      <a:srgbClr val="F3CC98"/>
                    </a:gs>
                    <a:gs pos="23000">
                      <a:srgbClr val="FFC000"/>
                    </a:gs>
                    <a:gs pos="50000">
                      <a:srgbClr val="EEC07C"/>
                    </a:gs>
                    <a:gs pos="75000">
                      <a:srgbClr val="FFC000"/>
                    </a:gs>
                    <a:gs pos="100000">
                      <a:srgbClr val="EEC07C"/>
                    </a:gs>
                  </a:gsLst>
                  <a:lin ang="1500000" scaled="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Our Promise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7A1EAC-43BD-1A32-1240-6A86D7406F5E}"/>
              </a:ext>
            </a:extLst>
          </p:cNvPr>
          <p:cNvSpPr txBox="1"/>
          <p:nvPr userDrawn="1"/>
        </p:nvSpPr>
        <p:spPr>
          <a:xfrm>
            <a:off x="4425694" y="2643601"/>
            <a:ext cx="3564420" cy="3241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GB" sz="1500" b="0" dirty="0">
                <a:gradFill>
                  <a:gsLst>
                    <a:gs pos="0">
                      <a:srgbClr val="EEC07C"/>
                    </a:gs>
                    <a:gs pos="0">
                      <a:srgbClr val="F3CC98"/>
                    </a:gs>
                    <a:gs pos="23000">
                      <a:srgbClr val="FFC000"/>
                    </a:gs>
                    <a:gs pos="50000">
                      <a:srgbClr val="EEC07C"/>
                    </a:gs>
                    <a:gs pos="75000">
                      <a:srgbClr val="FFC000"/>
                    </a:gs>
                    <a:gs pos="100000">
                      <a:srgbClr val="EEC07C"/>
                    </a:gs>
                  </a:gsLst>
                  <a:lin ang="1500000" scaled="0"/>
                </a:gradFill>
                <a:effectLst/>
                <a:latin typeface="+mn-lt"/>
              </a:rPr>
              <a:t>Respect</a:t>
            </a:r>
            <a:r>
              <a:rPr lang="en-GB" sz="1500" dirty="0">
                <a:solidFill>
                  <a:srgbClr val="EEC07C"/>
                </a:solidFill>
                <a:effectLst/>
                <a:latin typeface="+mn-lt"/>
              </a:rPr>
              <a:t> </a:t>
            </a:r>
            <a:r>
              <a:rPr lang="en-GB" sz="1500" dirty="0">
                <a:solidFill>
                  <a:schemeClr val="bg1"/>
                </a:solidFill>
                <a:effectLst/>
                <a:latin typeface="+mn-lt"/>
              </a:rPr>
              <a:t>– </a:t>
            </a:r>
            <a:r>
              <a:rPr lang="en-GB" sz="1300" i="1" dirty="0">
                <a:solidFill>
                  <a:schemeClr val="bg1"/>
                </a:solidFill>
                <a:effectLst/>
                <a:latin typeface="+mn-lt"/>
              </a:rPr>
              <a:t>Act with empathy and honesty.</a:t>
            </a:r>
            <a:br>
              <a:rPr lang="en-GB" sz="1400" dirty="0">
                <a:solidFill>
                  <a:schemeClr val="bg1"/>
                </a:solidFill>
                <a:effectLst/>
                <a:latin typeface="+mn-lt"/>
              </a:rPr>
            </a:br>
            <a:r>
              <a:rPr lang="en-GB" sz="900" dirty="0">
                <a:solidFill>
                  <a:schemeClr val="bg2"/>
                </a:solidFill>
                <a:effectLst/>
                <a:latin typeface="+mn-lt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en-GB" sz="1500" b="0" dirty="0">
                <a:gradFill>
                  <a:gsLst>
                    <a:gs pos="0">
                      <a:srgbClr val="EEC07C"/>
                    </a:gs>
                    <a:gs pos="0">
                      <a:srgbClr val="F3CC98"/>
                    </a:gs>
                    <a:gs pos="23000">
                      <a:srgbClr val="FFC000"/>
                    </a:gs>
                    <a:gs pos="50000">
                      <a:srgbClr val="EEC07C"/>
                    </a:gs>
                    <a:gs pos="75000">
                      <a:srgbClr val="FFC000"/>
                    </a:gs>
                    <a:gs pos="100000">
                      <a:srgbClr val="EEC07C"/>
                    </a:gs>
                  </a:gsLst>
                  <a:lin ang="1500000" scaled="0"/>
                </a:gradFill>
                <a:effectLst/>
                <a:latin typeface="+mn-lt"/>
              </a:rPr>
              <a:t>Courage</a:t>
            </a:r>
            <a:r>
              <a:rPr lang="en-GB" sz="1500" b="0" dirty="0">
                <a:solidFill>
                  <a:srgbClr val="EEC07C"/>
                </a:solidFill>
                <a:effectLst/>
                <a:latin typeface="+mn-lt"/>
              </a:rPr>
              <a:t> </a:t>
            </a:r>
            <a:r>
              <a:rPr lang="en-GB" sz="1500" b="0" i="1" dirty="0">
                <a:solidFill>
                  <a:schemeClr val="bg1"/>
                </a:solidFill>
                <a:effectLst/>
                <a:latin typeface="+mn-lt"/>
              </a:rPr>
              <a:t>–</a:t>
            </a:r>
            <a:r>
              <a:rPr lang="en-GB" sz="1200" b="0" i="1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en-GB" sz="1300" i="1" dirty="0">
                <a:solidFill>
                  <a:schemeClr val="bg1"/>
                </a:solidFill>
                <a:effectLst/>
                <a:latin typeface="+mn-lt"/>
              </a:rPr>
              <a:t>Inspire growth by challenging ourselves and others.</a:t>
            </a:r>
          </a:p>
          <a:p>
            <a:pPr>
              <a:lnSpc>
                <a:spcPct val="110000"/>
              </a:lnSpc>
            </a:pPr>
            <a:r>
              <a:rPr lang="en-GB" sz="900" dirty="0">
                <a:solidFill>
                  <a:schemeClr val="bg2"/>
                </a:solidFill>
                <a:effectLst/>
                <a:latin typeface="+mn-lt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en-GB" sz="1500" b="0" dirty="0">
                <a:gradFill>
                  <a:gsLst>
                    <a:gs pos="0">
                      <a:srgbClr val="EEC07C"/>
                    </a:gs>
                    <a:gs pos="0">
                      <a:srgbClr val="F3CC98"/>
                    </a:gs>
                    <a:gs pos="23000">
                      <a:srgbClr val="FFC000"/>
                    </a:gs>
                    <a:gs pos="50000">
                      <a:srgbClr val="EEC07C"/>
                    </a:gs>
                    <a:gs pos="75000">
                      <a:srgbClr val="FFC000"/>
                    </a:gs>
                    <a:gs pos="100000">
                      <a:srgbClr val="EEC07C"/>
                    </a:gs>
                  </a:gsLst>
                  <a:lin ang="1500000" scaled="0"/>
                </a:gradFill>
                <a:effectLst/>
                <a:latin typeface="+mn-lt"/>
              </a:rPr>
              <a:t>Resilience</a:t>
            </a:r>
            <a:r>
              <a:rPr lang="en-GB" sz="1500" b="0" dirty="0">
                <a:solidFill>
                  <a:srgbClr val="EEC07C"/>
                </a:solidFill>
                <a:effectLst/>
                <a:latin typeface="+mn-lt"/>
              </a:rPr>
              <a:t> </a:t>
            </a:r>
            <a:r>
              <a:rPr lang="en-GB" sz="1500" b="0" i="1" dirty="0">
                <a:solidFill>
                  <a:schemeClr val="bg1"/>
                </a:solidFill>
                <a:effectLst/>
                <a:latin typeface="+mn-lt"/>
              </a:rPr>
              <a:t>–</a:t>
            </a:r>
            <a:r>
              <a:rPr lang="en-GB" sz="1200" b="0" i="1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en-GB" sz="1300" i="1" dirty="0">
                <a:solidFill>
                  <a:schemeClr val="bg1"/>
                </a:solidFill>
                <a:effectLst/>
                <a:latin typeface="+mn-lt"/>
              </a:rPr>
              <a:t>Adapt positively to change whilst staying true to who we are.</a:t>
            </a:r>
          </a:p>
          <a:p>
            <a:pPr>
              <a:lnSpc>
                <a:spcPct val="110000"/>
              </a:lnSpc>
            </a:pPr>
            <a:r>
              <a:rPr lang="en-GB" sz="900" dirty="0">
                <a:solidFill>
                  <a:schemeClr val="bg2"/>
                </a:solidFill>
                <a:effectLst/>
                <a:latin typeface="+mn-lt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en-GB" sz="1500" b="0" dirty="0">
                <a:gradFill>
                  <a:gsLst>
                    <a:gs pos="0">
                      <a:srgbClr val="EEC07C"/>
                    </a:gs>
                    <a:gs pos="0">
                      <a:srgbClr val="F3CC98"/>
                    </a:gs>
                    <a:gs pos="23000">
                      <a:srgbClr val="FFC000"/>
                    </a:gs>
                    <a:gs pos="50000">
                      <a:srgbClr val="EEC07C"/>
                    </a:gs>
                    <a:gs pos="75000">
                      <a:srgbClr val="FFC000"/>
                    </a:gs>
                    <a:gs pos="100000">
                      <a:srgbClr val="EEC07C"/>
                    </a:gs>
                  </a:gsLst>
                  <a:lin ang="1500000" scaled="0"/>
                </a:gradFill>
                <a:effectLst/>
                <a:latin typeface="+mn-lt"/>
              </a:rPr>
              <a:t>Integrity</a:t>
            </a:r>
            <a:r>
              <a:rPr lang="en-GB" sz="1500" b="0" dirty="0">
                <a:solidFill>
                  <a:srgbClr val="EEC07C"/>
                </a:solidFill>
                <a:effectLst/>
                <a:latin typeface="+mn-lt"/>
              </a:rPr>
              <a:t> </a:t>
            </a:r>
            <a:r>
              <a:rPr lang="en-GB" sz="1500" b="0" i="1" dirty="0">
                <a:solidFill>
                  <a:schemeClr val="bg1"/>
                </a:solidFill>
                <a:effectLst/>
                <a:latin typeface="+mn-lt"/>
              </a:rPr>
              <a:t>–</a:t>
            </a:r>
            <a:r>
              <a:rPr lang="en-GB" sz="1200" b="0" i="1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en-GB" sz="1300" i="1" dirty="0">
                <a:solidFill>
                  <a:schemeClr val="bg1"/>
                </a:solidFill>
                <a:effectLst/>
                <a:latin typeface="+mn-lt"/>
              </a:rPr>
              <a:t>Do what’s right; not what’s easy.</a:t>
            </a:r>
            <a:br>
              <a:rPr lang="en-GB" sz="1300" dirty="0">
                <a:solidFill>
                  <a:schemeClr val="bg2"/>
                </a:solidFill>
                <a:effectLst/>
                <a:latin typeface="+mn-lt"/>
              </a:rPr>
            </a:br>
            <a:r>
              <a:rPr lang="en-GB" sz="900" dirty="0">
                <a:solidFill>
                  <a:schemeClr val="bg2"/>
                </a:solidFill>
                <a:effectLst/>
                <a:latin typeface="+mn-lt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en-GB" sz="1500" b="0" dirty="0">
                <a:gradFill>
                  <a:gsLst>
                    <a:gs pos="0">
                      <a:srgbClr val="EEC07C"/>
                    </a:gs>
                    <a:gs pos="0">
                      <a:srgbClr val="F3CC98"/>
                    </a:gs>
                    <a:gs pos="23000">
                      <a:srgbClr val="FFC000"/>
                    </a:gs>
                    <a:gs pos="50000">
                      <a:srgbClr val="EEC07C"/>
                    </a:gs>
                    <a:gs pos="75000">
                      <a:srgbClr val="FFC000"/>
                    </a:gs>
                    <a:gs pos="100000">
                      <a:srgbClr val="EEC07C"/>
                    </a:gs>
                  </a:gsLst>
                  <a:lin ang="1500000" scaled="0"/>
                </a:gradFill>
                <a:effectLst/>
                <a:latin typeface="+mn-lt"/>
              </a:rPr>
              <a:t>Excellence</a:t>
            </a:r>
            <a:r>
              <a:rPr lang="en-GB" sz="1500" b="0" dirty="0">
                <a:solidFill>
                  <a:srgbClr val="EEC07C"/>
                </a:solidFill>
                <a:effectLst/>
                <a:latin typeface="+mn-lt"/>
              </a:rPr>
              <a:t> </a:t>
            </a:r>
            <a:r>
              <a:rPr lang="en-GB" sz="1500" b="0" i="1" dirty="0">
                <a:solidFill>
                  <a:schemeClr val="bg1"/>
                </a:solidFill>
                <a:effectLst/>
                <a:latin typeface="+mn-lt"/>
              </a:rPr>
              <a:t>–</a:t>
            </a:r>
            <a:r>
              <a:rPr lang="en-GB" sz="1200" b="0" i="1" dirty="0">
                <a:solidFill>
                  <a:schemeClr val="bg1"/>
                </a:solidFill>
                <a:effectLst/>
                <a:latin typeface="+mn-lt"/>
              </a:rPr>
              <a:t> </a:t>
            </a:r>
            <a:r>
              <a:rPr lang="en-GB" sz="1300" i="1" dirty="0">
                <a:solidFill>
                  <a:schemeClr val="bg1"/>
                </a:solidFill>
                <a:effectLst/>
                <a:latin typeface="+mn-lt"/>
              </a:rPr>
              <a:t>Support others to achieve their best, by always giving ours.</a:t>
            </a:r>
            <a:br>
              <a:rPr lang="en-GB" sz="1300" dirty="0">
                <a:solidFill>
                  <a:schemeClr val="bg1"/>
                </a:solidFill>
                <a:effectLst/>
                <a:latin typeface="+mn-lt"/>
              </a:rPr>
            </a:br>
            <a:r>
              <a:rPr lang="en-GB" sz="900" dirty="0">
                <a:solidFill>
                  <a:schemeClr val="bg2"/>
                </a:solidFill>
                <a:effectLst/>
                <a:latin typeface="+mn-lt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en-GB" sz="1500" b="0" dirty="0">
                <a:gradFill>
                  <a:gsLst>
                    <a:gs pos="0">
                      <a:srgbClr val="EEC07C"/>
                    </a:gs>
                    <a:gs pos="0">
                      <a:srgbClr val="F3CC98"/>
                    </a:gs>
                    <a:gs pos="23000">
                      <a:srgbClr val="FFC000"/>
                    </a:gs>
                    <a:gs pos="50000">
                      <a:srgbClr val="EEC07C"/>
                    </a:gs>
                    <a:gs pos="75000">
                      <a:srgbClr val="FFC000"/>
                    </a:gs>
                    <a:gs pos="100000">
                      <a:srgbClr val="EEC07C"/>
                    </a:gs>
                  </a:gsLst>
                  <a:lin ang="1500000" scaled="0"/>
                </a:gradFill>
                <a:effectLst/>
                <a:latin typeface="+mn-lt"/>
              </a:rPr>
              <a:t>Inclusion</a:t>
            </a:r>
            <a:r>
              <a:rPr lang="en-GB" sz="1500" b="0" dirty="0">
                <a:solidFill>
                  <a:srgbClr val="EEC07C"/>
                </a:solidFill>
                <a:effectLst/>
                <a:latin typeface="+mn-lt"/>
              </a:rPr>
              <a:t> </a:t>
            </a:r>
            <a:r>
              <a:rPr lang="en-GB" sz="1500" b="0" i="1" dirty="0">
                <a:solidFill>
                  <a:schemeClr val="bg1"/>
                </a:solidFill>
                <a:effectLst/>
                <a:latin typeface="+mn-lt"/>
              </a:rPr>
              <a:t>– </a:t>
            </a:r>
            <a:r>
              <a:rPr lang="en-GB" sz="1300" i="1" dirty="0">
                <a:solidFill>
                  <a:schemeClr val="bg1"/>
                </a:solidFill>
                <a:effectLst/>
                <a:latin typeface="+mn-lt"/>
              </a:rPr>
              <a:t>Create community and belonging through thoughtful action.</a:t>
            </a:r>
          </a:p>
        </p:txBody>
      </p:sp>
    </p:spTree>
    <p:extLst>
      <p:ext uri="{BB962C8B-B14F-4D97-AF65-F5344CB8AC3E}">
        <p14:creationId xmlns:p14="http://schemas.microsoft.com/office/powerpoint/2010/main" val="1526488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Welcome Slid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4AABC-1429-E071-DC69-31910A8DBD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GB" dirty="0"/>
              <a:t>Welcome message here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1DC2B-DA8C-DF06-4BC0-5D01BF04B83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here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1B373-7A96-9841-5173-75F49530D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BBBA4-10E1-9348-0903-15BF95C8E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39C6A-AEEE-79E2-BDAA-74A575693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EF32D-26D7-C841-8D09-5386E097479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2DEDD252-AE17-6745-0B30-D8A8E1B70A26}"/>
              </a:ext>
            </a:extLst>
          </p:cNvPr>
          <p:cNvSpPr/>
          <p:nvPr userDrawn="1"/>
        </p:nvSpPr>
        <p:spPr>
          <a:xfrm>
            <a:off x="10096487" y="-282030"/>
            <a:ext cx="4287058" cy="4278403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B3592198-4510-676C-2ADF-D3B7F4CE61CF}"/>
              </a:ext>
            </a:extLst>
          </p:cNvPr>
          <p:cNvSpPr/>
          <p:nvPr userDrawn="1"/>
        </p:nvSpPr>
        <p:spPr>
          <a:xfrm rot="2876031">
            <a:off x="10154429" y="217732"/>
            <a:ext cx="1084302" cy="1099914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2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1AF67ACD-8D51-5F5F-28A8-830B83E2617B}"/>
              </a:ext>
            </a:extLst>
          </p:cNvPr>
          <p:cNvSpPr/>
          <p:nvPr userDrawn="1"/>
        </p:nvSpPr>
        <p:spPr>
          <a:xfrm rot="13947746">
            <a:off x="-1114227" y="3457153"/>
            <a:ext cx="2857131" cy="2898269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2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4C6E273-45AE-DFD7-FB68-98A407D2A036}"/>
              </a:ext>
            </a:extLst>
          </p:cNvPr>
          <p:cNvSpPr/>
          <p:nvPr userDrawn="1"/>
        </p:nvSpPr>
        <p:spPr>
          <a:xfrm>
            <a:off x="516406" y="5600474"/>
            <a:ext cx="1324205" cy="1321532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9E62EF40-C45E-3115-6EA3-A2B42D559713}"/>
              </a:ext>
            </a:extLst>
          </p:cNvPr>
          <p:cNvSpPr/>
          <p:nvPr userDrawn="1"/>
        </p:nvSpPr>
        <p:spPr>
          <a:xfrm rot="15446301">
            <a:off x="2415577" y="4997170"/>
            <a:ext cx="522315" cy="521260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2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735102A5-829C-57AA-B1CD-32571920FFB4}"/>
              </a:ext>
            </a:extLst>
          </p:cNvPr>
          <p:cNvSpPr/>
          <p:nvPr userDrawn="1"/>
        </p:nvSpPr>
        <p:spPr>
          <a:xfrm rot="20733118">
            <a:off x="1135827" y="2846742"/>
            <a:ext cx="338368" cy="337685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bg1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BD5EE3E-B3B3-5C3F-C9D0-8CA2D26310E5}"/>
              </a:ext>
            </a:extLst>
          </p:cNvPr>
          <p:cNvSpPr/>
          <p:nvPr userDrawn="1"/>
        </p:nvSpPr>
        <p:spPr>
          <a:xfrm rot="8797406">
            <a:off x="11118789" y="3827529"/>
            <a:ext cx="338368" cy="337685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accent2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92D491E6-29E3-A784-EFE9-6B3495941F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1648" y="400466"/>
            <a:ext cx="1259099" cy="125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219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Welcome Slide 1.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4AABC-1429-E071-DC69-31910A8DBD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GB" dirty="0"/>
              <a:t>Welcome message here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1DC2B-DA8C-DF06-4BC0-5D01BF04B83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here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1B373-7A96-9841-5173-75F49530D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BBBA4-10E1-9348-0903-15BF95C8E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39C6A-AEEE-79E2-BDAA-74A575693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EF32D-26D7-C841-8D09-5386E097479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2DEDD252-AE17-6745-0B30-D8A8E1B70A26}"/>
              </a:ext>
            </a:extLst>
          </p:cNvPr>
          <p:cNvSpPr/>
          <p:nvPr userDrawn="1"/>
        </p:nvSpPr>
        <p:spPr>
          <a:xfrm>
            <a:off x="10096487" y="-282030"/>
            <a:ext cx="4287058" cy="4278403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B3592198-4510-676C-2ADF-D3B7F4CE61CF}"/>
              </a:ext>
            </a:extLst>
          </p:cNvPr>
          <p:cNvSpPr/>
          <p:nvPr userDrawn="1"/>
        </p:nvSpPr>
        <p:spPr>
          <a:xfrm rot="2876031">
            <a:off x="10154429" y="217732"/>
            <a:ext cx="1084302" cy="1099914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1AF67ACD-8D51-5F5F-28A8-830B83E2617B}"/>
              </a:ext>
            </a:extLst>
          </p:cNvPr>
          <p:cNvSpPr/>
          <p:nvPr userDrawn="1"/>
        </p:nvSpPr>
        <p:spPr>
          <a:xfrm rot="13947746">
            <a:off x="-1114227" y="3457153"/>
            <a:ext cx="2857131" cy="2898269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4C6E273-45AE-DFD7-FB68-98A407D2A036}"/>
              </a:ext>
            </a:extLst>
          </p:cNvPr>
          <p:cNvSpPr/>
          <p:nvPr userDrawn="1"/>
        </p:nvSpPr>
        <p:spPr>
          <a:xfrm>
            <a:off x="516406" y="5600474"/>
            <a:ext cx="1324205" cy="1321532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9E62EF40-C45E-3115-6EA3-A2B42D559713}"/>
              </a:ext>
            </a:extLst>
          </p:cNvPr>
          <p:cNvSpPr/>
          <p:nvPr userDrawn="1"/>
        </p:nvSpPr>
        <p:spPr>
          <a:xfrm rot="15446301">
            <a:off x="2415577" y="4997170"/>
            <a:ext cx="522315" cy="521260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735102A5-829C-57AA-B1CD-32571920FFB4}"/>
              </a:ext>
            </a:extLst>
          </p:cNvPr>
          <p:cNvSpPr/>
          <p:nvPr userDrawn="1"/>
        </p:nvSpPr>
        <p:spPr>
          <a:xfrm rot="20733118">
            <a:off x="1135827" y="2846742"/>
            <a:ext cx="338368" cy="337685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accent2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0BD5EE3E-B3B3-5C3F-C9D0-8CA2D26310E5}"/>
              </a:ext>
            </a:extLst>
          </p:cNvPr>
          <p:cNvSpPr/>
          <p:nvPr userDrawn="1"/>
        </p:nvSpPr>
        <p:spPr>
          <a:xfrm rot="8797406">
            <a:off x="11118789" y="3827529"/>
            <a:ext cx="338368" cy="337685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accent2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BBC6BF35-1EE5-ECE3-7EC6-E1D636DE8A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1648" y="400467"/>
            <a:ext cx="1259097" cy="12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78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Slid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2D3CE-2F86-A420-CB69-B9D628C17D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Welcome message here</a:t>
            </a:r>
            <a:endParaRPr lang="en-US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5A99AD87-3110-5F66-27EA-A7BD9A67F6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02433" y="-2559002"/>
            <a:ext cx="8572686" cy="8748724"/>
          </a:xfrm>
          <a:custGeom>
            <a:avLst/>
            <a:gdLst>
              <a:gd name="connsiteX0" fmla="*/ 2470557 w 8572686"/>
              <a:gd name="connsiteY0" fmla="*/ 2 h 8748724"/>
              <a:gd name="connsiteX1" fmla="*/ 2565216 w 8572686"/>
              <a:gd name="connsiteY1" fmla="*/ 7820 h 8748724"/>
              <a:gd name="connsiteX2" fmla="*/ 7116869 w 8572686"/>
              <a:gd name="connsiteY2" fmla="*/ 1062752 h 8748724"/>
              <a:gd name="connsiteX3" fmla="*/ 7606565 w 8572686"/>
              <a:gd name="connsiteY3" fmla="*/ 1557776 h 8748724"/>
              <a:gd name="connsiteX4" fmla="*/ 8565944 w 8572686"/>
              <a:gd name="connsiteY4" fmla="*/ 5766791 h 8748724"/>
              <a:gd name="connsiteX5" fmla="*/ 8245532 w 8572686"/>
              <a:gd name="connsiteY5" fmla="*/ 6385694 h 8748724"/>
              <a:gd name="connsiteX6" fmla="*/ 3666541 w 8572686"/>
              <a:gd name="connsiteY6" fmla="*/ 8685514 h 8748724"/>
              <a:gd name="connsiteX7" fmla="*/ 2978772 w 8572686"/>
              <a:gd name="connsiteY7" fmla="*/ 8572974 h 8748724"/>
              <a:gd name="connsiteX8" fmla="*/ 171024 w 8572686"/>
              <a:gd name="connsiteY8" fmla="*/ 5292310 h 8748724"/>
              <a:gd name="connsiteX9" fmla="*/ 66363 w 8572686"/>
              <a:gd name="connsiteY9" fmla="*/ 4603901 h 8748724"/>
              <a:gd name="connsiteX10" fmla="*/ 1942270 w 8572686"/>
              <a:gd name="connsiteY10" fmla="*/ 320698 h 8748724"/>
              <a:gd name="connsiteX11" fmla="*/ 2202971 w 8572686"/>
              <a:gd name="connsiteY11" fmla="*/ 63201 h 8748724"/>
              <a:gd name="connsiteX12" fmla="*/ 2202995 w 8572686"/>
              <a:gd name="connsiteY12" fmla="*/ 63189 h 8748724"/>
              <a:gd name="connsiteX13" fmla="*/ 2203022 w 8572686"/>
              <a:gd name="connsiteY13" fmla="*/ 63176 h 8748724"/>
              <a:gd name="connsiteX14" fmla="*/ 2470557 w 8572686"/>
              <a:gd name="connsiteY14" fmla="*/ 2 h 8748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572686" h="8748724">
                <a:moveTo>
                  <a:pt x="2470557" y="2"/>
                </a:moveTo>
                <a:cubicBezTo>
                  <a:pt x="2501911" y="72"/>
                  <a:pt x="2533550" y="2635"/>
                  <a:pt x="2565216" y="7820"/>
                </a:cubicBezTo>
                <a:lnTo>
                  <a:pt x="7116869" y="1062752"/>
                </a:lnTo>
                <a:cubicBezTo>
                  <a:pt x="7370229" y="1104236"/>
                  <a:pt x="7568029" y="1303988"/>
                  <a:pt x="7606565" y="1557776"/>
                </a:cubicBezTo>
                <a:lnTo>
                  <a:pt x="8565944" y="5766791"/>
                </a:lnTo>
                <a:cubicBezTo>
                  <a:pt x="8604478" y="6020581"/>
                  <a:pt x="8475199" y="6270343"/>
                  <a:pt x="8245532" y="6385694"/>
                </a:cubicBezTo>
                <a:lnTo>
                  <a:pt x="3666541" y="8685514"/>
                </a:lnTo>
                <a:cubicBezTo>
                  <a:pt x="3436874" y="8800865"/>
                  <a:pt x="3159325" y="8755434"/>
                  <a:pt x="2978772" y="8572974"/>
                </a:cubicBezTo>
                <a:lnTo>
                  <a:pt x="171024" y="5292310"/>
                </a:lnTo>
                <a:cubicBezTo>
                  <a:pt x="-9526" y="5109849"/>
                  <a:pt x="-51664" y="4831915"/>
                  <a:pt x="66363" y="4603901"/>
                </a:cubicBezTo>
                <a:lnTo>
                  <a:pt x="1942270" y="320698"/>
                </a:lnTo>
                <a:cubicBezTo>
                  <a:pt x="2001289" y="206698"/>
                  <a:pt x="2093660" y="118116"/>
                  <a:pt x="2202971" y="63201"/>
                </a:cubicBezTo>
                <a:cubicBezTo>
                  <a:pt x="2202971" y="63201"/>
                  <a:pt x="2202971" y="63201"/>
                  <a:pt x="2202995" y="63189"/>
                </a:cubicBezTo>
                <a:cubicBezTo>
                  <a:pt x="2202995" y="63189"/>
                  <a:pt x="2203022" y="63176"/>
                  <a:pt x="2203022" y="63176"/>
                </a:cubicBezTo>
                <a:cubicBezTo>
                  <a:pt x="2284993" y="22015"/>
                  <a:pt x="2376494" y="-209"/>
                  <a:pt x="2470557" y="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91ABCB-AE19-E4FA-FA77-75281057720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Subheading here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E4E3C-51E8-15F3-8A9A-A97A967DE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87C7D-AF50-B0FE-349B-979022A7F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D536F-8765-22B2-8CB3-0939B661F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EF32D-26D7-C841-8D09-5386E097479B}" type="slidenum">
              <a:rPr lang="en-US" smtClean="0"/>
              <a:t>‹#›</a:t>
            </a:fld>
            <a:endParaRPr lang="en-US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A6187176-CFDE-7649-BF27-0BA6918781E8}"/>
              </a:ext>
            </a:extLst>
          </p:cNvPr>
          <p:cNvSpPr/>
          <p:nvPr userDrawn="1"/>
        </p:nvSpPr>
        <p:spPr>
          <a:xfrm rot="19871087">
            <a:off x="3293908" y="880455"/>
            <a:ext cx="2056375" cy="2052224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BE8EC1D4-CF9F-788D-68A3-007D46D61178}"/>
              </a:ext>
            </a:extLst>
          </p:cNvPr>
          <p:cNvSpPr/>
          <p:nvPr userDrawn="1"/>
        </p:nvSpPr>
        <p:spPr>
          <a:xfrm rot="2954749">
            <a:off x="4107709" y="459617"/>
            <a:ext cx="338099" cy="337417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bg2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61DC1FFC-995B-93C7-1716-CE32353916D0}"/>
              </a:ext>
            </a:extLst>
          </p:cNvPr>
          <p:cNvSpPr/>
          <p:nvPr userDrawn="1"/>
        </p:nvSpPr>
        <p:spPr>
          <a:xfrm rot="20442165">
            <a:off x="9712847" y="4313444"/>
            <a:ext cx="2056375" cy="2052224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bg2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0D307982-8FE2-CA9A-AE53-43D8D4E3866E}"/>
              </a:ext>
            </a:extLst>
          </p:cNvPr>
          <p:cNvSpPr/>
          <p:nvPr userDrawn="1"/>
        </p:nvSpPr>
        <p:spPr>
          <a:xfrm rot="14556193">
            <a:off x="5255717" y="2255044"/>
            <a:ext cx="338099" cy="337417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bg2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05B77583-8204-1C2C-ECE7-7CF64B3548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1648" y="400466"/>
            <a:ext cx="1259099" cy="1253296"/>
          </a:xfrm>
          <a:prstGeom prst="rect">
            <a:avLst/>
          </a:prstGeom>
        </p:spPr>
      </p:pic>
      <p:sp>
        <p:nvSpPr>
          <p:cNvPr id="37" name="Freeform 36">
            <a:extLst>
              <a:ext uri="{FF2B5EF4-FFF2-40B4-BE49-F238E27FC236}">
                <a16:creationId xmlns:a16="http://schemas.microsoft.com/office/drawing/2014/main" id="{461DE107-63E9-8A59-DF8D-2B217EBC291D}"/>
              </a:ext>
            </a:extLst>
          </p:cNvPr>
          <p:cNvSpPr>
            <a:spLocks/>
          </p:cNvSpPr>
          <p:nvPr userDrawn="1"/>
        </p:nvSpPr>
        <p:spPr>
          <a:xfrm rot="17256330">
            <a:off x="7177957" y="4987936"/>
            <a:ext cx="338099" cy="337417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accent1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971D6CF1-A731-A46B-2745-F16FD9ACC845}"/>
              </a:ext>
            </a:extLst>
          </p:cNvPr>
          <p:cNvSpPr>
            <a:spLocks/>
          </p:cNvSpPr>
          <p:nvPr userDrawn="1"/>
        </p:nvSpPr>
        <p:spPr>
          <a:xfrm rot="1370939">
            <a:off x="9781905" y="3465451"/>
            <a:ext cx="1059725" cy="1057586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9657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Slide 2.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2D3CE-2F86-A420-CB69-B9D628C17D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Welcome message here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91ABCB-AE19-E4FA-FA77-75281057720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Subheading here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E4E3C-51E8-15F3-8A9A-A97A967DE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87C7D-AF50-B0FE-349B-979022A7F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D536F-8765-22B2-8CB3-0939B661F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EF32D-26D7-C841-8D09-5386E097479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9D9DEC8-E81C-DCC2-29A6-2CAC96EBC3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1648" y="400467"/>
            <a:ext cx="1259097" cy="1253295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A3CAB95-4D7C-D7CB-F6B8-02CC666753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02433" y="-2559002"/>
            <a:ext cx="8572686" cy="8748724"/>
          </a:xfrm>
          <a:custGeom>
            <a:avLst/>
            <a:gdLst>
              <a:gd name="connsiteX0" fmla="*/ 2470557 w 8572686"/>
              <a:gd name="connsiteY0" fmla="*/ 2 h 8748724"/>
              <a:gd name="connsiteX1" fmla="*/ 2565216 w 8572686"/>
              <a:gd name="connsiteY1" fmla="*/ 7820 h 8748724"/>
              <a:gd name="connsiteX2" fmla="*/ 7116869 w 8572686"/>
              <a:gd name="connsiteY2" fmla="*/ 1062752 h 8748724"/>
              <a:gd name="connsiteX3" fmla="*/ 7606565 w 8572686"/>
              <a:gd name="connsiteY3" fmla="*/ 1557776 h 8748724"/>
              <a:gd name="connsiteX4" fmla="*/ 8565944 w 8572686"/>
              <a:gd name="connsiteY4" fmla="*/ 5766791 h 8748724"/>
              <a:gd name="connsiteX5" fmla="*/ 8245532 w 8572686"/>
              <a:gd name="connsiteY5" fmla="*/ 6385694 h 8748724"/>
              <a:gd name="connsiteX6" fmla="*/ 3666541 w 8572686"/>
              <a:gd name="connsiteY6" fmla="*/ 8685514 h 8748724"/>
              <a:gd name="connsiteX7" fmla="*/ 2978772 w 8572686"/>
              <a:gd name="connsiteY7" fmla="*/ 8572974 h 8748724"/>
              <a:gd name="connsiteX8" fmla="*/ 171024 w 8572686"/>
              <a:gd name="connsiteY8" fmla="*/ 5292310 h 8748724"/>
              <a:gd name="connsiteX9" fmla="*/ 66363 w 8572686"/>
              <a:gd name="connsiteY9" fmla="*/ 4603901 h 8748724"/>
              <a:gd name="connsiteX10" fmla="*/ 1942270 w 8572686"/>
              <a:gd name="connsiteY10" fmla="*/ 320698 h 8748724"/>
              <a:gd name="connsiteX11" fmla="*/ 2202971 w 8572686"/>
              <a:gd name="connsiteY11" fmla="*/ 63201 h 8748724"/>
              <a:gd name="connsiteX12" fmla="*/ 2202995 w 8572686"/>
              <a:gd name="connsiteY12" fmla="*/ 63189 h 8748724"/>
              <a:gd name="connsiteX13" fmla="*/ 2203022 w 8572686"/>
              <a:gd name="connsiteY13" fmla="*/ 63176 h 8748724"/>
              <a:gd name="connsiteX14" fmla="*/ 2470557 w 8572686"/>
              <a:gd name="connsiteY14" fmla="*/ 2 h 8748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572686" h="8748724">
                <a:moveTo>
                  <a:pt x="2470557" y="2"/>
                </a:moveTo>
                <a:cubicBezTo>
                  <a:pt x="2501911" y="72"/>
                  <a:pt x="2533550" y="2635"/>
                  <a:pt x="2565216" y="7820"/>
                </a:cubicBezTo>
                <a:lnTo>
                  <a:pt x="7116869" y="1062752"/>
                </a:lnTo>
                <a:cubicBezTo>
                  <a:pt x="7370229" y="1104236"/>
                  <a:pt x="7568029" y="1303988"/>
                  <a:pt x="7606565" y="1557776"/>
                </a:cubicBezTo>
                <a:lnTo>
                  <a:pt x="8565944" y="5766791"/>
                </a:lnTo>
                <a:cubicBezTo>
                  <a:pt x="8604478" y="6020581"/>
                  <a:pt x="8475199" y="6270343"/>
                  <a:pt x="8245532" y="6385694"/>
                </a:cubicBezTo>
                <a:lnTo>
                  <a:pt x="3666541" y="8685514"/>
                </a:lnTo>
                <a:cubicBezTo>
                  <a:pt x="3436874" y="8800865"/>
                  <a:pt x="3159325" y="8755434"/>
                  <a:pt x="2978772" y="8572974"/>
                </a:cubicBezTo>
                <a:lnTo>
                  <a:pt x="171024" y="5292310"/>
                </a:lnTo>
                <a:cubicBezTo>
                  <a:pt x="-9526" y="5109849"/>
                  <a:pt x="-51664" y="4831915"/>
                  <a:pt x="66363" y="4603901"/>
                </a:cubicBezTo>
                <a:lnTo>
                  <a:pt x="1942270" y="320698"/>
                </a:lnTo>
                <a:cubicBezTo>
                  <a:pt x="2001289" y="206698"/>
                  <a:pt x="2093660" y="118116"/>
                  <a:pt x="2202971" y="63201"/>
                </a:cubicBezTo>
                <a:cubicBezTo>
                  <a:pt x="2202971" y="63201"/>
                  <a:pt x="2202971" y="63201"/>
                  <a:pt x="2202995" y="63189"/>
                </a:cubicBezTo>
                <a:cubicBezTo>
                  <a:pt x="2202995" y="63189"/>
                  <a:pt x="2203022" y="63176"/>
                  <a:pt x="2203022" y="63176"/>
                </a:cubicBezTo>
                <a:cubicBezTo>
                  <a:pt x="2284993" y="22015"/>
                  <a:pt x="2376494" y="-209"/>
                  <a:pt x="2470557" y="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24CB0BC-5514-6FE9-8707-B0C8B65C0FCE}"/>
              </a:ext>
            </a:extLst>
          </p:cNvPr>
          <p:cNvSpPr/>
          <p:nvPr userDrawn="1"/>
        </p:nvSpPr>
        <p:spPr>
          <a:xfrm rot="19871087">
            <a:off x="3293908" y="880455"/>
            <a:ext cx="2056375" cy="2052224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287EBDE2-B9E4-3051-6A21-9046D16DA98B}"/>
              </a:ext>
            </a:extLst>
          </p:cNvPr>
          <p:cNvSpPr/>
          <p:nvPr userDrawn="1"/>
        </p:nvSpPr>
        <p:spPr>
          <a:xfrm rot="2954749">
            <a:off x="4107709" y="459617"/>
            <a:ext cx="338099" cy="337417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accent2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A0D72FFD-AA95-2002-1514-E46062321060}"/>
              </a:ext>
            </a:extLst>
          </p:cNvPr>
          <p:cNvSpPr/>
          <p:nvPr userDrawn="1"/>
        </p:nvSpPr>
        <p:spPr>
          <a:xfrm rot="17256330">
            <a:off x="7177957" y="4987936"/>
            <a:ext cx="338099" cy="337417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bg2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A4693BEC-5A3A-1EEF-4DBD-9C8BE2E33014}"/>
              </a:ext>
            </a:extLst>
          </p:cNvPr>
          <p:cNvSpPr/>
          <p:nvPr userDrawn="1"/>
        </p:nvSpPr>
        <p:spPr>
          <a:xfrm rot="20442165">
            <a:off x="9712847" y="4313444"/>
            <a:ext cx="2056375" cy="2052224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accent2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B93993B9-EDE4-B5EE-66C6-32A4B308F929}"/>
              </a:ext>
            </a:extLst>
          </p:cNvPr>
          <p:cNvSpPr/>
          <p:nvPr userDrawn="1"/>
        </p:nvSpPr>
        <p:spPr>
          <a:xfrm rot="14556193">
            <a:off x="5255717" y="2255044"/>
            <a:ext cx="338099" cy="337417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bg2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B84B607B-EB03-421F-776F-3FA7C2AC8988}"/>
              </a:ext>
            </a:extLst>
          </p:cNvPr>
          <p:cNvSpPr/>
          <p:nvPr userDrawn="1"/>
        </p:nvSpPr>
        <p:spPr>
          <a:xfrm rot="1370939">
            <a:off x="9781905" y="3465451"/>
            <a:ext cx="1059725" cy="1057586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80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4AABC-1429-E071-DC69-31910A8DBD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Outro message here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1DC2B-DA8C-DF06-4BC0-5D01BF04B83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here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1B373-7A96-9841-5173-75F49530D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BBBA4-10E1-9348-0903-15BF95C8E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39C6A-AEEE-79E2-BDAA-74A575693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EF32D-26D7-C841-8D09-5386E097479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8AF4BE7E-74EB-7D21-EA87-31A9B4A74D58}"/>
              </a:ext>
            </a:extLst>
          </p:cNvPr>
          <p:cNvSpPr/>
          <p:nvPr userDrawn="1"/>
        </p:nvSpPr>
        <p:spPr>
          <a:xfrm>
            <a:off x="10096487" y="-282030"/>
            <a:ext cx="4287058" cy="4278403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2960A4E-4227-30C8-05E7-B48DE4672C5C}"/>
              </a:ext>
            </a:extLst>
          </p:cNvPr>
          <p:cNvSpPr/>
          <p:nvPr userDrawn="1"/>
        </p:nvSpPr>
        <p:spPr>
          <a:xfrm rot="2876031">
            <a:off x="10154429" y="217732"/>
            <a:ext cx="1084302" cy="1099914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2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836646D5-6938-6480-DD29-2CFA74D1570C}"/>
              </a:ext>
            </a:extLst>
          </p:cNvPr>
          <p:cNvSpPr/>
          <p:nvPr userDrawn="1"/>
        </p:nvSpPr>
        <p:spPr>
          <a:xfrm rot="13947746">
            <a:off x="-1114227" y="3457153"/>
            <a:ext cx="2857131" cy="2898269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2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E60B9D64-A284-6181-C262-3C5F1F87FC20}"/>
              </a:ext>
            </a:extLst>
          </p:cNvPr>
          <p:cNvSpPr/>
          <p:nvPr userDrawn="1"/>
        </p:nvSpPr>
        <p:spPr>
          <a:xfrm>
            <a:off x="516406" y="5600474"/>
            <a:ext cx="1324205" cy="1321532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575D5350-10E7-7FF8-F479-95997357463B}"/>
              </a:ext>
            </a:extLst>
          </p:cNvPr>
          <p:cNvSpPr/>
          <p:nvPr userDrawn="1"/>
        </p:nvSpPr>
        <p:spPr>
          <a:xfrm rot="15446301">
            <a:off x="2415577" y="4997170"/>
            <a:ext cx="522315" cy="521260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2">
                <a:lumMod val="20000"/>
                <a:lumOff val="8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AC6A1315-98BD-CC27-E0C2-ED860E251580}"/>
              </a:ext>
            </a:extLst>
          </p:cNvPr>
          <p:cNvSpPr/>
          <p:nvPr userDrawn="1"/>
        </p:nvSpPr>
        <p:spPr>
          <a:xfrm rot="20733118">
            <a:off x="1135827" y="2846742"/>
            <a:ext cx="338368" cy="337685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bg1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36CECD0-5E7D-4BB5-0A5B-6F3D172B7AF7}"/>
              </a:ext>
            </a:extLst>
          </p:cNvPr>
          <p:cNvSpPr/>
          <p:nvPr userDrawn="1"/>
        </p:nvSpPr>
        <p:spPr>
          <a:xfrm rot="8797406">
            <a:off x="11118789" y="3827529"/>
            <a:ext cx="338368" cy="337685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accent2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8C23F0A4-0DFF-7805-206C-B3B2667767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1648" y="400466"/>
            <a:ext cx="1259099" cy="125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247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 1.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4AABC-1429-E071-DC69-31910A8DBD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Outro message here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61DC2B-DA8C-DF06-4BC0-5D01BF04B83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Subheading here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1B373-7A96-9841-5173-75F49530D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1BBBA4-10E1-9348-0903-15BF95C8E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39C6A-AEEE-79E2-BDAA-74A575693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EF32D-26D7-C841-8D09-5386E097479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8AF4BE7E-74EB-7D21-EA87-31A9B4A74D58}"/>
              </a:ext>
            </a:extLst>
          </p:cNvPr>
          <p:cNvSpPr/>
          <p:nvPr userDrawn="1"/>
        </p:nvSpPr>
        <p:spPr>
          <a:xfrm>
            <a:off x="10096487" y="-282030"/>
            <a:ext cx="4287058" cy="4278403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2960A4E-4227-30C8-05E7-B48DE4672C5C}"/>
              </a:ext>
            </a:extLst>
          </p:cNvPr>
          <p:cNvSpPr/>
          <p:nvPr userDrawn="1"/>
        </p:nvSpPr>
        <p:spPr>
          <a:xfrm rot="2876031">
            <a:off x="10154429" y="217732"/>
            <a:ext cx="1084302" cy="1099914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836646D5-6938-6480-DD29-2CFA74D1570C}"/>
              </a:ext>
            </a:extLst>
          </p:cNvPr>
          <p:cNvSpPr/>
          <p:nvPr userDrawn="1"/>
        </p:nvSpPr>
        <p:spPr>
          <a:xfrm rot="13947746">
            <a:off x="-1114227" y="3457153"/>
            <a:ext cx="2857131" cy="2898269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E60B9D64-A284-6181-C262-3C5F1F87FC20}"/>
              </a:ext>
            </a:extLst>
          </p:cNvPr>
          <p:cNvSpPr/>
          <p:nvPr userDrawn="1"/>
        </p:nvSpPr>
        <p:spPr>
          <a:xfrm>
            <a:off x="516406" y="5600474"/>
            <a:ext cx="1324205" cy="1321532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575D5350-10E7-7FF8-F479-95997357463B}"/>
              </a:ext>
            </a:extLst>
          </p:cNvPr>
          <p:cNvSpPr/>
          <p:nvPr userDrawn="1"/>
        </p:nvSpPr>
        <p:spPr>
          <a:xfrm rot="15446301">
            <a:off x="2415577" y="4997170"/>
            <a:ext cx="522315" cy="521260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AC6A1315-98BD-CC27-E0C2-ED860E251580}"/>
              </a:ext>
            </a:extLst>
          </p:cNvPr>
          <p:cNvSpPr/>
          <p:nvPr userDrawn="1"/>
        </p:nvSpPr>
        <p:spPr>
          <a:xfrm rot="20733118">
            <a:off x="1135827" y="2846742"/>
            <a:ext cx="338368" cy="337685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accent2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36CECD0-5E7D-4BB5-0A5B-6F3D172B7AF7}"/>
              </a:ext>
            </a:extLst>
          </p:cNvPr>
          <p:cNvSpPr/>
          <p:nvPr userDrawn="1"/>
        </p:nvSpPr>
        <p:spPr>
          <a:xfrm rot="8797406">
            <a:off x="11118789" y="3827529"/>
            <a:ext cx="338368" cy="337685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accent2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39E6A44-ADD9-CBFA-4B7B-C88FFF6F7C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1648" y="400467"/>
            <a:ext cx="1259097" cy="12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601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2D3CE-2F86-A420-CB69-B9D628C17D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Outro message here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91ABCB-AE19-E4FA-FA77-75281057720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Subheading here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E4E3C-51E8-15F3-8A9A-A97A967DE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87C7D-AF50-B0FE-349B-979022A7F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D536F-8765-22B2-8CB3-0939B661F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EF32D-26D7-C841-8D09-5386E097479B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5A99AD87-3110-5F66-27EA-A7BD9A67F6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02433" y="-2559002"/>
            <a:ext cx="8572686" cy="8748724"/>
          </a:xfrm>
          <a:custGeom>
            <a:avLst/>
            <a:gdLst>
              <a:gd name="connsiteX0" fmla="*/ 2470557 w 8572686"/>
              <a:gd name="connsiteY0" fmla="*/ 2 h 8748724"/>
              <a:gd name="connsiteX1" fmla="*/ 2565216 w 8572686"/>
              <a:gd name="connsiteY1" fmla="*/ 7820 h 8748724"/>
              <a:gd name="connsiteX2" fmla="*/ 7116869 w 8572686"/>
              <a:gd name="connsiteY2" fmla="*/ 1062752 h 8748724"/>
              <a:gd name="connsiteX3" fmla="*/ 7606565 w 8572686"/>
              <a:gd name="connsiteY3" fmla="*/ 1557776 h 8748724"/>
              <a:gd name="connsiteX4" fmla="*/ 8565944 w 8572686"/>
              <a:gd name="connsiteY4" fmla="*/ 5766791 h 8748724"/>
              <a:gd name="connsiteX5" fmla="*/ 8245532 w 8572686"/>
              <a:gd name="connsiteY5" fmla="*/ 6385694 h 8748724"/>
              <a:gd name="connsiteX6" fmla="*/ 3666541 w 8572686"/>
              <a:gd name="connsiteY6" fmla="*/ 8685514 h 8748724"/>
              <a:gd name="connsiteX7" fmla="*/ 2978772 w 8572686"/>
              <a:gd name="connsiteY7" fmla="*/ 8572974 h 8748724"/>
              <a:gd name="connsiteX8" fmla="*/ 171024 w 8572686"/>
              <a:gd name="connsiteY8" fmla="*/ 5292310 h 8748724"/>
              <a:gd name="connsiteX9" fmla="*/ 66363 w 8572686"/>
              <a:gd name="connsiteY9" fmla="*/ 4603901 h 8748724"/>
              <a:gd name="connsiteX10" fmla="*/ 1942270 w 8572686"/>
              <a:gd name="connsiteY10" fmla="*/ 320698 h 8748724"/>
              <a:gd name="connsiteX11" fmla="*/ 2202971 w 8572686"/>
              <a:gd name="connsiteY11" fmla="*/ 63201 h 8748724"/>
              <a:gd name="connsiteX12" fmla="*/ 2202995 w 8572686"/>
              <a:gd name="connsiteY12" fmla="*/ 63189 h 8748724"/>
              <a:gd name="connsiteX13" fmla="*/ 2203022 w 8572686"/>
              <a:gd name="connsiteY13" fmla="*/ 63176 h 8748724"/>
              <a:gd name="connsiteX14" fmla="*/ 2470557 w 8572686"/>
              <a:gd name="connsiteY14" fmla="*/ 2 h 8748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572686" h="8748724">
                <a:moveTo>
                  <a:pt x="2470557" y="2"/>
                </a:moveTo>
                <a:cubicBezTo>
                  <a:pt x="2501911" y="72"/>
                  <a:pt x="2533550" y="2635"/>
                  <a:pt x="2565216" y="7820"/>
                </a:cubicBezTo>
                <a:lnTo>
                  <a:pt x="7116869" y="1062752"/>
                </a:lnTo>
                <a:cubicBezTo>
                  <a:pt x="7370229" y="1104236"/>
                  <a:pt x="7568029" y="1303988"/>
                  <a:pt x="7606565" y="1557776"/>
                </a:cubicBezTo>
                <a:lnTo>
                  <a:pt x="8565944" y="5766791"/>
                </a:lnTo>
                <a:cubicBezTo>
                  <a:pt x="8604478" y="6020581"/>
                  <a:pt x="8475199" y="6270343"/>
                  <a:pt x="8245532" y="6385694"/>
                </a:cubicBezTo>
                <a:lnTo>
                  <a:pt x="3666541" y="8685514"/>
                </a:lnTo>
                <a:cubicBezTo>
                  <a:pt x="3436874" y="8800865"/>
                  <a:pt x="3159325" y="8755434"/>
                  <a:pt x="2978772" y="8572974"/>
                </a:cubicBezTo>
                <a:lnTo>
                  <a:pt x="171024" y="5292310"/>
                </a:lnTo>
                <a:cubicBezTo>
                  <a:pt x="-9526" y="5109849"/>
                  <a:pt x="-51664" y="4831915"/>
                  <a:pt x="66363" y="4603901"/>
                </a:cubicBezTo>
                <a:lnTo>
                  <a:pt x="1942270" y="320698"/>
                </a:lnTo>
                <a:cubicBezTo>
                  <a:pt x="2001289" y="206698"/>
                  <a:pt x="2093660" y="118116"/>
                  <a:pt x="2202971" y="63201"/>
                </a:cubicBezTo>
                <a:cubicBezTo>
                  <a:pt x="2202971" y="63201"/>
                  <a:pt x="2202971" y="63201"/>
                  <a:pt x="2202995" y="63189"/>
                </a:cubicBezTo>
                <a:cubicBezTo>
                  <a:pt x="2202995" y="63189"/>
                  <a:pt x="2203022" y="63176"/>
                  <a:pt x="2203022" y="63176"/>
                </a:cubicBezTo>
                <a:cubicBezTo>
                  <a:pt x="2284993" y="22015"/>
                  <a:pt x="2376494" y="-209"/>
                  <a:pt x="2470557" y="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A6187176-CFDE-7649-BF27-0BA6918781E8}"/>
              </a:ext>
            </a:extLst>
          </p:cNvPr>
          <p:cNvSpPr/>
          <p:nvPr userDrawn="1"/>
        </p:nvSpPr>
        <p:spPr>
          <a:xfrm rot="19871087">
            <a:off x="3293908" y="880455"/>
            <a:ext cx="2056375" cy="2052224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BE8EC1D4-CF9F-788D-68A3-007D46D61178}"/>
              </a:ext>
            </a:extLst>
          </p:cNvPr>
          <p:cNvSpPr/>
          <p:nvPr userDrawn="1"/>
        </p:nvSpPr>
        <p:spPr>
          <a:xfrm rot="2954749">
            <a:off x="4107709" y="459617"/>
            <a:ext cx="338099" cy="337417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bg2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461DE107-63E9-8A59-DF8D-2B217EBC291D}"/>
              </a:ext>
            </a:extLst>
          </p:cNvPr>
          <p:cNvSpPr/>
          <p:nvPr userDrawn="1"/>
        </p:nvSpPr>
        <p:spPr>
          <a:xfrm rot="17256330">
            <a:off x="7177957" y="4987936"/>
            <a:ext cx="338099" cy="337417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bg2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61DC1FFC-995B-93C7-1716-CE32353916D0}"/>
              </a:ext>
            </a:extLst>
          </p:cNvPr>
          <p:cNvSpPr/>
          <p:nvPr userDrawn="1"/>
        </p:nvSpPr>
        <p:spPr>
          <a:xfrm rot="20442165">
            <a:off x="9712847" y="4313444"/>
            <a:ext cx="2056375" cy="2052224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bg2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0D307982-8FE2-CA9A-AE53-43D8D4E3866E}"/>
              </a:ext>
            </a:extLst>
          </p:cNvPr>
          <p:cNvSpPr/>
          <p:nvPr userDrawn="1"/>
        </p:nvSpPr>
        <p:spPr>
          <a:xfrm rot="14556193">
            <a:off x="5255717" y="2255044"/>
            <a:ext cx="338099" cy="337417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bg2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971D6CF1-A731-A46B-2745-F16FD9ACC845}"/>
              </a:ext>
            </a:extLst>
          </p:cNvPr>
          <p:cNvSpPr/>
          <p:nvPr userDrawn="1"/>
        </p:nvSpPr>
        <p:spPr>
          <a:xfrm rot="1370939">
            <a:off x="9781905" y="3465451"/>
            <a:ext cx="1059725" cy="1057586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D3271F3-876F-6649-40E5-C0CF2D2B8D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1648" y="400466"/>
            <a:ext cx="1259099" cy="125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3264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2.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2D3CE-2F86-A420-CB69-B9D628C17D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Outro message here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91ABCB-AE19-E4FA-FA77-75281057720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Subheading here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E4E3C-51E8-15F3-8A9A-A97A967DE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87C7D-AF50-B0FE-349B-979022A7F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D536F-8765-22B2-8CB3-0939B661F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EF32D-26D7-C841-8D09-5386E097479B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5A99AD87-3110-5F66-27EA-A7BD9A67F6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02433" y="-2559002"/>
            <a:ext cx="8572686" cy="8748724"/>
          </a:xfrm>
          <a:custGeom>
            <a:avLst/>
            <a:gdLst>
              <a:gd name="connsiteX0" fmla="*/ 2470557 w 8572686"/>
              <a:gd name="connsiteY0" fmla="*/ 2 h 8748724"/>
              <a:gd name="connsiteX1" fmla="*/ 2565216 w 8572686"/>
              <a:gd name="connsiteY1" fmla="*/ 7820 h 8748724"/>
              <a:gd name="connsiteX2" fmla="*/ 7116869 w 8572686"/>
              <a:gd name="connsiteY2" fmla="*/ 1062752 h 8748724"/>
              <a:gd name="connsiteX3" fmla="*/ 7606565 w 8572686"/>
              <a:gd name="connsiteY3" fmla="*/ 1557776 h 8748724"/>
              <a:gd name="connsiteX4" fmla="*/ 8565944 w 8572686"/>
              <a:gd name="connsiteY4" fmla="*/ 5766791 h 8748724"/>
              <a:gd name="connsiteX5" fmla="*/ 8245532 w 8572686"/>
              <a:gd name="connsiteY5" fmla="*/ 6385694 h 8748724"/>
              <a:gd name="connsiteX6" fmla="*/ 3666541 w 8572686"/>
              <a:gd name="connsiteY6" fmla="*/ 8685514 h 8748724"/>
              <a:gd name="connsiteX7" fmla="*/ 2978772 w 8572686"/>
              <a:gd name="connsiteY7" fmla="*/ 8572974 h 8748724"/>
              <a:gd name="connsiteX8" fmla="*/ 171024 w 8572686"/>
              <a:gd name="connsiteY8" fmla="*/ 5292310 h 8748724"/>
              <a:gd name="connsiteX9" fmla="*/ 66363 w 8572686"/>
              <a:gd name="connsiteY9" fmla="*/ 4603901 h 8748724"/>
              <a:gd name="connsiteX10" fmla="*/ 1942270 w 8572686"/>
              <a:gd name="connsiteY10" fmla="*/ 320698 h 8748724"/>
              <a:gd name="connsiteX11" fmla="*/ 2202971 w 8572686"/>
              <a:gd name="connsiteY11" fmla="*/ 63201 h 8748724"/>
              <a:gd name="connsiteX12" fmla="*/ 2202995 w 8572686"/>
              <a:gd name="connsiteY12" fmla="*/ 63189 h 8748724"/>
              <a:gd name="connsiteX13" fmla="*/ 2203022 w 8572686"/>
              <a:gd name="connsiteY13" fmla="*/ 63176 h 8748724"/>
              <a:gd name="connsiteX14" fmla="*/ 2470557 w 8572686"/>
              <a:gd name="connsiteY14" fmla="*/ 2 h 8748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572686" h="8748724">
                <a:moveTo>
                  <a:pt x="2470557" y="2"/>
                </a:moveTo>
                <a:cubicBezTo>
                  <a:pt x="2501911" y="72"/>
                  <a:pt x="2533550" y="2635"/>
                  <a:pt x="2565216" y="7820"/>
                </a:cubicBezTo>
                <a:lnTo>
                  <a:pt x="7116869" y="1062752"/>
                </a:lnTo>
                <a:cubicBezTo>
                  <a:pt x="7370229" y="1104236"/>
                  <a:pt x="7568029" y="1303988"/>
                  <a:pt x="7606565" y="1557776"/>
                </a:cubicBezTo>
                <a:lnTo>
                  <a:pt x="8565944" y="5766791"/>
                </a:lnTo>
                <a:cubicBezTo>
                  <a:pt x="8604478" y="6020581"/>
                  <a:pt x="8475199" y="6270343"/>
                  <a:pt x="8245532" y="6385694"/>
                </a:cubicBezTo>
                <a:lnTo>
                  <a:pt x="3666541" y="8685514"/>
                </a:lnTo>
                <a:cubicBezTo>
                  <a:pt x="3436874" y="8800865"/>
                  <a:pt x="3159325" y="8755434"/>
                  <a:pt x="2978772" y="8572974"/>
                </a:cubicBezTo>
                <a:lnTo>
                  <a:pt x="171024" y="5292310"/>
                </a:lnTo>
                <a:cubicBezTo>
                  <a:pt x="-9526" y="5109849"/>
                  <a:pt x="-51664" y="4831915"/>
                  <a:pt x="66363" y="4603901"/>
                </a:cubicBezTo>
                <a:lnTo>
                  <a:pt x="1942270" y="320698"/>
                </a:lnTo>
                <a:cubicBezTo>
                  <a:pt x="2001289" y="206698"/>
                  <a:pt x="2093660" y="118116"/>
                  <a:pt x="2202971" y="63201"/>
                </a:cubicBezTo>
                <a:cubicBezTo>
                  <a:pt x="2202971" y="63201"/>
                  <a:pt x="2202971" y="63201"/>
                  <a:pt x="2202995" y="63189"/>
                </a:cubicBezTo>
                <a:cubicBezTo>
                  <a:pt x="2202995" y="63189"/>
                  <a:pt x="2203022" y="63176"/>
                  <a:pt x="2203022" y="63176"/>
                </a:cubicBezTo>
                <a:cubicBezTo>
                  <a:pt x="2284993" y="22015"/>
                  <a:pt x="2376494" y="-209"/>
                  <a:pt x="2470557" y="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A6187176-CFDE-7649-BF27-0BA6918781E8}"/>
              </a:ext>
            </a:extLst>
          </p:cNvPr>
          <p:cNvSpPr/>
          <p:nvPr userDrawn="1"/>
        </p:nvSpPr>
        <p:spPr>
          <a:xfrm rot="19871087">
            <a:off x="3293908" y="880455"/>
            <a:ext cx="2056375" cy="2052224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6" name="Freeform 35">
            <a:extLst>
              <a:ext uri="{FF2B5EF4-FFF2-40B4-BE49-F238E27FC236}">
                <a16:creationId xmlns:a16="http://schemas.microsoft.com/office/drawing/2014/main" id="{BE8EC1D4-CF9F-788D-68A3-007D46D61178}"/>
              </a:ext>
            </a:extLst>
          </p:cNvPr>
          <p:cNvSpPr/>
          <p:nvPr userDrawn="1"/>
        </p:nvSpPr>
        <p:spPr>
          <a:xfrm rot="2954749">
            <a:off x="4107709" y="459617"/>
            <a:ext cx="338099" cy="337417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accent2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7" name="Freeform 36">
            <a:extLst>
              <a:ext uri="{FF2B5EF4-FFF2-40B4-BE49-F238E27FC236}">
                <a16:creationId xmlns:a16="http://schemas.microsoft.com/office/drawing/2014/main" id="{461DE107-63E9-8A59-DF8D-2B217EBC291D}"/>
              </a:ext>
            </a:extLst>
          </p:cNvPr>
          <p:cNvSpPr/>
          <p:nvPr userDrawn="1"/>
        </p:nvSpPr>
        <p:spPr>
          <a:xfrm rot="17256330">
            <a:off x="7177957" y="4987936"/>
            <a:ext cx="338099" cy="337417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bg2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61DC1FFC-995B-93C7-1716-CE32353916D0}"/>
              </a:ext>
            </a:extLst>
          </p:cNvPr>
          <p:cNvSpPr/>
          <p:nvPr userDrawn="1"/>
        </p:nvSpPr>
        <p:spPr>
          <a:xfrm rot="20442165">
            <a:off x="9712847" y="4313444"/>
            <a:ext cx="2056375" cy="2052224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accent2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9" name="Freeform 38">
            <a:extLst>
              <a:ext uri="{FF2B5EF4-FFF2-40B4-BE49-F238E27FC236}">
                <a16:creationId xmlns:a16="http://schemas.microsoft.com/office/drawing/2014/main" id="{0D307982-8FE2-CA9A-AE53-43D8D4E3866E}"/>
              </a:ext>
            </a:extLst>
          </p:cNvPr>
          <p:cNvSpPr/>
          <p:nvPr userDrawn="1"/>
        </p:nvSpPr>
        <p:spPr>
          <a:xfrm rot="14556193">
            <a:off x="5255717" y="2255044"/>
            <a:ext cx="338099" cy="337417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bg2"/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0" name="Freeform 39">
            <a:extLst>
              <a:ext uri="{FF2B5EF4-FFF2-40B4-BE49-F238E27FC236}">
                <a16:creationId xmlns:a16="http://schemas.microsoft.com/office/drawing/2014/main" id="{971D6CF1-A731-A46B-2745-F16FD9ACC845}"/>
              </a:ext>
            </a:extLst>
          </p:cNvPr>
          <p:cNvSpPr/>
          <p:nvPr userDrawn="1"/>
        </p:nvSpPr>
        <p:spPr>
          <a:xfrm rot="1370939">
            <a:off x="9781905" y="3465451"/>
            <a:ext cx="1059725" cy="1057586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bg2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284D559-70BA-32BB-82F5-DC18E8A0CE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1648" y="400467"/>
            <a:ext cx="1259097" cy="12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038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ample feedback slide">
    <p:bg>
      <p:bgPr>
        <a:solidFill>
          <a:srgbClr val="D6E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900FD1B-18DA-4FA5-AC08-5024E9BBBA71}"/>
              </a:ext>
            </a:extLst>
          </p:cNvPr>
          <p:cNvSpPr/>
          <p:nvPr userDrawn="1"/>
        </p:nvSpPr>
        <p:spPr>
          <a:xfrm>
            <a:off x="0" y="0"/>
            <a:ext cx="12192000" cy="1091565"/>
          </a:xfrm>
          <a:prstGeom prst="rect">
            <a:avLst/>
          </a:prstGeom>
          <a:solidFill>
            <a:srgbClr val="00A6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CD0E3C8-1FD2-44B8-AA99-B4CB1A1BBA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668" y="284119"/>
            <a:ext cx="5502877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/>
              <a:t>Sample feedback slide</a:t>
            </a:r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E032B774-BFDF-2C4D-98DA-64698DCD44E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2861" y="2309110"/>
            <a:ext cx="10438295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60363" indent="-360363">
              <a:buFont typeface="Wingdings" panose="05000000000000000000" pitchFamily="2" charset="2"/>
              <a:buChar char="§"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33D8482C-C3B9-884D-9005-F083A5C4F4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2861" y="2949973"/>
            <a:ext cx="10438295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60363" indent="-360363">
              <a:buFont typeface="Wingdings" panose="05000000000000000000" pitchFamily="2" charset="2"/>
              <a:buChar char="§"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id="{40275935-17AE-0E40-8000-8CEC9C0299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2861" y="3596873"/>
            <a:ext cx="10438295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60363" indent="-360363">
              <a:buFont typeface="Wingdings" panose="05000000000000000000" pitchFamily="2" charset="2"/>
              <a:buChar char="§"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12" name="Espace réservé du texte 4">
            <a:extLst>
              <a:ext uri="{FF2B5EF4-FFF2-40B4-BE49-F238E27FC236}">
                <a16:creationId xmlns:a16="http://schemas.microsoft.com/office/drawing/2014/main" id="{F8574041-2837-DF40-95FE-0E1D1FF6E0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2861" y="4243773"/>
            <a:ext cx="10438295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60363" indent="-360363">
              <a:buFont typeface="Wingdings" panose="05000000000000000000" pitchFamily="2" charset="2"/>
              <a:buChar char="§"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9687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itle Slide">
    <p:bg>
      <p:bgPr>
        <a:gradFill>
          <a:gsLst>
            <a:gs pos="0">
              <a:srgbClr val="4F0E5D"/>
            </a:gs>
            <a:gs pos="39000">
              <a:schemeClr val="tx1"/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44">
            <a:extLst>
              <a:ext uri="{FF2B5EF4-FFF2-40B4-BE49-F238E27FC236}">
                <a16:creationId xmlns:a16="http://schemas.microsoft.com/office/drawing/2014/main" id="{C85C8859-9DE0-64D9-96CD-C89835A2E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918940" cy="6858000"/>
          </a:xfrm>
          <a:custGeom>
            <a:avLst/>
            <a:gdLst>
              <a:gd name="connsiteX0" fmla="*/ 0 w 3918940"/>
              <a:gd name="connsiteY0" fmla="*/ 0 h 6858000"/>
              <a:gd name="connsiteX1" fmla="*/ 2542567 w 3918940"/>
              <a:gd name="connsiteY1" fmla="*/ 0 h 6858000"/>
              <a:gd name="connsiteX2" fmla="*/ 2597945 w 3918940"/>
              <a:gd name="connsiteY2" fmla="*/ 55213 h 6858000"/>
              <a:gd name="connsiteX3" fmla="*/ 3918940 w 3918940"/>
              <a:gd name="connsiteY3" fmla="*/ 3429000 h 6858000"/>
              <a:gd name="connsiteX4" fmla="*/ 2597945 w 3918940"/>
              <a:gd name="connsiteY4" fmla="*/ 6802787 h 6858000"/>
              <a:gd name="connsiteX5" fmla="*/ 2542567 w 3918940"/>
              <a:gd name="connsiteY5" fmla="*/ 6858000 h 6858000"/>
              <a:gd name="connsiteX6" fmla="*/ 0 w 3918940"/>
              <a:gd name="connsiteY6" fmla="*/ 6858000 h 6858000"/>
              <a:gd name="connsiteX7" fmla="*/ 0 w 3918940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18940" h="6858000">
                <a:moveTo>
                  <a:pt x="0" y="0"/>
                </a:moveTo>
                <a:lnTo>
                  <a:pt x="2542567" y="0"/>
                </a:lnTo>
                <a:lnTo>
                  <a:pt x="2597945" y="55213"/>
                </a:lnTo>
                <a:cubicBezTo>
                  <a:pt x="3417850" y="941256"/>
                  <a:pt x="3918940" y="2126610"/>
                  <a:pt x="3918940" y="3429000"/>
                </a:cubicBezTo>
                <a:cubicBezTo>
                  <a:pt x="3918940" y="4731390"/>
                  <a:pt x="3417850" y="5916744"/>
                  <a:pt x="2597945" y="6802787"/>
                </a:cubicBezTo>
                <a:lnTo>
                  <a:pt x="254256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2" name="Picture 31" descr="BGU Logo">
            <a:extLst>
              <a:ext uri="{FF2B5EF4-FFF2-40B4-BE49-F238E27FC236}">
                <a16:creationId xmlns:a16="http://schemas.microsoft.com/office/drawing/2014/main" id="{04474F06-F9B9-1E4B-F8AC-30253AEF20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647" y="491788"/>
            <a:ext cx="2333682" cy="943278"/>
          </a:xfrm>
          <a:prstGeom prst="rect">
            <a:avLst/>
          </a:prstGeom>
        </p:spPr>
      </p:pic>
      <p:sp>
        <p:nvSpPr>
          <p:cNvPr id="59" name="Freeform 58">
            <a:extLst>
              <a:ext uri="{FF2B5EF4-FFF2-40B4-BE49-F238E27FC236}">
                <a16:creationId xmlns:a16="http://schemas.microsoft.com/office/drawing/2014/main" id="{867DAB06-0E8D-CEAD-F849-9E3A6B19E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376056" y="1"/>
            <a:ext cx="3815944" cy="3796643"/>
          </a:xfrm>
          <a:custGeom>
            <a:avLst/>
            <a:gdLst>
              <a:gd name="connsiteX0" fmla="*/ 0 w 3815944"/>
              <a:gd name="connsiteY0" fmla="*/ 0 h 3796643"/>
              <a:gd name="connsiteX1" fmla="*/ 3815944 w 3815944"/>
              <a:gd name="connsiteY1" fmla="*/ 0 h 3796643"/>
              <a:gd name="connsiteX2" fmla="*/ 3815944 w 3815944"/>
              <a:gd name="connsiteY2" fmla="*/ 3796643 h 3796643"/>
              <a:gd name="connsiteX3" fmla="*/ 3769180 w 3815944"/>
              <a:gd name="connsiteY3" fmla="*/ 3626482 h 3796643"/>
              <a:gd name="connsiteX4" fmla="*/ 218482 w 3815944"/>
              <a:gd name="connsiteY4" fmla="*/ 60028 h 3796643"/>
              <a:gd name="connsiteX5" fmla="*/ 0 w 3815944"/>
              <a:gd name="connsiteY5" fmla="*/ 0 h 3796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15944" h="3796643">
                <a:moveTo>
                  <a:pt x="0" y="0"/>
                </a:moveTo>
                <a:lnTo>
                  <a:pt x="3815944" y="0"/>
                </a:lnTo>
                <a:lnTo>
                  <a:pt x="3815944" y="3796643"/>
                </a:lnTo>
                <a:lnTo>
                  <a:pt x="3769180" y="3626482"/>
                </a:lnTo>
                <a:cubicBezTo>
                  <a:pt x="3264001" y="1919808"/>
                  <a:pt x="1921992" y="572547"/>
                  <a:pt x="218482" y="60028"/>
                </a:cubicBez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229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2F28E-1446-8E59-372B-FEF6364E8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EF24D-3628-B604-E252-B429C303AD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19745-3718-E37F-BFBE-DC15306BB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A88F61-DF20-D107-3988-D2DD79F39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1B48C6-6137-1E53-B484-22585CB38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557B65-A17F-4657-9258-CFFF10E392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420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ample activity slide">
    <p:bg>
      <p:bgPr>
        <a:solidFill>
          <a:srgbClr val="FAD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900FD1B-18DA-4FA5-AC08-5024E9BBBA71}"/>
              </a:ext>
            </a:extLst>
          </p:cNvPr>
          <p:cNvSpPr/>
          <p:nvPr userDrawn="1"/>
        </p:nvSpPr>
        <p:spPr>
          <a:xfrm>
            <a:off x="0" y="0"/>
            <a:ext cx="12192000" cy="1091565"/>
          </a:xfrm>
          <a:prstGeom prst="rect">
            <a:avLst/>
          </a:prstGeom>
          <a:solidFill>
            <a:srgbClr val="FF5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D3592EC-D8B4-4629-9601-6749F21ED280}"/>
              </a:ext>
            </a:extLst>
          </p:cNvPr>
          <p:cNvSpPr/>
          <p:nvPr userDrawn="1"/>
        </p:nvSpPr>
        <p:spPr>
          <a:xfrm>
            <a:off x="10184129" y="270003"/>
            <a:ext cx="1674496" cy="16744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dist="38100" dir="5400000" sx="103000" sy="103000" algn="t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26DB060-66E3-4B28-9376-338BFC9584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668" y="284119"/>
            <a:ext cx="5502877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/>
              <a:t>Sample activity slide</a:t>
            </a:r>
          </a:p>
        </p:txBody>
      </p:sp>
      <p:sp>
        <p:nvSpPr>
          <p:cNvPr id="12" name="Espace réservé du texte 4">
            <a:extLst>
              <a:ext uri="{FF2B5EF4-FFF2-40B4-BE49-F238E27FC236}">
                <a16:creationId xmlns:a16="http://schemas.microsoft.com/office/drawing/2014/main" id="{FE41FFAF-0B31-4414-A540-49F5AE73D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668" y="1432378"/>
            <a:ext cx="436880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 b="1">
                <a:solidFill>
                  <a:srgbClr val="FF670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err="1"/>
              <a:t>Sample</a:t>
            </a:r>
            <a:r>
              <a:rPr lang="fr-FR"/>
              <a:t> </a:t>
            </a:r>
            <a:r>
              <a:rPr lang="fr-FR" err="1"/>
              <a:t>secondary</a:t>
            </a:r>
            <a:r>
              <a:rPr lang="fr-FR"/>
              <a:t> </a:t>
            </a:r>
            <a:r>
              <a:rPr lang="fr-FR" err="1"/>
              <a:t>heading</a:t>
            </a:r>
            <a:endParaRPr lang="fr-FR"/>
          </a:p>
        </p:txBody>
      </p:sp>
      <p:sp>
        <p:nvSpPr>
          <p:cNvPr id="29" name="Espace réservé du texte 4">
            <a:extLst>
              <a:ext uri="{FF2B5EF4-FFF2-40B4-BE49-F238E27FC236}">
                <a16:creationId xmlns:a16="http://schemas.microsoft.com/office/drawing/2014/main" id="{9EC82583-1754-4CF8-90CC-94063C6E1A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2862" y="2309110"/>
            <a:ext cx="8595212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60363" indent="-360363">
              <a:buFont typeface="+mj-lt"/>
              <a:buAutoNum type="arabicPeriod"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30" name="Espace réservé du texte 4">
            <a:extLst>
              <a:ext uri="{FF2B5EF4-FFF2-40B4-BE49-F238E27FC236}">
                <a16:creationId xmlns:a16="http://schemas.microsoft.com/office/drawing/2014/main" id="{82395907-95E9-4A72-AC27-A3EF3C9A17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2862" y="2949958"/>
            <a:ext cx="8595212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60363" indent="-360363">
              <a:buFont typeface="+mj-lt"/>
              <a:buAutoNum type="arabicPeriod" startAt="2"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31" name="Espace réservé du texte 4">
            <a:extLst>
              <a:ext uri="{FF2B5EF4-FFF2-40B4-BE49-F238E27FC236}">
                <a16:creationId xmlns:a16="http://schemas.microsoft.com/office/drawing/2014/main" id="{43D71839-5AF7-4502-8829-7D94FD7B1D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2862" y="3590806"/>
            <a:ext cx="8595212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60363" indent="-360363">
              <a:buFont typeface="+mj-lt"/>
              <a:buAutoNum type="arabicPeriod" startAt="3"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32" name="Espace réservé du texte 4">
            <a:extLst>
              <a:ext uri="{FF2B5EF4-FFF2-40B4-BE49-F238E27FC236}">
                <a16:creationId xmlns:a16="http://schemas.microsoft.com/office/drawing/2014/main" id="{2C2C1960-E3E7-4A18-900F-2C01FD5038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2862" y="4231654"/>
            <a:ext cx="8595212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60363" indent="-360363">
              <a:buFont typeface="+mj-lt"/>
              <a:buAutoNum type="arabicPeriod" startAt="4"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33" name="Espace réservé du texte 4">
            <a:extLst>
              <a:ext uri="{FF2B5EF4-FFF2-40B4-BE49-F238E27FC236}">
                <a16:creationId xmlns:a16="http://schemas.microsoft.com/office/drawing/2014/main" id="{EB706A98-2B43-46E5-A42E-A11213F0CD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2862" y="4872503"/>
            <a:ext cx="8595212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60363" indent="-360363">
              <a:buFont typeface="+mj-lt"/>
              <a:buAutoNum type="arabicPeriod" startAt="5"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91863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ample Inform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900FD1B-18DA-4FA5-AC08-5024E9BBBA71}"/>
              </a:ext>
            </a:extLst>
          </p:cNvPr>
          <p:cNvSpPr/>
          <p:nvPr userDrawn="1"/>
        </p:nvSpPr>
        <p:spPr>
          <a:xfrm>
            <a:off x="0" y="0"/>
            <a:ext cx="12192000" cy="1091565"/>
          </a:xfrm>
          <a:prstGeom prst="rect">
            <a:avLst/>
          </a:prstGeom>
          <a:solidFill>
            <a:srgbClr val="362B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381F1C6-5AA7-4155-B912-3B3561E966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668" y="284119"/>
            <a:ext cx="7187156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/>
              <a:t>Sample Information slide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88F5E6B9-E34D-43F0-9312-EF403B4C49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668" y="1432378"/>
            <a:ext cx="436880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 b="1">
                <a:solidFill>
                  <a:srgbClr val="362BE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err="1"/>
              <a:t>Sample</a:t>
            </a:r>
            <a:r>
              <a:rPr lang="fr-FR"/>
              <a:t> </a:t>
            </a:r>
            <a:r>
              <a:rPr lang="fr-FR" err="1"/>
              <a:t>secondary</a:t>
            </a:r>
            <a:r>
              <a:rPr lang="fr-FR"/>
              <a:t> </a:t>
            </a:r>
            <a:r>
              <a:rPr lang="fr-FR" err="1"/>
              <a:t>heading</a:t>
            </a:r>
            <a:endParaRPr lang="fr-FR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9B2AC86-98D6-4070-98C4-0A7599DB56B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62000" y="2286000"/>
            <a:ext cx="8636074" cy="91440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lang="en-US" sz="2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lang="en-US" sz="18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30224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ragraph Slide 1">
    <p:bg>
      <p:bgPr>
        <a:gradFill flip="none" rotWithShape="1">
          <a:gsLst>
            <a:gs pos="0">
              <a:srgbClr val="4F0E5D"/>
            </a:gs>
            <a:gs pos="39000">
              <a:schemeClr val="tx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BGU Logo">
            <a:extLst>
              <a:ext uri="{FF2B5EF4-FFF2-40B4-BE49-F238E27FC236}">
                <a16:creationId xmlns:a16="http://schemas.microsoft.com/office/drawing/2014/main" id="{04474F06-F9B9-1E4B-F8AC-30253AEF20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647" y="491788"/>
            <a:ext cx="2333682" cy="943278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233B89F-4F60-4776-046B-074B775563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0647" y="2111188"/>
            <a:ext cx="11038866" cy="406418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n>
                  <a:noFill/>
                </a:ln>
                <a:solidFill>
                  <a:schemeClr val="bg1"/>
                </a:solidFill>
              </a:defRPr>
            </a:lvl1pPr>
            <a:lvl2pPr>
              <a:defRPr sz="2000">
                <a:ln>
                  <a:noFill/>
                </a:ln>
                <a:solidFill>
                  <a:schemeClr val="bg2"/>
                </a:solidFill>
              </a:defRPr>
            </a:lvl2pPr>
            <a:lvl3pPr>
              <a:defRPr sz="2000">
                <a:ln>
                  <a:noFill/>
                </a:ln>
                <a:solidFill>
                  <a:schemeClr val="bg2"/>
                </a:solidFill>
              </a:defRPr>
            </a:lvl3pPr>
            <a:lvl4pPr>
              <a:defRPr sz="2000">
                <a:ln>
                  <a:noFill/>
                </a:ln>
                <a:solidFill>
                  <a:schemeClr val="bg2"/>
                </a:solidFill>
              </a:defRPr>
            </a:lvl4pPr>
            <a:lvl5pPr>
              <a:defRPr sz="2000">
                <a:ln>
                  <a:noFill/>
                </a:ln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Click to edit slide paragraph text.</a:t>
            </a:r>
            <a:endParaRPr lang="en-US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1EAF464D-4EA3-13F2-79AE-E2C25D90B0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79159" y="781879"/>
            <a:ext cx="7530354" cy="516351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slide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2013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ragraph Slide 2 (plain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BGU Logo">
            <a:extLst>
              <a:ext uri="{FF2B5EF4-FFF2-40B4-BE49-F238E27FC236}">
                <a16:creationId xmlns:a16="http://schemas.microsoft.com/office/drawing/2014/main" id="{F2F5DE9B-A0E8-29A9-2943-ED4AA53EE8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647" y="544827"/>
            <a:ext cx="2333682" cy="821035"/>
          </a:xfrm>
          <a:prstGeom prst="rect">
            <a:avLst/>
          </a:prstGeom>
        </p:spPr>
      </p:pic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D5B0816A-C9B0-D853-B915-CB9CEFBA07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0647" y="2135139"/>
            <a:ext cx="11038866" cy="404023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n>
                  <a:noFill/>
                </a:ln>
                <a:solidFill>
                  <a:schemeClr val="tx1"/>
                </a:solidFill>
              </a:defRPr>
            </a:lvl1pPr>
            <a:lvl2pPr>
              <a:defRPr sz="2000">
                <a:ln>
                  <a:noFill/>
                </a:ln>
                <a:solidFill>
                  <a:schemeClr val="bg2"/>
                </a:solidFill>
              </a:defRPr>
            </a:lvl2pPr>
            <a:lvl3pPr>
              <a:defRPr sz="2000">
                <a:ln>
                  <a:noFill/>
                </a:ln>
                <a:solidFill>
                  <a:schemeClr val="bg2"/>
                </a:solidFill>
              </a:defRPr>
            </a:lvl3pPr>
            <a:lvl4pPr>
              <a:defRPr sz="2000">
                <a:ln>
                  <a:noFill/>
                </a:ln>
                <a:solidFill>
                  <a:schemeClr val="bg2"/>
                </a:solidFill>
              </a:defRPr>
            </a:lvl4pPr>
            <a:lvl5pPr>
              <a:defRPr sz="2000">
                <a:ln>
                  <a:noFill/>
                </a:ln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Click to edit slide paragraph text.</a:t>
            </a:r>
            <a:endParaRPr lang="en-US"/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E8182FFA-ACE4-937F-F95D-038E4208D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79159" y="781879"/>
            <a:ext cx="7530354" cy="516351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slide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9703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Photograph of flower blossoms in front of the Robert Hardy Building on BGU Campus.">
            <a:extLst>
              <a:ext uri="{FF2B5EF4-FFF2-40B4-BE49-F238E27FC236}">
                <a16:creationId xmlns:a16="http://schemas.microsoft.com/office/drawing/2014/main" id="{EBFC6A8D-FDAF-78D1-A52E-DDF7855B0C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99" y="0"/>
            <a:ext cx="6096000" cy="6858000"/>
          </a:xfrm>
          <a:prstGeom prst="rect">
            <a:avLst/>
          </a:prstGeom>
        </p:spPr>
      </p:pic>
      <p:pic>
        <p:nvPicPr>
          <p:cNvPr id="21" name="Picture 20" descr="BGU Logo">
            <a:extLst>
              <a:ext uri="{FF2B5EF4-FFF2-40B4-BE49-F238E27FC236}">
                <a16:creationId xmlns:a16="http://schemas.microsoft.com/office/drawing/2014/main" id="{F2F5DE9B-A0E8-29A9-2943-ED4AA53EE86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647" y="544827"/>
            <a:ext cx="2333682" cy="821035"/>
          </a:xfrm>
          <a:prstGeom prst="rect">
            <a:avLst/>
          </a:prstGeom>
        </p:spPr>
      </p:pic>
      <p:sp>
        <p:nvSpPr>
          <p:cNvPr id="18" name="Freeform 17">
            <a:extLst>
              <a:ext uri="{FF2B5EF4-FFF2-40B4-BE49-F238E27FC236}">
                <a16:creationId xmlns:a16="http://schemas.microsoft.com/office/drawing/2014/main" id="{F11D36F0-8243-5E9A-2C85-7DFEBBC77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2994012"/>
            <a:ext cx="6096000" cy="3863988"/>
          </a:xfrm>
          <a:custGeom>
            <a:avLst/>
            <a:gdLst>
              <a:gd name="connsiteX0" fmla="*/ 2933814 w 6096000"/>
              <a:gd name="connsiteY0" fmla="*/ 0 h 3863988"/>
              <a:gd name="connsiteX1" fmla="*/ 6085635 w 6096000"/>
              <a:gd name="connsiteY1" fmla="*/ 991099 h 3863988"/>
              <a:gd name="connsiteX2" fmla="*/ 6096000 w 6096000"/>
              <a:gd name="connsiteY2" fmla="*/ 998708 h 3863988"/>
              <a:gd name="connsiteX3" fmla="*/ 6096000 w 6096000"/>
              <a:gd name="connsiteY3" fmla="*/ 3863988 h 3863988"/>
              <a:gd name="connsiteX4" fmla="*/ 0 w 6096000"/>
              <a:gd name="connsiteY4" fmla="*/ 3863988 h 3863988"/>
              <a:gd name="connsiteX5" fmla="*/ 0 w 6096000"/>
              <a:gd name="connsiteY5" fmla="*/ 846419 h 3863988"/>
              <a:gd name="connsiteX6" fmla="*/ 207430 w 6096000"/>
              <a:gd name="connsiteY6" fmla="*/ 721534 h 3863988"/>
              <a:gd name="connsiteX7" fmla="*/ 2933814 w 6096000"/>
              <a:gd name="connsiteY7" fmla="*/ 0 h 3863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96000" h="3863988">
                <a:moveTo>
                  <a:pt x="2933814" y="0"/>
                </a:moveTo>
                <a:cubicBezTo>
                  <a:pt x="4106118" y="0"/>
                  <a:pt x="5192829" y="366470"/>
                  <a:pt x="6085635" y="991099"/>
                </a:cubicBezTo>
                <a:lnTo>
                  <a:pt x="6096000" y="998708"/>
                </a:lnTo>
                <a:lnTo>
                  <a:pt x="6096000" y="3863988"/>
                </a:lnTo>
                <a:lnTo>
                  <a:pt x="0" y="3863988"/>
                </a:lnTo>
                <a:lnTo>
                  <a:pt x="0" y="846419"/>
                </a:lnTo>
                <a:lnTo>
                  <a:pt x="207430" y="721534"/>
                </a:lnTo>
                <a:cubicBezTo>
                  <a:pt x="1011196" y="262384"/>
                  <a:pt x="1941864" y="0"/>
                  <a:pt x="2933814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E7563DA-B048-53D4-22DF-25954536938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icon in center of photo to replace image. Photos available from BGU Image Library on Marketing Portal Tile.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233B89F-4F60-4776-046B-074B775563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0647" y="2888973"/>
            <a:ext cx="4988766" cy="3286401"/>
          </a:xfrm>
        </p:spPr>
        <p:txBody>
          <a:bodyPr>
            <a:normAutofit/>
          </a:bodyPr>
          <a:lstStyle>
            <a:lvl1pPr>
              <a:defRPr sz="2000">
                <a:ln>
                  <a:noFill/>
                </a:ln>
                <a:solidFill>
                  <a:schemeClr val="tx1"/>
                </a:solidFill>
              </a:defRPr>
            </a:lvl1pPr>
            <a:lvl2pPr>
              <a:defRPr sz="2000">
                <a:ln>
                  <a:noFill/>
                </a:ln>
                <a:solidFill>
                  <a:schemeClr val="bg2"/>
                </a:solidFill>
              </a:defRPr>
            </a:lvl2pPr>
            <a:lvl3pPr>
              <a:defRPr sz="2000">
                <a:ln>
                  <a:noFill/>
                </a:ln>
                <a:solidFill>
                  <a:schemeClr val="bg2"/>
                </a:solidFill>
              </a:defRPr>
            </a:lvl3pPr>
            <a:lvl4pPr>
              <a:defRPr sz="2000">
                <a:ln>
                  <a:noFill/>
                </a:ln>
                <a:solidFill>
                  <a:schemeClr val="bg2"/>
                </a:solidFill>
              </a:defRPr>
            </a:lvl4pPr>
            <a:lvl5pPr>
              <a:defRPr sz="2000">
                <a:ln>
                  <a:noFill/>
                </a:ln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Click to edit slide bullet point text</a:t>
            </a:r>
          </a:p>
          <a:p>
            <a:pPr lvl="0"/>
            <a:r>
              <a:rPr lang="en-GB"/>
              <a:t>Bullet point 2</a:t>
            </a:r>
          </a:p>
          <a:p>
            <a:pPr lvl="0"/>
            <a:r>
              <a:rPr lang="en-GB"/>
              <a:t>Bullet point 3</a:t>
            </a:r>
            <a:endParaRPr lang="en-US"/>
          </a:p>
        </p:txBody>
      </p:sp>
      <p:sp>
        <p:nvSpPr>
          <p:cNvPr id="9" name="Title 6">
            <a:extLst>
              <a:ext uri="{FF2B5EF4-FFF2-40B4-BE49-F238E27FC236}">
                <a16:creationId xmlns:a16="http://schemas.microsoft.com/office/drawing/2014/main" id="{D6F6A674-AC7A-0186-3EF3-061534C209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647" y="1895062"/>
            <a:ext cx="4988766" cy="516351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slide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8507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ph Slide 1">
    <p:bg>
      <p:bgPr>
        <a:gradFill flip="none" rotWithShape="1">
          <a:gsLst>
            <a:gs pos="0">
              <a:srgbClr val="4F0E5D"/>
            </a:gs>
            <a:gs pos="39000">
              <a:schemeClr val="tx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BGU Logo">
            <a:extLst>
              <a:ext uri="{FF2B5EF4-FFF2-40B4-BE49-F238E27FC236}">
                <a16:creationId xmlns:a16="http://schemas.microsoft.com/office/drawing/2014/main" id="{04474F06-F9B9-1E4B-F8AC-30253AEF20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647" y="491788"/>
            <a:ext cx="2333682" cy="943278"/>
          </a:xfrm>
          <a:prstGeom prst="rect">
            <a:avLst/>
          </a:prstGeom>
        </p:spPr>
      </p:pic>
      <p:pic>
        <p:nvPicPr>
          <p:cNvPr id="11" name="Picture 10" descr="A photograph of Constance Stewart Hall in Spring, with daffodils and a blossoming tree in front.">
            <a:extLst>
              <a:ext uri="{FF2B5EF4-FFF2-40B4-BE49-F238E27FC236}">
                <a16:creationId xmlns:a16="http://schemas.microsoft.com/office/drawing/2014/main" id="{42DEAC5B-8B4E-AB6F-DB7D-4209671CF9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E7563DA-B048-53D4-22DF-25954536938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in center of photo to replace image. Photos available from BGU Image Library on Marketing Portal Tile.</a:t>
            </a:r>
          </a:p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233B89F-4F60-4776-046B-074B775563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0647" y="2888973"/>
            <a:ext cx="4988766" cy="3286401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n>
                  <a:noFill/>
                </a:ln>
                <a:solidFill>
                  <a:schemeClr val="bg1"/>
                </a:solidFill>
              </a:defRPr>
            </a:lvl1pPr>
            <a:lvl2pPr>
              <a:defRPr sz="2000">
                <a:ln>
                  <a:noFill/>
                </a:ln>
                <a:solidFill>
                  <a:schemeClr val="bg2"/>
                </a:solidFill>
              </a:defRPr>
            </a:lvl2pPr>
            <a:lvl3pPr>
              <a:defRPr sz="2000">
                <a:ln>
                  <a:noFill/>
                </a:ln>
                <a:solidFill>
                  <a:schemeClr val="bg2"/>
                </a:solidFill>
              </a:defRPr>
            </a:lvl3pPr>
            <a:lvl4pPr>
              <a:defRPr sz="2000">
                <a:ln>
                  <a:noFill/>
                </a:ln>
                <a:solidFill>
                  <a:schemeClr val="bg2"/>
                </a:solidFill>
              </a:defRPr>
            </a:lvl4pPr>
            <a:lvl5pPr>
              <a:defRPr sz="2000">
                <a:ln>
                  <a:noFill/>
                </a:ln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Click to edit slide paragraph text.</a:t>
            </a:r>
            <a:endParaRPr lang="en-US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5CDFC7EC-8055-CDCC-4F4B-F6AAC1DE30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0647" y="1895062"/>
            <a:ext cx="4988766" cy="51635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slide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4061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ragraph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29D21C5-133C-D28A-5A3E-D84DAD33CD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4722862"/>
            <a:ext cx="12192001" cy="2135138"/>
          </a:xfrm>
          <a:custGeom>
            <a:avLst/>
            <a:gdLst>
              <a:gd name="connsiteX0" fmla="*/ 5867629 w 12192001"/>
              <a:gd name="connsiteY0" fmla="*/ 0 h 2135138"/>
              <a:gd name="connsiteX1" fmla="*/ 12171271 w 12192001"/>
              <a:gd name="connsiteY1" fmla="*/ 991099 h 2135138"/>
              <a:gd name="connsiteX2" fmla="*/ 12192001 w 12192001"/>
              <a:gd name="connsiteY2" fmla="*/ 998708 h 2135138"/>
              <a:gd name="connsiteX3" fmla="*/ 12192001 w 12192001"/>
              <a:gd name="connsiteY3" fmla="*/ 2135138 h 2135138"/>
              <a:gd name="connsiteX4" fmla="*/ 0 w 12192001"/>
              <a:gd name="connsiteY4" fmla="*/ 2135138 h 2135138"/>
              <a:gd name="connsiteX5" fmla="*/ 0 w 12192001"/>
              <a:gd name="connsiteY5" fmla="*/ 846419 h 2135138"/>
              <a:gd name="connsiteX6" fmla="*/ 414860 w 12192001"/>
              <a:gd name="connsiteY6" fmla="*/ 721534 h 2135138"/>
              <a:gd name="connsiteX7" fmla="*/ 5867629 w 12192001"/>
              <a:gd name="connsiteY7" fmla="*/ 0 h 2135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1" h="2135138">
                <a:moveTo>
                  <a:pt x="5867629" y="0"/>
                </a:moveTo>
                <a:cubicBezTo>
                  <a:pt x="8212237" y="0"/>
                  <a:pt x="10385659" y="366470"/>
                  <a:pt x="12171271" y="991099"/>
                </a:cubicBezTo>
                <a:lnTo>
                  <a:pt x="12192001" y="998708"/>
                </a:lnTo>
                <a:lnTo>
                  <a:pt x="12192001" y="2135138"/>
                </a:lnTo>
                <a:lnTo>
                  <a:pt x="0" y="2135138"/>
                </a:lnTo>
                <a:lnTo>
                  <a:pt x="0" y="846419"/>
                </a:lnTo>
                <a:lnTo>
                  <a:pt x="414860" y="721534"/>
                </a:lnTo>
                <a:cubicBezTo>
                  <a:pt x="2022392" y="262384"/>
                  <a:pt x="3883729" y="0"/>
                  <a:pt x="5867629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1" name="Picture 20" descr="BGU Logo">
            <a:extLst>
              <a:ext uri="{FF2B5EF4-FFF2-40B4-BE49-F238E27FC236}">
                <a16:creationId xmlns:a16="http://schemas.microsoft.com/office/drawing/2014/main" id="{F2F5DE9B-A0E8-29A9-2943-ED4AA53EE8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647" y="544827"/>
            <a:ext cx="2333682" cy="821035"/>
          </a:xfrm>
          <a:prstGeom prst="rect">
            <a:avLst/>
          </a:prstGeom>
        </p:spPr>
      </p:pic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D5B0816A-C9B0-D853-B915-CB9CEFBA07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0647" y="2135139"/>
            <a:ext cx="11038866" cy="404023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n>
                  <a:noFill/>
                </a:ln>
                <a:solidFill>
                  <a:schemeClr val="tx1"/>
                </a:solidFill>
              </a:defRPr>
            </a:lvl1pPr>
            <a:lvl2pPr>
              <a:defRPr sz="2000">
                <a:ln>
                  <a:noFill/>
                </a:ln>
                <a:solidFill>
                  <a:schemeClr val="bg2"/>
                </a:solidFill>
              </a:defRPr>
            </a:lvl2pPr>
            <a:lvl3pPr>
              <a:defRPr sz="2000">
                <a:ln>
                  <a:noFill/>
                </a:ln>
                <a:solidFill>
                  <a:schemeClr val="bg2"/>
                </a:solidFill>
              </a:defRPr>
            </a:lvl3pPr>
            <a:lvl4pPr>
              <a:defRPr sz="2000">
                <a:ln>
                  <a:noFill/>
                </a:ln>
                <a:solidFill>
                  <a:schemeClr val="bg2"/>
                </a:solidFill>
              </a:defRPr>
            </a:lvl4pPr>
            <a:lvl5pPr>
              <a:defRPr sz="2000">
                <a:ln>
                  <a:noFill/>
                </a:ln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Click to edit slide paragraph text.</a:t>
            </a:r>
            <a:endParaRPr lang="en-US"/>
          </a:p>
        </p:txBody>
      </p:sp>
      <p:sp>
        <p:nvSpPr>
          <p:cNvPr id="2" name="Title 6">
            <a:extLst>
              <a:ext uri="{FF2B5EF4-FFF2-40B4-BE49-F238E27FC236}">
                <a16:creationId xmlns:a16="http://schemas.microsoft.com/office/drawing/2014/main" id="{E8182FFA-ACE4-937F-F95D-038E4208DF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79159" y="781879"/>
            <a:ext cx="7530354" cy="516351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slide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9113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Customisable)">
    <p:bg>
      <p:bgPr>
        <a:gradFill>
          <a:gsLst>
            <a:gs pos="0">
              <a:srgbClr val="4F0E5D"/>
            </a:gs>
            <a:gs pos="39000">
              <a:schemeClr val="tx1"/>
            </a:gs>
          </a:gsLst>
          <a:path path="circle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44">
            <a:extLst>
              <a:ext uri="{FF2B5EF4-FFF2-40B4-BE49-F238E27FC236}">
                <a16:creationId xmlns:a16="http://schemas.microsoft.com/office/drawing/2014/main" id="{C85C8859-9DE0-64D9-96CD-C89835A2E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918940" cy="6858000"/>
          </a:xfrm>
          <a:custGeom>
            <a:avLst/>
            <a:gdLst>
              <a:gd name="connsiteX0" fmla="*/ 0 w 3918940"/>
              <a:gd name="connsiteY0" fmla="*/ 0 h 6858000"/>
              <a:gd name="connsiteX1" fmla="*/ 2542567 w 3918940"/>
              <a:gd name="connsiteY1" fmla="*/ 0 h 6858000"/>
              <a:gd name="connsiteX2" fmla="*/ 2597945 w 3918940"/>
              <a:gd name="connsiteY2" fmla="*/ 55213 h 6858000"/>
              <a:gd name="connsiteX3" fmla="*/ 3918940 w 3918940"/>
              <a:gd name="connsiteY3" fmla="*/ 3429000 h 6858000"/>
              <a:gd name="connsiteX4" fmla="*/ 2597945 w 3918940"/>
              <a:gd name="connsiteY4" fmla="*/ 6802787 h 6858000"/>
              <a:gd name="connsiteX5" fmla="*/ 2542567 w 3918940"/>
              <a:gd name="connsiteY5" fmla="*/ 6858000 h 6858000"/>
              <a:gd name="connsiteX6" fmla="*/ 0 w 3918940"/>
              <a:gd name="connsiteY6" fmla="*/ 6858000 h 6858000"/>
              <a:gd name="connsiteX7" fmla="*/ 0 w 3918940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18940" h="6858000">
                <a:moveTo>
                  <a:pt x="0" y="0"/>
                </a:moveTo>
                <a:lnTo>
                  <a:pt x="2542567" y="0"/>
                </a:lnTo>
                <a:lnTo>
                  <a:pt x="2597945" y="55213"/>
                </a:lnTo>
                <a:cubicBezTo>
                  <a:pt x="3417850" y="941256"/>
                  <a:pt x="3918940" y="2126610"/>
                  <a:pt x="3918940" y="3429000"/>
                </a:cubicBezTo>
                <a:cubicBezTo>
                  <a:pt x="3918940" y="4731390"/>
                  <a:pt x="3417850" y="5916744"/>
                  <a:pt x="2597945" y="6802787"/>
                </a:cubicBezTo>
                <a:lnTo>
                  <a:pt x="2542567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2" name="Picture 31" descr="BGU Logo">
            <a:extLst>
              <a:ext uri="{FF2B5EF4-FFF2-40B4-BE49-F238E27FC236}">
                <a16:creationId xmlns:a16="http://schemas.microsoft.com/office/drawing/2014/main" id="{04474F06-F9B9-1E4B-F8AC-30253AEF20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647" y="491788"/>
            <a:ext cx="2333682" cy="943278"/>
          </a:xfrm>
          <a:prstGeom prst="rect">
            <a:avLst/>
          </a:prstGeom>
        </p:spPr>
      </p:pic>
      <p:sp>
        <p:nvSpPr>
          <p:cNvPr id="59" name="Freeform 58">
            <a:extLst>
              <a:ext uri="{FF2B5EF4-FFF2-40B4-BE49-F238E27FC236}">
                <a16:creationId xmlns:a16="http://schemas.microsoft.com/office/drawing/2014/main" id="{867DAB06-0E8D-CEAD-F849-9E3A6B19E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376056" y="1"/>
            <a:ext cx="3815944" cy="3796643"/>
          </a:xfrm>
          <a:custGeom>
            <a:avLst/>
            <a:gdLst>
              <a:gd name="connsiteX0" fmla="*/ 0 w 3815944"/>
              <a:gd name="connsiteY0" fmla="*/ 0 h 3796643"/>
              <a:gd name="connsiteX1" fmla="*/ 3815944 w 3815944"/>
              <a:gd name="connsiteY1" fmla="*/ 0 h 3796643"/>
              <a:gd name="connsiteX2" fmla="*/ 3815944 w 3815944"/>
              <a:gd name="connsiteY2" fmla="*/ 3796643 h 3796643"/>
              <a:gd name="connsiteX3" fmla="*/ 3769180 w 3815944"/>
              <a:gd name="connsiteY3" fmla="*/ 3626482 h 3796643"/>
              <a:gd name="connsiteX4" fmla="*/ 218482 w 3815944"/>
              <a:gd name="connsiteY4" fmla="*/ 60028 h 3796643"/>
              <a:gd name="connsiteX5" fmla="*/ 0 w 3815944"/>
              <a:gd name="connsiteY5" fmla="*/ 0 h 3796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15944" h="3796643">
                <a:moveTo>
                  <a:pt x="0" y="0"/>
                </a:moveTo>
                <a:lnTo>
                  <a:pt x="3815944" y="0"/>
                </a:lnTo>
                <a:lnTo>
                  <a:pt x="3815944" y="3796643"/>
                </a:lnTo>
                <a:lnTo>
                  <a:pt x="3769180" y="3626482"/>
                </a:lnTo>
                <a:cubicBezTo>
                  <a:pt x="3264001" y="1919808"/>
                  <a:pt x="1921992" y="572547"/>
                  <a:pt x="218482" y="60028"/>
                </a:cubicBez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F1BF5A5-42F1-2CEB-E268-15DB7733F5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9698" y="2471081"/>
            <a:ext cx="10515600" cy="2856293"/>
          </a:xfrm>
        </p:spPr>
        <p:txBody>
          <a:bodyPr>
            <a:normAutofit/>
          </a:bodyPr>
          <a:lstStyle>
            <a:lvl1pPr algn="ctr">
              <a:defRPr sz="6600">
                <a:ln>
                  <a:noFill/>
                </a:ln>
                <a:solidFill>
                  <a:schemeClr val="bg2"/>
                </a:solidFill>
              </a:defRPr>
            </a:lvl1pPr>
          </a:lstStyle>
          <a:p>
            <a:r>
              <a:rPr lang="en-US"/>
              <a:t>Insert own title here</a:t>
            </a:r>
          </a:p>
        </p:txBody>
      </p:sp>
    </p:spTree>
    <p:extLst>
      <p:ext uri="{BB962C8B-B14F-4D97-AF65-F5344CB8AC3E}">
        <p14:creationId xmlns:p14="http://schemas.microsoft.com/office/powerpoint/2010/main" val="12155162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1F0899FF-F49A-B9F9-ED0C-30CA05E71BF6}"/>
              </a:ext>
            </a:extLst>
          </p:cNvPr>
          <p:cNvSpPr/>
          <p:nvPr userDrawn="1"/>
        </p:nvSpPr>
        <p:spPr>
          <a:xfrm rot="4110533">
            <a:off x="-229040" y="5276710"/>
            <a:ext cx="1815270" cy="1841407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D9407-6D07-D586-C420-C5F309D7B5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rgbClr val="C3391C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Subheading here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BB94C0-D798-FA6A-53BD-0C0549D22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8A7C19-F247-2851-E6AB-2614D00E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BA9F50-B564-F073-E117-A1C46D8CA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0A1A-9A06-BB4E-A245-4AD2E12C1F5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D8120A6-6506-91FD-20D5-4E72547B4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Subtitle Here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6D18D1B-36B0-5FC2-4CE2-53B53B01D5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94427" y="-914400"/>
            <a:ext cx="9488928" cy="9683780"/>
          </a:xfrm>
          <a:custGeom>
            <a:avLst/>
            <a:gdLst>
              <a:gd name="connsiteX0" fmla="*/ 2470557 w 8572686"/>
              <a:gd name="connsiteY0" fmla="*/ 2 h 8748724"/>
              <a:gd name="connsiteX1" fmla="*/ 2565216 w 8572686"/>
              <a:gd name="connsiteY1" fmla="*/ 7820 h 8748724"/>
              <a:gd name="connsiteX2" fmla="*/ 7116869 w 8572686"/>
              <a:gd name="connsiteY2" fmla="*/ 1062752 h 8748724"/>
              <a:gd name="connsiteX3" fmla="*/ 7606565 w 8572686"/>
              <a:gd name="connsiteY3" fmla="*/ 1557776 h 8748724"/>
              <a:gd name="connsiteX4" fmla="*/ 8565944 w 8572686"/>
              <a:gd name="connsiteY4" fmla="*/ 5766791 h 8748724"/>
              <a:gd name="connsiteX5" fmla="*/ 8245532 w 8572686"/>
              <a:gd name="connsiteY5" fmla="*/ 6385694 h 8748724"/>
              <a:gd name="connsiteX6" fmla="*/ 3666541 w 8572686"/>
              <a:gd name="connsiteY6" fmla="*/ 8685514 h 8748724"/>
              <a:gd name="connsiteX7" fmla="*/ 2978772 w 8572686"/>
              <a:gd name="connsiteY7" fmla="*/ 8572974 h 8748724"/>
              <a:gd name="connsiteX8" fmla="*/ 171024 w 8572686"/>
              <a:gd name="connsiteY8" fmla="*/ 5292310 h 8748724"/>
              <a:gd name="connsiteX9" fmla="*/ 66363 w 8572686"/>
              <a:gd name="connsiteY9" fmla="*/ 4603901 h 8748724"/>
              <a:gd name="connsiteX10" fmla="*/ 1942270 w 8572686"/>
              <a:gd name="connsiteY10" fmla="*/ 320698 h 8748724"/>
              <a:gd name="connsiteX11" fmla="*/ 2202971 w 8572686"/>
              <a:gd name="connsiteY11" fmla="*/ 63201 h 8748724"/>
              <a:gd name="connsiteX12" fmla="*/ 2202995 w 8572686"/>
              <a:gd name="connsiteY12" fmla="*/ 63189 h 8748724"/>
              <a:gd name="connsiteX13" fmla="*/ 2203022 w 8572686"/>
              <a:gd name="connsiteY13" fmla="*/ 63176 h 8748724"/>
              <a:gd name="connsiteX14" fmla="*/ 2470557 w 8572686"/>
              <a:gd name="connsiteY14" fmla="*/ 2 h 8748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572686" h="8748724">
                <a:moveTo>
                  <a:pt x="2470557" y="2"/>
                </a:moveTo>
                <a:cubicBezTo>
                  <a:pt x="2501911" y="72"/>
                  <a:pt x="2533550" y="2635"/>
                  <a:pt x="2565216" y="7820"/>
                </a:cubicBezTo>
                <a:lnTo>
                  <a:pt x="7116869" y="1062752"/>
                </a:lnTo>
                <a:cubicBezTo>
                  <a:pt x="7370229" y="1104236"/>
                  <a:pt x="7568029" y="1303988"/>
                  <a:pt x="7606565" y="1557776"/>
                </a:cubicBezTo>
                <a:lnTo>
                  <a:pt x="8565944" y="5766791"/>
                </a:lnTo>
                <a:cubicBezTo>
                  <a:pt x="8604478" y="6020581"/>
                  <a:pt x="8475199" y="6270343"/>
                  <a:pt x="8245532" y="6385694"/>
                </a:cubicBezTo>
                <a:lnTo>
                  <a:pt x="3666541" y="8685514"/>
                </a:lnTo>
                <a:cubicBezTo>
                  <a:pt x="3436874" y="8800865"/>
                  <a:pt x="3159325" y="8755434"/>
                  <a:pt x="2978772" y="8572974"/>
                </a:cubicBezTo>
                <a:lnTo>
                  <a:pt x="171024" y="5292310"/>
                </a:lnTo>
                <a:cubicBezTo>
                  <a:pt x="-9526" y="5109849"/>
                  <a:pt x="-51664" y="4831915"/>
                  <a:pt x="66363" y="4603901"/>
                </a:cubicBezTo>
                <a:lnTo>
                  <a:pt x="1942270" y="320698"/>
                </a:lnTo>
                <a:cubicBezTo>
                  <a:pt x="2001289" y="206698"/>
                  <a:pt x="2093660" y="118116"/>
                  <a:pt x="2202971" y="63201"/>
                </a:cubicBezTo>
                <a:cubicBezTo>
                  <a:pt x="2202971" y="63201"/>
                  <a:pt x="2202971" y="63201"/>
                  <a:pt x="2202995" y="63189"/>
                </a:cubicBezTo>
                <a:cubicBezTo>
                  <a:pt x="2202995" y="63189"/>
                  <a:pt x="2203022" y="63176"/>
                  <a:pt x="2203022" y="63176"/>
                </a:cubicBezTo>
                <a:cubicBezTo>
                  <a:pt x="2284993" y="22015"/>
                  <a:pt x="2376494" y="-209"/>
                  <a:pt x="2470557" y="2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B4710776-085A-B300-6639-F978500D1D01}"/>
              </a:ext>
            </a:extLst>
          </p:cNvPr>
          <p:cNvSpPr/>
          <p:nvPr userDrawn="1"/>
        </p:nvSpPr>
        <p:spPr>
          <a:xfrm rot="6093721">
            <a:off x="6480504" y="5440908"/>
            <a:ext cx="966120" cy="964170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rgbClr val="C3391C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BB24E6A-894D-24E6-915E-72F22B88ECF8}"/>
              </a:ext>
            </a:extLst>
          </p:cNvPr>
          <p:cNvSpPr/>
          <p:nvPr userDrawn="1"/>
        </p:nvSpPr>
        <p:spPr>
          <a:xfrm rot="20746076">
            <a:off x="161176" y="4761841"/>
            <a:ext cx="338368" cy="337685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rgbClr val="C3391C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A3A378B2-F4BD-83D5-52E9-E3CE4C663191}"/>
              </a:ext>
            </a:extLst>
          </p:cNvPr>
          <p:cNvSpPr/>
          <p:nvPr userDrawn="1"/>
        </p:nvSpPr>
        <p:spPr>
          <a:xfrm rot="19361565">
            <a:off x="6215825" y="1825307"/>
            <a:ext cx="598728" cy="597520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FE9C2023-F2DF-2476-0128-7354A4945EEF}"/>
              </a:ext>
            </a:extLst>
          </p:cNvPr>
          <p:cNvSpPr/>
          <p:nvPr userDrawn="1"/>
        </p:nvSpPr>
        <p:spPr>
          <a:xfrm rot="12356032">
            <a:off x="2123429" y="3917612"/>
            <a:ext cx="3245573" cy="3292304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bg1">
                <a:alpha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C4AA6064-B759-EC3B-E98A-3E59655BD5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601832"/>
            <a:ext cx="5159375" cy="36577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8182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nk background with white hexagons&#10;&#10;Description automatically generated">
            <a:extLst>
              <a:ext uri="{FF2B5EF4-FFF2-40B4-BE49-F238E27FC236}">
                <a16:creationId xmlns:a16="http://schemas.microsoft.com/office/drawing/2014/main" id="{7FC36D84-6BA0-3F69-2249-435CA472C6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81000" y="-214313"/>
            <a:ext cx="12954000" cy="728662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63443-8A01-E155-B5BA-5E7645247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25015-68A4-92FE-9758-5C92D1F80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8B213-4A4E-0F7B-6D6E-435A25568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0A1A-9A06-BB4E-A245-4AD2E12C1F5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1B999F0-8A6D-69DC-78DD-4F296AE00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Subtitle Here</a:t>
            </a:r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110DF5D-5B40-DA90-984F-D983DED3E0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648" y="400467"/>
            <a:ext cx="1259097" cy="1253295"/>
          </a:xfrm>
          <a:prstGeom prst="rect">
            <a:avLst/>
          </a:prstGeom>
        </p:spPr>
      </p:pic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C6F56C0-6584-8AD8-D0F0-E5E81FAF89B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GB" dirty="0"/>
              <a:t>Body Copy</a:t>
            </a:r>
          </a:p>
        </p:txBody>
      </p:sp>
    </p:spTree>
    <p:extLst>
      <p:ext uri="{BB962C8B-B14F-4D97-AF65-F5344CB8AC3E}">
        <p14:creationId xmlns:p14="http://schemas.microsoft.com/office/powerpoint/2010/main" val="34249947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nk background with white hexagons&#10;&#10;Description automatically generated">
            <a:extLst>
              <a:ext uri="{FF2B5EF4-FFF2-40B4-BE49-F238E27FC236}">
                <a16:creationId xmlns:a16="http://schemas.microsoft.com/office/drawing/2014/main" id="{285CDD89-64D5-7EF2-EE42-60D7522797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81000" y="-214313"/>
            <a:ext cx="12954000" cy="7286626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E6E6B4-D7AA-BE14-D239-F99413176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1DEA16-8850-7687-30AB-43F93A7D4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B78EDD-07EC-6003-F5FC-E1DA437F1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0A1A-9A06-BB4E-A245-4AD2E12C1F5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69B88678-11CA-33D6-5EE2-B3CB179AD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Subtitle Here</a:t>
            </a:r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55135FB-FB6A-7839-9912-D4510F705F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648" y="400467"/>
            <a:ext cx="1259097" cy="12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674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1F0899FF-F49A-B9F9-ED0C-30CA05E71BF6}"/>
              </a:ext>
            </a:extLst>
          </p:cNvPr>
          <p:cNvSpPr/>
          <p:nvPr userDrawn="1"/>
        </p:nvSpPr>
        <p:spPr>
          <a:xfrm rot="4110533">
            <a:off x="-229040" y="5276710"/>
            <a:ext cx="1815270" cy="1841407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accent3">
              <a:alpha val="50000"/>
            </a:schemeClr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D9407-6D07-D586-C420-C5F309D7B5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rgbClr val="6E1043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Subheading here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BB94C0-D798-FA6A-53BD-0C0549D22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8A7C19-F247-2851-E6AB-2614D00E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BA9F50-B564-F073-E117-A1C46D8CA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0A1A-9A06-BB4E-A245-4AD2E12C1F5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D8120A6-6506-91FD-20D5-4E72547B4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Subtitle Here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6D18D1B-36B0-5FC2-4CE2-53B53B01D5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94427" y="-914400"/>
            <a:ext cx="9488928" cy="9683780"/>
          </a:xfrm>
          <a:custGeom>
            <a:avLst/>
            <a:gdLst>
              <a:gd name="connsiteX0" fmla="*/ 2470557 w 8572686"/>
              <a:gd name="connsiteY0" fmla="*/ 2 h 8748724"/>
              <a:gd name="connsiteX1" fmla="*/ 2565216 w 8572686"/>
              <a:gd name="connsiteY1" fmla="*/ 7820 h 8748724"/>
              <a:gd name="connsiteX2" fmla="*/ 7116869 w 8572686"/>
              <a:gd name="connsiteY2" fmla="*/ 1062752 h 8748724"/>
              <a:gd name="connsiteX3" fmla="*/ 7606565 w 8572686"/>
              <a:gd name="connsiteY3" fmla="*/ 1557776 h 8748724"/>
              <a:gd name="connsiteX4" fmla="*/ 8565944 w 8572686"/>
              <a:gd name="connsiteY4" fmla="*/ 5766791 h 8748724"/>
              <a:gd name="connsiteX5" fmla="*/ 8245532 w 8572686"/>
              <a:gd name="connsiteY5" fmla="*/ 6385694 h 8748724"/>
              <a:gd name="connsiteX6" fmla="*/ 3666541 w 8572686"/>
              <a:gd name="connsiteY6" fmla="*/ 8685514 h 8748724"/>
              <a:gd name="connsiteX7" fmla="*/ 2978772 w 8572686"/>
              <a:gd name="connsiteY7" fmla="*/ 8572974 h 8748724"/>
              <a:gd name="connsiteX8" fmla="*/ 171024 w 8572686"/>
              <a:gd name="connsiteY8" fmla="*/ 5292310 h 8748724"/>
              <a:gd name="connsiteX9" fmla="*/ 66363 w 8572686"/>
              <a:gd name="connsiteY9" fmla="*/ 4603901 h 8748724"/>
              <a:gd name="connsiteX10" fmla="*/ 1942270 w 8572686"/>
              <a:gd name="connsiteY10" fmla="*/ 320698 h 8748724"/>
              <a:gd name="connsiteX11" fmla="*/ 2202971 w 8572686"/>
              <a:gd name="connsiteY11" fmla="*/ 63201 h 8748724"/>
              <a:gd name="connsiteX12" fmla="*/ 2202995 w 8572686"/>
              <a:gd name="connsiteY12" fmla="*/ 63189 h 8748724"/>
              <a:gd name="connsiteX13" fmla="*/ 2203022 w 8572686"/>
              <a:gd name="connsiteY13" fmla="*/ 63176 h 8748724"/>
              <a:gd name="connsiteX14" fmla="*/ 2470557 w 8572686"/>
              <a:gd name="connsiteY14" fmla="*/ 2 h 8748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572686" h="8748724">
                <a:moveTo>
                  <a:pt x="2470557" y="2"/>
                </a:moveTo>
                <a:cubicBezTo>
                  <a:pt x="2501911" y="72"/>
                  <a:pt x="2533550" y="2635"/>
                  <a:pt x="2565216" y="7820"/>
                </a:cubicBezTo>
                <a:lnTo>
                  <a:pt x="7116869" y="1062752"/>
                </a:lnTo>
                <a:cubicBezTo>
                  <a:pt x="7370229" y="1104236"/>
                  <a:pt x="7568029" y="1303988"/>
                  <a:pt x="7606565" y="1557776"/>
                </a:cubicBezTo>
                <a:lnTo>
                  <a:pt x="8565944" y="5766791"/>
                </a:lnTo>
                <a:cubicBezTo>
                  <a:pt x="8604478" y="6020581"/>
                  <a:pt x="8475199" y="6270343"/>
                  <a:pt x="8245532" y="6385694"/>
                </a:cubicBezTo>
                <a:lnTo>
                  <a:pt x="3666541" y="8685514"/>
                </a:lnTo>
                <a:cubicBezTo>
                  <a:pt x="3436874" y="8800865"/>
                  <a:pt x="3159325" y="8755434"/>
                  <a:pt x="2978772" y="8572974"/>
                </a:cubicBezTo>
                <a:lnTo>
                  <a:pt x="171024" y="5292310"/>
                </a:lnTo>
                <a:cubicBezTo>
                  <a:pt x="-9526" y="5109849"/>
                  <a:pt x="-51664" y="4831915"/>
                  <a:pt x="66363" y="4603901"/>
                </a:cubicBezTo>
                <a:lnTo>
                  <a:pt x="1942270" y="320698"/>
                </a:lnTo>
                <a:cubicBezTo>
                  <a:pt x="2001289" y="206698"/>
                  <a:pt x="2093660" y="118116"/>
                  <a:pt x="2202971" y="63201"/>
                </a:cubicBezTo>
                <a:cubicBezTo>
                  <a:pt x="2202971" y="63201"/>
                  <a:pt x="2202971" y="63201"/>
                  <a:pt x="2202995" y="63189"/>
                </a:cubicBezTo>
                <a:cubicBezTo>
                  <a:pt x="2202995" y="63189"/>
                  <a:pt x="2203022" y="63176"/>
                  <a:pt x="2203022" y="63176"/>
                </a:cubicBezTo>
                <a:cubicBezTo>
                  <a:pt x="2284993" y="22015"/>
                  <a:pt x="2376494" y="-209"/>
                  <a:pt x="2470557" y="2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B4710776-085A-B300-6639-F978500D1D01}"/>
              </a:ext>
            </a:extLst>
          </p:cNvPr>
          <p:cNvSpPr/>
          <p:nvPr userDrawn="1"/>
        </p:nvSpPr>
        <p:spPr>
          <a:xfrm rot="6093721">
            <a:off x="6480504" y="5440908"/>
            <a:ext cx="966120" cy="964170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rgbClr val="6E1043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BB24E6A-894D-24E6-915E-72F22B88ECF8}"/>
              </a:ext>
            </a:extLst>
          </p:cNvPr>
          <p:cNvSpPr/>
          <p:nvPr userDrawn="1"/>
        </p:nvSpPr>
        <p:spPr>
          <a:xfrm rot="20746076">
            <a:off x="161176" y="4761841"/>
            <a:ext cx="338368" cy="337685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rgbClr val="6E1043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A3A378B2-F4BD-83D5-52E9-E3CE4C663191}"/>
              </a:ext>
            </a:extLst>
          </p:cNvPr>
          <p:cNvSpPr/>
          <p:nvPr userDrawn="1"/>
        </p:nvSpPr>
        <p:spPr>
          <a:xfrm rot="19361565">
            <a:off x="6215825" y="1825307"/>
            <a:ext cx="598728" cy="597520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accent3">
              <a:alpha val="50000"/>
            </a:schemeClr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FE9C2023-F2DF-2476-0128-7354A4945EEF}"/>
              </a:ext>
            </a:extLst>
          </p:cNvPr>
          <p:cNvSpPr/>
          <p:nvPr userDrawn="1"/>
        </p:nvSpPr>
        <p:spPr>
          <a:xfrm rot="12356032">
            <a:off x="2123429" y="3917612"/>
            <a:ext cx="3245573" cy="3292304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bg1">
                <a:alpha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Text Placeholder 22">
            <a:extLst>
              <a:ext uri="{FF2B5EF4-FFF2-40B4-BE49-F238E27FC236}">
                <a16:creationId xmlns:a16="http://schemas.microsoft.com/office/drawing/2014/main" id="{5F914475-664A-999E-CBB3-12D65FF9FE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601832"/>
            <a:ext cx="5159375" cy="36577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846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nk background with white hexagons&#10;&#10;Description automatically generated">
            <a:extLst>
              <a:ext uri="{FF2B5EF4-FFF2-40B4-BE49-F238E27FC236}">
                <a16:creationId xmlns:a16="http://schemas.microsoft.com/office/drawing/2014/main" id="{2460AE6F-C436-69D6-56AD-783B0B4276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5154" y="-115399"/>
            <a:ext cx="12602308" cy="708879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032D7-33B5-5E41-1C1A-C92240BCB368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GB" dirty="0"/>
              <a:t>Body Copy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63443-8A01-E155-B5BA-5E7645247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25015-68A4-92FE-9758-5C92D1F80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8B213-4A4E-0F7B-6D6E-435A25568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0A1A-9A06-BB4E-A245-4AD2E12C1F5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1B999F0-8A6D-69DC-78DD-4F296AE00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Subtitle Here</a:t>
            </a:r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110DF5D-5B40-DA90-984F-D983DED3E0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648" y="400467"/>
            <a:ext cx="1259097" cy="12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1384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nk background with white hexagons&#10;&#10;Description automatically generated">
            <a:extLst>
              <a:ext uri="{FF2B5EF4-FFF2-40B4-BE49-F238E27FC236}">
                <a16:creationId xmlns:a16="http://schemas.microsoft.com/office/drawing/2014/main" id="{0E486C1D-CDAA-C1A0-2497-6D7666327C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5154" y="-115399"/>
            <a:ext cx="12602308" cy="7088798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E6E6B4-D7AA-BE14-D239-F99413176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1DEA16-8850-7687-30AB-43F93A7D4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B78EDD-07EC-6003-F5FC-E1DA437F1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0A1A-9A06-BB4E-A245-4AD2E12C1F5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69B88678-11CA-33D6-5EE2-B3CB179AD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Subtitle Here</a:t>
            </a:r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55135FB-FB6A-7839-9912-D4510F705F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648" y="400467"/>
            <a:ext cx="1259097" cy="12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0284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1F0899FF-F49A-B9F9-ED0C-30CA05E71BF6}"/>
              </a:ext>
            </a:extLst>
          </p:cNvPr>
          <p:cNvSpPr/>
          <p:nvPr userDrawn="1"/>
        </p:nvSpPr>
        <p:spPr>
          <a:xfrm rot="4110533">
            <a:off x="-229040" y="5276710"/>
            <a:ext cx="1815270" cy="1841407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accent5">
              <a:alpha val="50000"/>
            </a:schemeClr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D9407-6D07-D586-C420-C5F309D7B5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rgbClr val="1B3B3F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Subheading here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BB94C0-D798-FA6A-53BD-0C0549D22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8A7C19-F247-2851-E6AB-2614D00E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BA9F50-B564-F073-E117-A1C46D8CA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0A1A-9A06-BB4E-A245-4AD2E12C1F5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D8120A6-6506-91FD-20D5-4E72547B4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Subtitle Here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6D18D1B-36B0-5FC2-4CE2-53B53B01D5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94427" y="-914400"/>
            <a:ext cx="9488928" cy="9683780"/>
          </a:xfrm>
          <a:custGeom>
            <a:avLst/>
            <a:gdLst>
              <a:gd name="connsiteX0" fmla="*/ 2470557 w 8572686"/>
              <a:gd name="connsiteY0" fmla="*/ 2 h 8748724"/>
              <a:gd name="connsiteX1" fmla="*/ 2565216 w 8572686"/>
              <a:gd name="connsiteY1" fmla="*/ 7820 h 8748724"/>
              <a:gd name="connsiteX2" fmla="*/ 7116869 w 8572686"/>
              <a:gd name="connsiteY2" fmla="*/ 1062752 h 8748724"/>
              <a:gd name="connsiteX3" fmla="*/ 7606565 w 8572686"/>
              <a:gd name="connsiteY3" fmla="*/ 1557776 h 8748724"/>
              <a:gd name="connsiteX4" fmla="*/ 8565944 w 8572686"/>
              <a:gd name="connsiteY4" fmla="*/ 5766791 h 8748724"/>
              <a:gd name="connsiteX5" fmla="*/ 8245532 w 8572686"/>
              <a:gd name="connsiteY5" fmla="*/ 6385694 h 8748724"/>
              <a:gd name="connsiteX6" fmla="*/ 3666541 w 8572686"/>
              <a:gd name="connsiteY6" fmla="*/ 8685514 h 8748724"/>
              <a:gd name="connsiteX7" fmla="*/ 2978772 w 8572686"/>
              <a:gd name="connsiteY7" fmla="*/ 8572974 h 8748724"/>
              <a:gd name="connsiteX8" fmla="*/ 171024 w 8572686"/>
              <a:gd name="connsiteY8" fmla="*/ 5292310 h 8748724"/>
              <a:gd name="connsiteX9" fmla="*/ 66363 w 8572686"/>
              <a:gd name="connsiteY9" fmla="*/ 4603901 h 8748724"/>
              <a:gd name="connsiteX10" fmla="*/ 1942270 w 8572686"/>
              <a:gd name="connsiteY10" fmla="*/ 320698 h 8748724"/>
              <a:gd name="connsiteX11" fmla="*/ 2202971 w 8572686"/>
              <a:gd name="connsiteY11" fmla="*/ 63201 h 8748724"/>
              <a:gd name="connsiteX12" fmla="*/ 2202995 w 8572686"/>
              <a:gd name="connsiteY12" fmla="*/ 63189 h 8748724"/>
              <a:gd name="connsiteX13" fmla="*/ 2203022 w 8572686"/>
              <a:gd name="connsiteY13" fmla="*/ 63176 h 8748724"/>
              <a:gd name="connsiteX14" fmla="*/ 2470557 w 8572686"/>
              <a:gd name="connsiteY14" fmla="*/ 2 h 8748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572686" h="8748724">
                <a:moveTo>
                  <a:pt x="2470557" y="2"/>
                </a:moveTo>
                <a:cubicBezTo>
                  <a:pt x="2501911" y="72"/>
                  <a:pt x="2533550" y="2635"/>
                  <a:pt x="2565216" y="7820"/>
                </a:cubicBezTo>
                <a:lnTo>
                  <a:pt x="7116869" y="1062752"/>
                </a:lnTo>
                <a:cubicBezTo>
                  <a:pt x="7370229" y="1104236"/>
                  <a:pt x="7568029" y="1303988"/>
                  <a:pt x="7606565" y="1557776"/>
                </a:cubicBezTo>
                <a:lnTo>
                  <a:pt x="8565944" y="5766791"/>
                </a:lnTo>
                <a:cubicBezTo>
                  <a:pt x="8604478" y="6020581"/>
                  <a:pt x="8475199" y="6270343"/>
                  <a:pt x="8245532" y="6385694"/>
                </a:cubicBezTo>
                <a:lnTo>
                  <a:pt x="3666541" y="8685514"/>
                </a:lnTo>
                <a:cubicBezTo>
                  <a:pt x="3436874" y="8800865"/>
                  <a:pt x="3159325" y="8755434"/>
                  <a:pt x="2978772" y="8572974"/>
                </a:cubicBezTo>
                <a:lnTo>
                  <a:pt x="171024" y="5292310"/>
                </a:lnTo>
                <a:cubicBezTo>
                  <a:pt x="-9526" y="5109849"/>
                  <a:pt x="-51664" y="4831915"/>
                  <a:pt x="66363" y="4603901"/>
                </a:cubicBezTo>
                <a:lnTo>
                  <a:pt x="1942270" y="320698"/>
                </a:lnTo>
                <a:cubicBezTo>
                  <a:pt x="2001289" y="206698"/>
                  <a:pt x="2093660" y="118116"/>
                  <a:pt x="2202971" y="63201"/>
                </a:cubicBezTo>
                <a:cubicBezTo>
                  <a:pt x="2202971" y="63201"/>
                  <a:pt x="2202971" y="63201"/>
                  <a:pt x="2202995" y="63189"/>
                </a:cubicBezTo>
                <a:cubicBezTo>
                  <a:pt x="2202995" y="63189"/>
                  <a:pt x="2203022" y="63176"/>
                  <a:pt x="2203022" y="63176"/>
                </a:cubicBezTo>
                <a:cubicBezTo>
                  <a:pt x="2284993" y="22015"/>
                  <a:pt x="2376494" y="-209"/>
                  <a:pt x="2470557" y="2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B4710776-085A-B300-6639-F978500D1D01}"/>
              </a:ext>
            </a:extLst>
          </p:cNvPr>
          <p:cNvSpPr/>
          <p:nvPr userDrawn="1"/>
        </p:nvSpPr>
        <p:spPr>
          <a:xfrm rot="6093721">
            <a:off x="6480504" y="5440908"/>
            <a:ext cx="966120" cy="964170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rgbClr val="1B3B3F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BB24E6A-894D-24E6-915E-72F22B88ECF8}"/>
              </a:ext>
            </a:extLst>
          </p:cNvPr>
          <p:cNvSpPr/>
          <p:nvPr userDrawn="1"/>
        </p:nvSpPr>
        <p:spPr>
          <a:xfrm rot="20746076">
            <a:off x="161176" y="4761841"/>
            <a:ext cx="338368" cy="337685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rgbClr val="1B3B3F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A3A378B2-F4BD-83D5-52E9-E3CE4C663191}"/>
              </a:ext>
            </a:extLst>
          </p:cNvPr>
          <p:cNvSpPr/>
          <p:nvPr userDrawn="1"/>
        </p:nvSpPr>
        <p:spPr>
          <a:xfrm rot="19361565">
            <a:off x="6215825" y="1825307"/>
            <a:ext cx="598728" cy="597520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accent5">
              <a:alpha val="50000"/>
            </a:schemeClr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FE9C2023-F2DF-2476-0128-7354A4945EEF}"/>
              </a:ext>
            </a:extLst>
          </p:cNvPr>
          <p:cNvSpPr/>
          <p:nvPr userDrawn="1"/>
        </p:nvSpPr>
        <p:spPr>
          <a:xfrm rot="12356032">
            <a:off x="2123429" y="3917612"/>
            <a:ext cx="3245573" cy="3292304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bg1">
                <a:alpha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Text Placeholder 22">
            <a:extLst>
              <a:ext uri="{FF2B5EF4-FFF2-40B4-BE49-F238E27FC236}">
                <a16:creationId xmlns:a16="http://schemas.microsoft.com/office/drawing/2014/main" id="{3421EF40-6DC5-6057-EE79-AE10857DB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601832"/>
            <a:ext cx="5159375" cy="36577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7482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green background with white hexagons&#10;&#10;Description automatically generated">
            <a:extLst>
              <a:ext uri="{FF2B5EF4-FFF2-40B4-BE49-F238E27FC236}">
                <a16:creationId xmlns:a16="http://schemas.microsoft.com/office/drawing/2014/main" id="{06C90594-DF70-5CE1-8F4B-3C8C9D3FB5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5154" y="-115399"/>
            <a:ext cx="12602308" cy="708879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032D7-33B5-5E41-1C1A-C92240BCB368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GB" dirty="0"/>
              <a:t>Body Copy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63443-8A01-E155-B5BA-5E7645247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25015-68A4-92FE-9758-5C92D1F80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8B213-4A4E-0F7B-6D6E-435A25568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0A1A-9A06-BB4E-A245-4AD2E12C1F5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1B999F0-8A6D-69DC-78DD-4F296AE00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Subtitle Here</a:t>
            </a:r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110DF5D-5B40-DA90-984F-D983DED3E0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648" y="400467"/>
            <a:ext cx="1259097" cy="12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1799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een background with white hexagons&#10;&#10;Description automatically generated">
            <a:extLst>
              <a:ext uri="{FF2B5EF4-FFF2-40B4-BE49-F238E27FC236}">
                <a16:creationId xmlns:a16="http://schemas.microsoft.com/office/drawing/2014/main" id="{6EB358EF-9575-1F4D-CC3C-BB361E5EDC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5154" y="-115399"/>
            <a:ext cx="12602308" cy="7088798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E6E6B4-D7AA-BE14-D239-F99413176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1DEA16-8850-7687-30AB-43F93A7D4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B78EDD-07EC-6003-F5FC-E1DA437F1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0A1A-9A06-BB4E-A245-4AD2E12C1F5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69B88678-11CA-33D6-5EE2-B3CB179AD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Subtitle Here</a:t>
            </a:r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55135FB-FB6A-7839-9912-D4510F705F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648" y="400467"/>
            <a:ext cx="1259097" cy="12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571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1F0899FF-F49A-B9F9-ED0C-30CA05E71BF6}"/>
              </a:ext>
            </a:extLst>
          </p:cNvPr>
          <p:cNvSpPr/>
          <p:nvPr userDrawn="1"/>
        </p:nvSpPr>
        <p:spPr>
          <a:xfrm rot="4110533">
            <a:off x="-229040" y="5276710"/>
            <a:ext cx="1815270" cy="1841407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accent6">
              <a:alpha val="50000"/>
            </a:schemeClr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D9407-6D07-D586-C420-C5F309D7B5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rgbClr val="161B34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Subheading here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BB94C0-D798-FA6A-53BD-0C0549D22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8A7C19-F247-2851-E6AB-2614D00E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BA9F50-B564-F073-E117-A1C46D8CA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0A1A-9A06-BB4E-A245-4AD2E12C1F5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D8120A6-6506-91FD-20D5-4E72547B4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Subtitle Here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6D18D1B-36B0-5FC2-4CE2-53B53B01D5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94427" y="-914400"/>
            <a:ext cx="9488928" cy="9683780"/>
          </a:xfrm>
          <a:custGeom>
            <a:avLst/>
            <a:gdLst>
              <a:gd name="connsiteX0" fmla="*/ 2470557 w 8572686"/>
              <a:gd name="connsiteY0" fmla="*/ 2 h 8748724"/>
              <a:gd name="connsiteX1" fmla="*/ 2565216 w 8572686"/>
              <a:gd name="connsiteY1" fmla="*/ 7820 h 8748724"/>
              <a:gd name="connsiteX2" fmla="*/ 7116869 w 8572686"/>
              <a:gd name="connsiteY2" fmla="*/ 1062752 h 8748724"/>
              <a:gd name="connsiteX3" fmla="*/ 7606565 w 8572686"/>
              <a:gd name="connsiteY3" fmla="*/ 1557776 h 8748724"/>
              <a:gd name="connsiteX4" fmla="*/ 8565944 w 8572686"/>
              <a:gd name="connsiteY4" fmla="*/ 5766791 h 8748724"/>
              <a:gd name="connsiteX5" fmla="*/ 8245532 w 8572686"/>
              <a:gd name="connsiteY5" fmla="*/ 6385694 h 8748724"/>
              <a:gd name="connsiteX6" fmla="*/ 3666541 w 8572686"/>
              <a:gd name="connsiteY6" fmla="*/ 8685514 h 8748724"/>
              <a:gd name="connsiteX7" fmla="*/ 2978772 w 8572686"/>
              <a:gd name="connsiteY7" fmla="*/ 8572974 h 8748724"/>
              <a:gd name="connsiteX8" fmla="*/ 171024 w 8572686"/>
              <a:gd name="connsiteY8" fmla="*/ 5292310 h 8748724"/>
              <a:gd name="connsiteX9" fmla="*/ 66363 w 8572686"/>
              <a:gd name="connsiteY9" fmla="*/ 4603901 h 8748724"/>
              <a:gd name="connsiteX10" fmla="*/ 1942270 w 8572686"/>
              <a:gd name="connsiteY10" fmla="*/ 320698 h 8748724"/>
              <a:gd name="connsiteX11" fmla="*/ 2202971 w 8572686"/>
              <a:gd name="connsiteY11" fmla="*/ 63201 h 8748724"/>
              <a:gd name="connsiteX12" fmla="*/ 2202995 w 8572686"/>
              <a:gd name="connsiteY12" fmla="*/ 63189 h 8748724"/>
              <a:gd name="connsiteX13" fmla="*/ 2203022 w 8572686"/>
              <a:gd name="connsiteY13" fmla="*/ 63176 h 8748724"/>
              <a:gd name="connsiteX14" fmla="*/ 2470557 w 8572686"/>
              <a:gd name="connsiteY14" fmla="*/ 2 h 8748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572686" h="8748724">
                <a:moveTo>
                  <a:pt x="2470557" y="2"/>
                </a:moveTo>
                <a:cubicBezTo>
                  <a:pt x="2501911" y="72"/>
                  <a:pt x="2533550" y="2635"/>
                  <a:pt x="2565216" y="7820"/>
                </a:cubicBezTo>
                <a:lnTo>
                  <a:pt x="7116869" y="1062752"/>
                </a:lnTo>
                <a:cubicBezTo>
                  <a:pt x="7370229" y="1104236"/>
                  <a:pt x="7568029" y="1303988"/>
                  <a:pt x="7606565" y="1557776"/>
                </a:cubicBezTo>
                <a:lnTo>
                  <a:pt x="8565944" y="5766791"/>
                </a:lnTo>
                <a:cubicBezTo>
                  <a:pt x="8604478" y="6020581"/>
                  <a:pt x="8475199" y="6270343"/>
                  <a:pt x="8245532" y="6385694"/>
                </a:cubicBezTo>
                <a:lnTo>
                  <a:pt x="3666541" y="8685514"/>
                </a:lnTo>
                <a:cubicBezTo>
                  <a:pt x="3436874" y="8800865"/>
                  <a:pt x="3159325" y="8755434"/>
                  <a:pt x="2978772" y="8572974"/>
                </a:cubicBezTo>
                <a:lnTo>
                  <a:pt x="171024" y="5292310"/>
                </a:lnTo>
                <a:cubicBezTo>
                  <a:pt x="-9526" y="5109849"/>
                  <a:pt x="-51664" y="4831915"/>
                  <a:pt x="66363" y="4603901"/>
                </a:cubicBezTo>
                <a:lnTo>
                  <a:pt x="1942270" y="320698"/>
                </a:lnTo>
                <a:cubicBezTo>
                  <a:pt x="2001289" y="206698"/>
                  <a:pt x="2093660" y="118116"/>
                  <a:pt x="2202971" y="63201"/>
                </a:cubicBezTo>
                <a:cubicBezTo>
                  <a:pt x="2202971" y="63201"/>
                  <a:pt x="2202971" y="63201"/>
                  <a:pt x="2202995" y="63189"/>
                </a:cubicBezTo>
                <a:cubicBezTo>
                  <a:pt x="2202995" y="63189"/>
                  <a:pt x="2203022" y="63176"/>
                  <a:pt x="2203022" y="63176"/>
                </a:cubicBezTo>
                <a:cubicBezTo>
                  <a:pt x="2284993" y="22015"/>
                  <a:pt x="2376494" y="-209"/>
                  <a:pt x="2470557" y="2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B4710776-085A-B300-6639-F978500D1D01}"/>
              </a:ext>
            </a:extLst>
          </p:cNvPr>
          <p:cNvSpPr/>
          <p:nvPr userDrawn="1"/>
        </p:nvSpPr>
        <p:spPr>
          <a:xfrm rot="6093721">
            <a:off x="6480504" y="5440908"/>
            <a:ext cx="966120" cy="964170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rgbClr val="161B34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BB24E6A-894D-24E6-915E-72F22B88ECF8}"/>
              </a:ext>
            </a:extLst>
          </p:cNvPr>
          <p:cNvSpPr/>
          <p:nvPr userDrawn="1"/>
        </p:nvSpPr>
        <p:spPr>
          <a:xfrm rot="20746076">
            <a:off x="161176" y="4761841"/>
            <a:ext cx="338368" cy="337685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rgbClr val="161B34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A3A378B2-F4BD-83D5-52E9-E3CE4C663191}"/>
              </a:ext>
            </a:extLst>
          </p:cNvPr>
          <p:cNvSpPr/>
          <p:nvPr userDrawn="1"/>
        </p:nvSpPr>
        <p:spPr>
          <a:xfrm rot="19361565">
            <a:off x="6215825" y="1825307"/>
            <a:ext cx="598728" cy="597520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accent6">
              <a:alpha val="50000"/>
            </a:schemeClr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FE9C2023-F2DF-2476-0128-7354A4945EEF}"/>
              </a:ext>
            </a:extLst>
          </p:cNvPr>
          <p:cNvSpPr/>
          <p:nvPr userDrawn="1"/>
        </p:nvSpPr>
        <p:spPr>
          <a:xfrm rot="12356032">
            <a:off x="2123429" y="3917612"/>
            <a:ext cx="3245573" cy="3292304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bg1">
                <a:alpha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Text Placeholder 22">
            <a:extLst>
              <a:ext uri="{FF2B5EF4-FFF2-40B4-BE49-F238E27FC236}">
                <a16:creationId xmlns:a16="http://schemas.microsoft.com/office/drawing/2014/main" id="{5BDC1CDB-045D-A2EF-6072-E5A8EF9786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601832"/>
            <a:ext cx="5159375" cy="36577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4015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background with white hexagons&#10;&#10;Description automatically generated">
            <a:extLst>
              <a:ext uri="{FF2B5EF4-FFF2-40B4-BE49-F238E27FC236}">
                <a16:creationId xmlns:a16="http://schemas.microsoft.com/office/drawing/2014/main" id="{B93458F0-F720-393D-91E1-998D7150AE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18830" y="-123092"/>
            <a:ext cx="12629660" cy="710418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032D7-33B5-5E41-1C1A-C92240BCB368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GB" dirty="0"/>
              <a:t>Body Copy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63443-8A01-E155-B5BA-5E7645247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25015-68A4-92FE-9758-5C92D1F80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8B213-4A4E-0F7B-6D6E-435A25568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0A1A-9A06-BB4E-A245-4AD2E12C1F5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1B999F0-8A6D-69DC-78DD-4F296AE00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Subtitle Here</a:t>
            </a:r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110DF5D-5B40-DA90-984F-D983DED3E0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648" y="400467"/>
            <a:ext cx="1259097" cy="12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8482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e background with white hexagons&#10;&#10;Description automatically generated">
            <a:extLst>
              <a:ext uri="{FF2B5EF4-FFF2-40B4-BE49-F238E27FC236}">
                <a16:creationId xmlns:a16="http://schemas.microsoft.com/office/drawing/2014/main" id="{74428637-7A1B-A5EB-1A22-382BB6C7CC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18830" y="-123092"/>
            <a:ext cx="12629660" cy="7104184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E6E6B4-D7AA-BE14-D239-F99413176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1DEA16-8850-7687-30AB-43F93A7D4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B78EDD-07EC-6003-F5FC-E1DA437F1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0A1A-9A06-BB4E-A245-4AD2E12C1F5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69B88678-11CA-33D6-5EE2-B3CB179AD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Subtitle Here</a:t>
            </a:r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55135FB-FB6A-7839-9912-D4510F705F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648" y="400467"/>
            <a:ext cx="1259097" cy="12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62973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1F0899FF-F49A-B9F9-ED0C-30CA05E71BF6}"/>
              </a:ext>
            </a:extLst>
          </p:cNvPr>
          <p:cNvSpPr/>
          <p:nvPr userDrawn="1"/>
        </p:nvSpPr>
        <p:spPr>
          <a:xfrm rot="4110533">
            <a:off x="-229040" y="5276710"/>
            <a:ext cx="1815270" cy="1841407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D9407-6D07-D586-C420-C5F309D7B5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Subheading here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BB94C0-D798-FA6A-53BD-0C0549D22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8A7C19-F247-2851-E6AB-2614D00E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BA9F50-B564-F073-E117-A1C46D8CA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0A1A-9A06-BB4E-A245-4AD2E12C1F5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D8120A6-6506-91FD-20D5-4E72547B4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Subtitle Here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6D18D1B-36B0-5FC2-4CE2-53B53B01D50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94427" y="-914400"/>
            <a:ext cx="9488928" cy="9683780"/>
          </a:xfrm>
          <a:custGeom>
            <a:avLst/>
            <a:gdLst>
              <a:gd name="connsiteX0" fmla="*/ 2470557 w 8572686"/>
              <a:gd name="connsiteY0" fmla="*/ 2 h 8748724"/>
              <a:gd name="connsiteX1" fmla="*/ 2565216 w 8572686"/>
              <a:gd name="connsiteY1" fmla="*/ 7820 h 8748724"/>
              <a:gd name="connsiteX2" fmla="*/ 7116869 w 8572686"/>
              <a:gd name="connsiteY2" fmla="*/ 1062752 h 8748724"/>
              <a:gd name="connsiteX3" fmla="*/ 7606565 w 8572686"/>
              <a:gd name="connsiteY3" fmla="*/ 1557776 h 8748724"/>
              <a:gd name="connsiteX4" fmla="*/ 8565944 w 8572686"/>
              <a:gd name="connsiteY4" fmla="*/ 5766791 h 8748724"/>
              <a:gd name="connsiteX5" fmla="*/ 8245532 w 8572686"/>
              <a:gd name="connsiteY5" fmla="*/ 6385694 h 8748724"/>
              <a:gd name="connsiteX6" fmla="*/ 3666541 w 8572686"/>
              <a:gd name="connsiteY6" fmla="*/ 8685514 h 8748724"/>
              <a:gd name="connsiteX7" fmla="*/ 2978772 w 8572686"/>
              <a:gd name="connsiteY7" fmla="*/ 8572974 h 8748724"/>
              <a:gd name="connsiteX8" fmla="*/ 171024 w 8572686"/>
              <a:gd name="connsiteY8" fmla="*/ 5292310 h 8748724"/>
              <a:gd name="connsiteX9" fmla="*/ 66363 w 8572686"/>
              <a:gd name="connsiteY9" fmla="*/ 4603901 h 8748724"/>
              <a:gd name="connsiteX10" fmla="*/ 1942270 w 8572686"/>
              <a:gd name="connsiteY10" fmla="*/ 320698 h 8748724"/>
              <a:gd name="connsiteX11" fmla="*/ 2202971 w 8572686"/>
              <a:gd name="connsiteY11" fmla="*/ 63201 h 8748724"/>
              <a:gd name="connsiteX12" fmla="*/ 2202995 w 8572686"/>
              <a:gd name="connsiteY12" fmla="*/ 63189 h 8748724"/>
              <a:gd name="connsiteX13" fmla="*/ 2203022 w 8572686"/>
              <a:gd name="connsiteY13" fmla="*/ 63176 h 8748724"/>
              <a:gd name="connsiteX14" fmla="*/ 2470557 w 8572686"/>
              <a:gd name="connsiteY14" fmla="*/ 2 h 8748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572686" h="8748724">
                <a:moveTo>
                  <a:pt x="2470557" y="2"/>
                </a:moveTo>
                <a:cubicBezTo>
                  <a:pt x="2501911" y="72"/>
                  <a:pt x="2533550" y="2635"/>
                  <a:pt x="2565216" y="7820"/>
                </a:cubicBezTo>
                <a:lnTo>
                  <a:pt x="7116869" y="1062752"/>
                </a:lnTo>
                <a:cubicBezTo>
                  <a:pt x="7370229" y="1104236"/>
                  <a:pt x="7568029" y="1303988"/>
                  <a:pt x="7606565" y="1557776"/>
                </a:cubicBezTo>
                <a:lnTo>
                  <a:pt x="8565944" y="5766791"/>
                </a:lnTo>
                <a:cubicBezTo>
                  <a:pt x="8604478" y="6020581"/>
                  <a:pt x="8475199" y="6270343"/>
                  <a:pt x="8245532" y="6385694"/>
                </a:cubicBezTo>
                <a:lnTo>
                  <a:pt x="3666541" y="8685514"/>
                </a:lnTo>
                <a:cubicBezTo>
                  <a:pt x="3436874" y="8800865"/>
                  <a:pt x="3159325" y="8755434"/>
                  <a:pt x="2978772" y="8572974"/>
                </a:cubicBezTo>
                <a:lnTo>
                  <a:pt x="171024" y="5292310"/>
                </a:lnTo>
                <a:cubicBezTo>
                  <a:pt x="-9526" y="5109849"/>
                  <a:pt x="-51664" y="4831915"/>
                  <a:pt x="66363" y="4603901"/>
                </a:cubicBezTo>
                <a:lnTo>
                  <a:pt x="1942270" y="320698"/>
                </a:lnTo>
                <a:cubicBezTo>
                  <a:pt x="2001289" y="206698"/>
                  <a:pt x="2093660" y="118116"/>
                  <a:pt x="2202971" y="63201"/>
                </a:cubicBezTo>
                <a:cubicBezTo>
                  <a:pt x="2202971" y="63201"/>
                  <a:pt x="2202971" y="63201"/>
                  <a:pt x="2202995" y="63189"/>
                </a:cubicBezTo>
                <a:cubicBezTo>
                  <a:pt x="2202995" y="63189"/>
                  <a:pt x="2203022" y="63176"/>
                  <a:pt x="2203022" y="63176"/>
                </a:cubicBezTo>
                <a:cubicBezTo>
                  <a:pt x="2284993" y="22015"/>
                  <a:pt x="2376494" y="-209"/>
                  <a:pt x="2470557" y="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B4710776-085A-B300-6639-F978500D1D01}"/>
              </a:ext>
            </a:extLst>
          </p:cNvPr>
          <p:cNvSpPr/>
          <p:nvPr userDrawn="1"/>
        </p:nvSpPr>
        <p:spPr>
          <a:xfrm rot="6093721">
            <a:off x="6480504" y="5440908"/>
            <a:ext cx="966120" cy="964170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EBB24E6A-894D-24E6-915E-72F22B88ECF8}"/>
              </a:ext>
            </a:extLst>
          </p:cNvPr>
          <p:cNvSpPr/>
          <p:nvPr userDrawn="1"/>
        </p:nvSpPr>
        <p:spPr>
          <a:xfrm rot="20746076">
            <a:off x="161176" y="4761841"/>
            <a:ext cx="338368" cy="337685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A3A378B2-F4BD-83D5-52E9-E3CE4C663191}"/>
              </a:ext>
            </a:extLst>
          </p:cNvPr>
          <p:cNvSpPr/>
          <p:nvPr userDrawn="1"/>
        </p:nvSpPr>
        <p:spPr>
          <a:xfrm rot="19361565">
            <a:off x="6215825" y="1825307"/>
            <a:ext cx="598728" cy="597520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1478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FE9C2023-F2DF-2476-0128-7354A4945EEF}"/>
              </a:ext>
            </a:extLst>
          </p:cNvPr>
          <p:cNvSpPr/>
          <p:nvPr userDrawn="1"/>
        </p:nvSpPr>
        <p:spPr>
          <a:xfrm rot="12356032">
            <a:off x="2123429" y="3917612"/>
            <a:ext cx="3245573" cy="3292304"/>
          </a:xfrm>
          <a:custGeom>
            <a:avLst/>
            <a:gdLst>
              <a:gd name="connsiteX0" fmla="*/ 4161953 w 4287058"/>
              <a:gd name="connsiteY0" fmla="*/ 1585452 h 4278403"/>
              <a:gd name="connsiteX1" fmla="*/ 2323095 w 4287058"/>
              <a:gd name="connsiteY1" fmla="*/ 57865 h 4278403"/>
              <a:gd name="connsiteX2" fmla="*/ 2144780 w 4287058"/>
              <a:gd name="connsiteY2" fmla="*/ 0 h 4278403"/>
              <a:gd name="connsiteX3" fmla="*/ 2144780 w 4287058"/>
              <a:gd name="connsiteY3" fmla="*/ 0 h 4278403"/>
              <a:gd name="connsiteX4" fmla="*/ 2144765 w 4287058"/>
              <a:gd name="connsiteY4" fmla="*/ 0 h 4278403"/>
              <a:gd name="connsiteX5" fmla="*/ 2144751 w 4287058"/>
              <a:gd name="connsiteY5" fmla="*/ 0 h 4278403"/>
              <a:gd name="connsiteX6" fmla="*/ 2144751 w 4287058"/>
              <a:gd name="connsiteY6" fmla="*/ 0 h 4278403"/>
              <a:gd name="connsiteX7" fmla="*/ 1966421 w 4287058"/>
              <a:gd name="connsiteY7" fmla="*/ 57865 h 4278403"/>
              <a:gd name="connsiteX8" fmla="*/ 125114 w 4287058"/>
              <a:gd name="connsiteY8" fmla="*/ 1585452 h 4278403"/>
              <a:gd name="connsiteX9" fmla="*/ 14880 w 4287058"/>
              <a:gd name="connsiteY9" fmla="*/ 1924242 h 4278403"/>
              <a:gd name="connsiteX10" fmla="*/ 545266 w 4287058"/>
              <a:gd name="connsiteY10" fmla="*/ 4069008 h 4278403"/>
              <a:gd name="connsiteX11" fmla="*/ 833885 w 4287058"/>
              <a:gd name="connsiteY11" fmla="*/ 4278404 h 4278403"/>
              <a:gd name="connsiteX12" fmla="*/ 3455633 w 4287058"/>
              <a:gd name="connsiteY12" fmla="*/ 4278404 h 4278403"/>
              <a:gd name="connsiteX13" fmla="*/ 3744258 w 4287058"/>
              <a:gd name="connsiteY13" fmla="*/ 4069008 h 4278403"/>
              <a:gd name="connsiteX14" fmla="*/ 4272174 w 4287058"/>
              <a:gd name="connsiteY14" fmla="*/ 1924242 h 4278403"/>
              <a:gd name="connsiteX15" fmla="*/ 4161953 w 4287058"/>
              <a:gd name="connsiteY15" fmla="*/ 1585452 h 4278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058" h="4278403">
                <a:moveTo>
                  <a:pt x="4161953" y="1585452"/>
                </a:moveTo>
                <a:lnTo>
                  <a:pt x="2323095" y="57865"/>
                </a:lnTo>
                <a:cubicBezTo>
                  <a:pt x="2269945" y="19295"/>
                  <a:pt x="2207355" y="6"/>
                  <a:pt x="2144780" y="0"/>
                </a:cubicBezTo>
                <a:lnTo>
                  <a:pt x="2144780" y="0"/>
                </a:lnTo>
                <a:cubicBezTo>
                  <a:pt x="2144780" y="0"/>
                  <a:pt x="2144765" y="0"/>
                  <a:pt x="2144765" y="0"/>
                </a:cubicBezTo>
                <a:cubicBezTo>
                  <a:pt x="2144751" y="0"/>
                  <a:pt x="2144751" y="0"/>
                  <a:pt x="2144751" y="0"/>
                </a:cubicBezTo>
                <a:lnTo>
                  <a:pt x="2144751" y="0"/>
                </a:lnTo>
                <a:cubicBezTo>
                  <a:pt x="2082161" y="6"/>
                  <a:pt x="2019585" y="19295"/>
                  <a:pt x="1966421" y="57865"/>
                </a:cubicBezTo>
                <a:lnTo>
                  <a:pt x="125114" y="1585452"/>
                </a:lnTo>
                <a:cubicBezTo>
                  <a:pt x="18788" y="1662601"/>
                  <a:pt x="-25771" y="1799355"/>
                  <a:pt x="14880" y="1924242"/>
                </a:cubicBezTo>
                <a:lnTo>
                  <a:pt x="545266" y="4069008"/>
                </a:lnTo>
                <a:cubicBezTo>
                  <a:pt x="585918" y="4193895"/>
                  <a:pt x="702387" y="4278404"/>
                  <a:pt x="833885" y="4278404"/>
                </a:cubicBezTo>
                <a:lnTo>
                  <a:pt x="3455633" y="4278404"/>
                </a:lnTo>
                <a:cubicBezTo>
                  <a:pt x="3587131" y="4278404"/>
                  <a:pt x="3703596" y="4193895"/>
                  <a:pt x="3744258" y="4069008"/>
                </a:cubicBezTo>
                <a:lnTo>
                  <a:pt x="4272174" y="1924242"/>
                </a:lnTo>
                <a:cubicBezTo>
                  <a:pt x="4312835" y="1799355"/>
                  <a:pt x="4268268" y="1662601"/>
                  <a:pt x="4161953" y="1585452"/>
                </a:cubicBezTo>
                <a:close/>
              </a:path>
            </a:pathLst>
          </a:custGeom>
          <a:noFill/>
          <a:ln w="14780" cap="flat">
            <a:solidFill>
              <a:schemeClr val="bg1">
                <a:alpha val="50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Text Placeholder 22">
            <a:extLst>
              <a:ext uri="{FF2B5EF4-FFF2-40B4-BE49-F238E27FC236}">
                <a16:creationId xmlns:a16="http://schemas.microsoft.com/office/drawing/2014/main" id="{C7D509D5-D414-A7F8-09BB-615A1AD069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601832"/>
            <a:ext cx="5159375" cy="365776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5019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urple background with white hexagons&#10;&#10;Description automatically generated">
            <a:extLst>
              <a:ext uri="{FF2B5EF4-FFF2-40B4-BE49-F238E27FC236}">
                <a16:creationId xmlns:a16="http://schemas.microsoft.com/office/drawing/2014/main" id="{F8E53909-225D-74B3-DD37-FF6A4D5D85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5154" y="-115399"/>
            <a:ext cx="12602308" cy="708879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032D7-33B5-5E41-1C1A-C92240BCB368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GB" dirty="0"/>
              <a:t>Body Copy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63443-8A01-E155-B5BA-5E7645247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25015-68A4-92FE-9758-5C92D1F80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8B213-4A4E-0F7B-6D6E-435A25568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0A1A-9A06-BB4E-A245-4AD2E12C1F5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1B999F0-8A6D-69DC-78DD-4F296AE00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Subtitle Here</a:t>
            </a:r>
            <a:endParaRPr lang="en-US" dirty="0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110DF5D-5B40-DA90-984F-D983DED3E0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648" y="400467"/>
            <a:ext cx="1259097" cy="12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7803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urple background with white hexagons&#10;&#10;Description automatically generated">
            <a:extLst>
              <a:ext uri="{FF2B5EF4-FFF2-40B4-BE49-F238E27FC236}">
                <a16:creationId xmlns:a16="http://schemas.microsoft.com/office/drawing/2014/main" id="{D9A714B2-692D-D15E-DD12-CECD099FD1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5154" y="-115399"/>
            <a:ext cx="12602308" cy="7088798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E6E6B4-D7AA-BE14-D239-F99413176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1DEA16-8850-7687-30AB-43F93A7D4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B78EDD-07EC-6003-F5FC-E1DA437F1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0A1A-9A06-BB4E-A245-4AD2E12C1F5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69B88678-11CA-33D6-5EE2-B3CB179AD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Subtitle Here</a:t>
            </a:r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55135FB-FB6A-7839-9912-D4510F705F3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648" y="400467"/>
            <a:ext cx="1259097" cy="12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1036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ample activity slide">
    <p:bg>
      <p:bgPr>
        <a:solidFill>
          <a:srgbClr val="FAD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900FD1B-18DA-4FA5-AC08-5024E9BBBA71}"/>
              </a:ext>
            </a:extLst>
          </p:cNvPr>
          <p:cNvSpPr/>
          <p:nvPr userDrawn="1"/>
        </p:nvSpPr>
        <p:spPr>
          <a:xfrm>
            <a:off x="0" y="0"/>
            <a:ext cx="12192000" cy="1091565"/>
          </a:xfrm>
          <a:prstGeom prst="rect">
            <a:avLst/>
          </a:prstGeom>
          <a:solidFill>
            <a:srgbClr val="FF5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D3592EC-D8B4-4629-9601-6749F21ED280}"/>
              </a:ext>
            </a:extLst>
          </p:cNvPr>
          <p:cNvSpPr/>
          <p:nvPr userDrawn="1"/>
        </p:nvSpPr>
        <p:spPr>
          <a:xfrm>
            <a:off x="10184129" y="270003"/>
            <a:ext cx="1674496" cy="16744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317500" dist="38100" dir="5400000" sx="103000" sy="103000" algn="t" rotWithShape="0">
              <a:prstClr val="black">
                <a:alpha val="3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26DB060-66E3-4B28-9376-338BFC9584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668" y="284119"/>
            <a:ext cx="5502877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/>
              <a:t>Sample activity slide</a:t>
            </a:r>
          </a:p>
        </p:txBody>
      </p:sp>
      <p:sp>
        <p:nvSpPr>
          <p:cNvPr id="12" name="Espace réservé du texte 4">
            <a:extLst>
              <a:ext uri="{FF2B5EF4-FFF2-40B4-BE49-F238E27FC236}">
                <a16:creationId xmlns:a16="http://schemas.microsoft.com/office/drawing/2014/main" id="{FE41FFAF-0B31-4414-A540-49F5AE73D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668" y="1432378"/>
            <a:ext cx="436880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 b="1">
                <a:solidFill>
                  <a:srgbClr val="FF670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err="1"/>
              <a:t>Sample</a:t>
            </a:r>
            <a:r>
              <a:rPr lang="fr-FR"/>
              <a:t> </a:t>
            </a:r>
            <a:r>
              <a:rPr lang="fr-FR" err="1"/>
              <a:t>secondary</a:t>
            </a:r>
            <a:r>
              <a:rPr lang="fr-FR"/>
              <a:t> </a:t>
            </a:r>
            <a:r>
              <a:rPr lang="fr-FR" err="1"/>
              <a:t>heading</a:t>
            </a:r>
            <a:endParaRPr lang="fr-FR"/>
          </a:p>
        </p:txBody>
      </p:sp>
      <p:sp>
        <p:nvSpPr>
          <p:cNvPr id="29" name="Espace réservé du texte 4">
            <a:extLst>
              <a:ext uri="{FF2B5EF4-FFF2-40B4-BE49-F238E27FC236}">
                <a16:creationId xmlns:a16="http://schemas.microsoft.com/office/drawing/2014/main" id="{9EC82583-1754-4CF8-90CC-94063C6E1A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2862" y="2309110"/>
            <a:ext cx="8595212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60363" indent="-360363">
              <a:buFont typeface="+mj-lt"/>
              <a:buAutoNum type="arabicPeriod"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30" name="Espace réservé du texte 4">
            <a:extLst>
              <a:ext uri="{FF2B5EF4-FFF2-40B4-BE49-F238E27FC236}">
                <a16:creationId xmlns:a16="http://schemas.microsoft.com/office/drawing/2014/main" id="{82395907-95E9-4A72-AC27-A3EF3C9A17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2862" y="2949958"/>
            <a:ext cx="8595212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60363" indent="-360363">
              <a:buFont typeface="+mj-lt"/>
              <a:buAutoNum type="arabicPeriod" startAt="2"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31" name="Espace réservé du texte 4">
            <a:extLst>
              <a:ext uri="{FF2B5EF4-FFF2-40B4-BE49-F238E27FC236}">
                <a16:creationId xmlns:a16="http://schemas.microsoft.com/office/drawing/2014/main" id="{43D71839-5AF7-4502-8829-7D94FD7B1D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2862" y="3590806"/>
            <a:ext cx="8595212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60363" indent="-360363">
              <a:buFont typeface="+mj-lt"/>
              <a:buAutoNum type="arabicPeriod" startAt="3"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32" name="Espace réservé du texte 4">
            <a:extLst>
              <a:ext uri="{FF2B5EF4-FFF2-40B4-BE49-F238E27FC236}">
                <a16:creationId xmlns:a16="http://schemas.microsoft.com/office/drawing/2014/main" id="{2C2C1960-E3E7-4A18-900F-2C01FD5038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2862" y="4231654"/>
            <a:ext cx="8595212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60363" indent="-360363">
              <a:buFont typeface="+mj-lt"/>
              <a:buAutoNum type="arabicPeriod" startAt="4"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33" name="Espace réservé du texte 4">
            <a:extLst>
              <a:ext uri="{FF2B5EF4-FFF2-40B4-BE49-F238E27FC236}">
                <a16:creationId xmlns:a16="http://schemas.microsoft.com/office/drawing/2014/main" id="{EB706A98-2B43-46E5-A42E-A11213F0CD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2862" y="4872503"/>
            <a:ext cx="8595212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60363" indent="-360363">
              <a:buFont typeface="+mj-lt"/>
              <a:buAutoNum type="arabicPeriod" startAt="5"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5361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ample feedback slide">
    <p:bg>
      <p:bgPr>
        <a:solidFill>
          <a:srgbClr val="D6EA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900FD1B-18DA-4FA5-AC08-5024E9BBBA71}"/>
              </a:ext>
            </a:extLst>
          </p:cNvPr>
          <p:cNvSpPr/>
          <p:nvPr userDrawn="1"/>
        </p:nvSpPr>
        <p:spPr>
          <a:xfrm>
            <a:off x="0" y="0"/>
            <a:ext cx="12192000" cy="1091565"/>
          </a:xfrm>
          <a:prstGeom prst="rect">
            <a:avLst/>
          </a:prstGeom>
          <a:solidFill>
            <a:srgbClr val="00A6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CD0E3C8-1FD2-44B8-AA99-B4CB1A1BBA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668" y="284119"/>
            <a:ext cx="5502877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/>
              <a:t>Sample feedback slide</a:t>
            </a:r>
          </a:p>
        </p:txBody>
      </p:sp>
      <p:sp>
        <p:nvSpPr>
          <p:cNvPr id="9" name="Espace réservé du texte 4">
            <a:extLst>
              <a:ext uri="{FF2B5EF4-FFF2-40B4-BE49-F238E27FC236}">
                <a16:creationId xmlns:a16="http://schemas.microsoft.com/office/drawing/2014/main" id="{E032B774-BFDF-2C4D-98DA-64698DCD44E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2861" y="2309110"/>
            <a:ext cx="10438295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60363" indent="-360363">
              <a:buFont typeface="Wingdings" panose="05000000000000000000" pitchFamily="2" charset="2"/>
              <a:buChar char="§"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10" name="Espace réservé du texte 4">
            <a:extLst>
              <a:ext uri="{FF2B5EF4-FFF2-40B4-BE49-F238E27FC236}">
                <a16:creationId xmlns:a16="http://schemas.microsoft.com/office/drawing/2014/main" id="{33D8482C-C3B9-884D-9005-F083A5C4F4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2861" y="2949973"/>
            <a:ext cx="10438295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60363" indent="-360363">
              <a:buFont typeface="Wingdings" panose="05000000000000000000" pitchFamily="2" charset="2"/>
              <a:buChar char="§"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11" name="Espace réservé du texte 4">
            <a:extLst>
              <a:ext uri="{FF2B5EF4-FFF2-40B4-BE49-F238E27FC236}">
                <a16:creationId xmlns:a16="http://schemas.microsoft.com/office/drawing/2014/main" id="{40275935-17AE-0E40-8000-8CEC9C0299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2861" y="3596873"/>
            <a:ext cx="10438295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60363" indent="-360363">
              <a:buFont typeface="Wingdings" panose="05000000000000000000" pitchFamily="2" charset="2"/>
              <a:buChar char="§"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FR"/>
          </a:p>
        </p:txBody>
      </p:sp>
      <p:sp>
        <p:nvSpPr>
          <p:cNvPr id="12" name="Espace réservé du texte 4">
            <a:extLst>
              <a:ext uri="{FF2B5EF4-FFF2-40B4-BE49-F238E27FC236}">
                <a16:creationId xmlns:a16="http://schemas.microsoft.com/office/drawing/2014/main" id="{F8574041-2837-DF40-95FE-0E1D1FF6E0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02861" y="4243773"/>
            <a:ext cx="10438295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360363" indent="-360363">
              <a:buFont typeface="Wingdings" panose="05000000000000000000" pitchFamily="2" charset="2"/>
              <a:buChar char="§"/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57804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ample Inform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900FD1B-18DA-4FA5-AC08-5024E9BBBA71}"/>
              </a:ext>
            </a:extLst>
          </p:cNvPr>
          <p:cNvSpPr/>
          <p:nvPr userDrawn="1"/>
        </p:nvSpPr>
        <p:spPr>
          <a:xfrm>
            <a:off x="0" y="0"/>
            <a:ext cx="12192000" cy="1091565"/>
          </a:xfrm>
          <a:prstGeom prst="rect">
            <a:avLst/>
          </a:prstGeom>
          <a:solidFill>
            <a:srgbClr val="362B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C381F1C6-5AA7-4155-B912-3B3561E966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668" y="284119"/>
            <a:ext cx="7187156" cy="590931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sz="3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noProof="0"/>
              <a:t>Sample Information slide</a:t>
            </a:r>
          </a:p>
        </p:txBody>
      </p:sp>
      <p:sp>
        <p:nvSpPr>
          <p:cNvPr id="4" name="Espace réservé du texte 4">
            <a:extLst>
              <a:ext uri="{FF2B5EF4-FFF2-40B4-BE49-F238E27FC236}">
                <a16:creationId xmlns:a16="http://schemas.microsoft.com/office/drawing/2014/main" id="{88F5E6B9-E34D-43F0-9312-EF403B4C49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668" y="1432378"/>
            <a:ext cx="4368800" cy="4247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 b="1">
                <a:solidFill>
                  <a:srgbClr val="362BED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err="1"/>
              <a:t>Sample</a:t>
            </a:r>
            <a:r>
              <a:rPr lang="fr-FR"/>
              <a:t> </a:t>
            </a:r>
            <a:r>
              <a:rPr lang="fr-FR" err="1"/>
              <a:t>secondary</a:t>
            </a:r>
            <a:r>
              <a:rPr lang="fr-FR"/>
              <a:t> </a:t>
            </a:r>
            <a:r>
              <a:rPr lang="fr-FR" err="1"/>
              <a:t>heading</a:t>
            </a:r>
            <a:endParaRPr lang="fr-FR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9B2AC86-98D6-4070-98C4-0A7599DB56B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62000" y="2286000"/>
            <a:ext cx="8636074" cy="914400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anose="05000000000000000000" pitchFamily="2" charset="2"/>
              <a:buChar char="§"/>
              <a:defRPr lang="en-US" sz="24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>
              <a:defRPr lang="en-US" sz="18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080669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ragraph Slide 1">
    <p:bg>
      <p:bgPr>
        <a:gradFill flip="none" rotWithShape="1">
          <a:gsLst>
            <a:gs pos="0">
              <a:srgbClr val="4F0E5D"/>
            </a:gs>
            <a:gs pos="39000">
              <a:schemeClr val="tx1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BGU Logo">
            <a:extLst>
              <a:ext uri="{FF2B5EF4-FFF2-40B4-BE49-F238E27FC236}">
                <a16:creationId xmlns:a16="http://schemas.microsoft.com/office/drawing/2014/main" id="{04474F06-F9B9-1E4B-F8AC-30253AEF20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647" y="491788"/>
            <a:ext cx="2333682" cy="943278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233B89F-4F60-4776-046B-074B775563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0647" y="2111188"/>
            <a:ext cx="11038866" cy="406418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n>
                  <a:noFill/>
                </a:ln>
                <a:solidFill>
                  <a:schemeClr val="bg1"/>
                </a:solidFill>
              </a:defRPr>
            </a:lvl1pPr>
            <a:lvl2pPr>
              <a:defRPr sz="2000">
                <a:ln>
                  <a:noFill/>
                </a:ln>
                <a:solidFill>
                  <a:schemeClr val="bg2"/>
                </a:solidFill>
              </a:defRPr>
            </a:lvl2pPr>
            <a:lvl3pPr>
              <a:defRPr sz="2000">
                <a:ln>
                  <a:noFill/>
                </a:ln>
                <a:solidFill>
                  <a:schemeClr val="bg2"/>
                </a:solidFill>
              </a:defRPr>
            </a:lvl3pPr>
            <a:lvl4pPr>
              <a:defRPr sz="2000">
                <a:ln>
                  <a:noFill/>
                </a:ln>
                <a:solidFill>
                  <a:schemeClr val="bg2"/>
                </a:solidFill>
              </a:defRPr>
            </a:lvl4pPr>
            <a:lvl5pPr>
              <a:defRPr sz="2000">
                <a:ln>
                  <a:noFill/>
                </a:ln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Click to edit slide paragraph text.</a:t>
            </a:r>
            <a:endParaRPr lang="en-US"/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1EAF464D-4EA3-13F2-79AE-E2C25D90B0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79159" y="781879"/>
            <a:ext cx="7530354" cy="516351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slide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531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heme" Target="../theme/theme8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10" Type="http://schemas.openxmlformats.org/officeDocument/2006/relationships/image" Target="../media/image5.svg"/><Relationship Id="rId4" Type="http://schemas.openxmlformats.org/officeDocument/2006/relationships/slideLayout" Target="../slideLayouts/slideLayout37.xml"/><Relationship Id="rId9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urple background with white hexagons&#10;&#10;Description automatically generated">
            <a:extLst>
              <a:ext uri="{FF2B5EF4-FFF2-40B4-BE49-F238E27FC236}">
                <a16:creationId xmlns:a16="http://schemas.microsoft.com/office/drawing/2014/main" id="{A0DBFEEC-B126-6045-ABE4-644252E43B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-140677" y="-79131"/>
            <a:ext cx="12473354" cy="7016262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BF2EF9-394D-2F41-8E56-14E0F99AC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Subtitle Here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217627-DB1D-AA63-A2A6-4BAF5023A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3573"/>
            <a:ext cx="10515600" cy="40033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ADA112-E7E0-85C5-2860-791E2996AC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72C01-AA74-28F8-AE1C-19C4886E08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2F825-F6F0-0755-E202-23BEECD285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2EF32D-26D7-C841-8D09-5386E0974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32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bg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urple background with white hexagons&#10;&#10;Description automatically generated">
            <a:extLst>
              <a:ext uri="{FF2B5EF4-FFF2-40B4-BE49-F238E27FC236}">
                <a16:creationId xmlns:a16="http://schemas.microsoft.com/office/drawing/2014/main" id="{A0DBFEEC-B126-6045-ABE4-644252E43B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-140677" y="-79131"/>
            <a:ext cx="12473354" cy="7016262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BF2EF9-394D-2F41-8E56-14E0F99AC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Subtitle Here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217627-DB1D-AA63-A2A6-4BAF5023A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3573"/>
            <a:ext cx="10515600" cy="40033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ADA112-E7E0-85C5-2860-791E2996AC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72C01-AA74-28F8-AE1C-19C4886E08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2F825-F6F0-0755-E202-23BEECD285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2EF32D-26D7-C841-8D09-5386E097479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BECF480-DE19-D393-D0BA-883DD8A9C0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1648" y="400466"/>
            <a:ext cx="1259099" cy="125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698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bg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6BF2EF9-394D-2F41-8E56-14E0F99AC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Subtitle Here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217627-DB1D-AA63-A2A6-4BAF5023A4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3573"/>
            <a:ext cx="10515600" cy="40033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ADA112-E7E0-85C5-2860-791E2996AC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72C01-AA74-28F8-AE1C-19C4886E08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2F825-F6F0-0755-E202-23BEECD285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2EF32D-26D7-C841-8D09-5386E09747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742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0" r:id="rId2"/>
    <p:sldLayoutId id="2147483651" r:id="rId3"/>
    <p:sldLayoutId id="2147483671" r:id="rId4"/>
    <p:sldLayoutId id="2147483668" r:id="rId5"/>
    <p:sldLayoutId id="2147483672" r:id="rId6"/>
    <p:sldLayoutId id="2147483669" r:id="rId7"/>
    <p:sldLayoutId id="2147483673" r:id="rId8"/>
    <p:sldLayoutId id="2147483703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BD8C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9BD83F-A479-DD75-B0F2-B618133EE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z="2000" dirty="0"/>
              <a:t>Body Copy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E574B-6A18-73EB-7485-A752033F60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AADF5-CCF5-E106-7B80-8A442268F1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D0F20-EC44-0D69-2BFC-4C3123326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C80A1A-9A06-BB4E-A245-4AD2E12C1F5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8D6C8B6B-B21A-D66F-14FF-5E734AD6D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Subtitle Here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AC15F74-2B10-06DF-6345-8DAE16460A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1648" y="400467"/>
            <a:ext cx="1259097" cy="12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644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76" r:id="rId2"/>
    <p:sldLayoutId id="2147483680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C3391C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8C8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9BD83F-A479-DD75-B0F2-B618133EE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z="2000" dirty="0"/>
              <a:t>Body Copy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E574B-6A18-73EB-7485-A752033F60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AADF5-CCF5-E106-7B80-8A442268F1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D0F20-EC44-0D69-2BFC-4C3123326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C80A1A-9A06-BB4E-A245-4AD2E12C1F5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8D6C8B6B-B21A-D66F-14FF-5E734AD6D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Subtitle Here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AC15F74-2B10-06DF-6345-8DAE16460A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1648" y="400467"/>
            <a:ext cx="1259097" cy="12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08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6E1043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6E9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9BD83F-A479-DD75-B0F2-B618133EE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z="2000" dirty="0"/>
              <a:t>Body Copy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E574B-6A18-73EB-7485-A752033F60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AADF5-CCF5-E106-7B80-8A442268F1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D0F20-EC44-0D69-2BFC-4C3123326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C80A1A-9A06-BB4E-A245-4AD2E12C1F5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8D6C8B6B-B21A-D66F-14FF-5E734AD6D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Subtitle Here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AC15F74-2B10-06DF-6345-8DAE16460A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1648" y="400467"/>
            <a:ext cx="1259097" cy="12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312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B3B3F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B0DE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9BD83F-A479-DD75-B0F2-B618133EE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z="2000" dirty="0"/>
              <a:t>Body Copy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E574B-6A18-73EB-7485-A752033F60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AADF5-CCF5-E106-7B80-8A442268F1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D0F20-EC44-0D69-2BFC-4C3123326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C80A1A-9A06-BB4E-A245-4AD2E12C1F5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8D6C8B6B-B21A-D66F-14FF-5E734AD6D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Subtitle Here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AC15F74-2B10-06DF-6345-8DAE16460AD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1648" y="400467"/>
            <a:ext cx="1259097" cy="12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104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61B34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9BD83F-A479-DD75-B0F2-B618133EE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z="2000" dirty="0"/>
              <a:t>Body Copy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E574B-6A18-73EB-7485-A752033F60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AADF5-CCF5-E106-7B80-8A442268F1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D0F20-EC44-0D69-2BFC-4C31233268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C80A1A-9A06-BB4E-A245-4AD2E12C1F5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8D6C8B6B-B21A-D66F-14FF-5E734AD6D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Subtitle Here</a:t>
            </a:r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AC15F74-2B10-06DF-6345-8DAE16460AD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1648" y="400467"/>
            <a:ext cx="1259097" cy="12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139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701" r:id="rId4"/>
    <p:sldLayoutId id="2147483702" r:id="rId5"/>
    <p:sldLayoutId id="2147483704" r:id="rId6"/>
    <p:sldLayoutId id="2147483705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atthew.dunn@bishopg.ac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hyperlink" Target="mailto:ami.Montgomery@bishopg.ac.uk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1.xm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3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12" Type="http://schemas.openxmlformats.org/officeDocument/2006/relationships/image" Target="../media/image37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31.sv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assets.publishing.service.gov.uk/media/661d24ac08c3be25cfbd3e61/Initial_Teacher_Training_and_Early_Career_Framework.pdf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assets.publishing.service.gov.uk/media/661d24ac08c3be25cfbd3e61/Initial_Teacher_Training_and_Early_Career_Framework.pdf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wb.gov.wales/api/storage/19bc948b-8a3f-41e0-944a-7bf2cadf7d18/professionalstandards-for-teaching-and-leadership-interactive-pdf-for-pc.pdf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6.xml"/><Relationship Id="rId4" Type="http://schemas.openxmlformats.org/officeDocument/2006/relationships/hyperlink" Target="https://www.gtcni.org.uk/professional-space/professional-competence/code-of-values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731EA-633F-DB49-9D83-48A392F3FA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64163"/>
            <a:ext cx="9144000" cy="2387600"/>
          </a:xfrm>
        </p:spPr>
        <p:txBody>
          <a:bodyPr/>
          <a:lstStyle/>
          <a:p>
            <a:r>
              <a:rPr lang="en-GB" dirty="0">
                <a:latin typeface="Aptos" panose="020B0004020202020204" pitchFamily="34" charset="0"/>
              </a:rPr>
              <a:t>UCET Conference 2024​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CBFCCB-55BA-46B6-C31F-3D23AE2D38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51763"/>
            <a:ext cx="9144000" cy="1655762"/>
          </a:xfrm>
        </p:spPr>
        <p:txBody>
          <a:bodyPr/>
          <a:lstStyle/>
          <a:p>
            <a:r>
              <a:rPr lang="en-GB" dirty="0">
                <a:latin typeface="Aptos" panose="020B0004020202020204" pitchFamily="34" charset="0"/>
              </a:rPr>
              <a:t>Enhancing EAL Provision in ITE</a:t>
            </a:r>
          </a:p>
          <a:p>
            <a:r>
              <a:rPr lang="en-GB" dirty="0">
                <a:latin typeface="Aptos" panose="020B0004020202020204" pitchFamily="34" charset="0"/>
              </a:rPr>
              <a:t>Navigating Current Challenges and Future Directions for Linguistic Justice </a:t>
            </a:r>
          </a:p>
          <a:p>
            <a:endParaRPr lang="en-GB" dirty="0">
              <a:latin typeface="Aptos" panose="020B000402020202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0E88F4E-92C8-FC45-6B6E-36BDB2ABAEEE}"/>
              </a:ext>
            </a:extLst>
          </p:cNvPr>
          <p:cNvSpPr txBox="1">
            <a:spLocks/>
          </p:cNvSpPr>
          <p:nvPr/>
        </p:nvSpPr>
        <p:spPr>
          <a:xfrm>
            <a:off x="4598868" y="4894838"/>
            <a:ext cx="7109064" cy="19631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b="1" dirty="0">
                <a:solidFill>
                  <a:schemeClr val="bg2">
                    <a:lumMod val="10000"/>
                  </a:schemeClr>
                </a:solidFill>
                <a:latin typeface="Aptos" panose="020B0004020202020204" pitchFamily="34" charset="0"/>
              </a:rPr>
              <a:t>Dr Matt Dunn - </a:t>
            </a:r>
            <a:r>
              <a:rPr lang="en-GB" dirty="0">
                <a:solidFill>
                  <a:schemeClr val="bg2">
                    <a:lumMod val="10000"/>
                  </a:schemeClr>
                </a:solidFill>
                <a:latin typeface="Aptos" panose="020B0004020202020204" pitchFamily="34" charset="0"/>
              </a:rPr>
              <a:t>Head of ITE Programmes</a:t>
            </a:r>
          </a:p>
          <a:p>
            <a:pPr algn="r"/>
            <a:r>
              <a:rPr lang="en-GB" dirty="0">
                <a:solidFill>
                  <a:schemeClr val="bg2">
                    <a:lumMod val="10000"/>
                  </a:schemeClr>
                </a:solidFill>
                <a:latin typeface="Aptos" panose="020B0004020202020204" pitchFamily="34" charset="0"/>
                <a:hlinkClick r:id="rId3"/>
              </a:rPr>
              <a:t>matthew.dunn@bishopg.ac.uk</a:t>
            </a:r>
            <a:endParaRPr lang="en-GB" dirty="0">
              <a:solidFill>
                <a:schemeClr val="bg2">
                  <a:lumMod val="10000"/>
                </a:schemeClr>
              </a:solidFill>
              <a:latin typeface="Aptos" panose="020B0004020202020204" pitchFamily="34" charset="0"/>
            </a:endParaRPr>
          </a:p>
          <a:p>
            <a:pPr algn="r"/>
            <a:r>
              <a:rPr lang="en-GB" b="1" dirty="0">
                <a:solidFill>
                  <a:schemeClr val="bg2">
                    <a:lumMod val="10000"/>
                  </a:schemeClr>
                </a:solidFill>
                <a:latin typeface="Aptos" panose="020B0004020202020204" pitchFamily="34" charset="0"/>
              </a:rPr>
              <a:t>Ami Montgomery – </a:t>
            </a:r>
            <a:r>
              <a:rPr lang="en-GB" dirty="0">
                <a:solidFill>
                  <a:schemeClr val="bg2">
                    <a:lumMod val="10000"/>
                  </a:schemeClr>
                </a:solidFill>
                <a:latin typeface="Aptos" panose="020B0004020202020204" pitchFamily="34" charset="0"/>
              </a:rPr>
              <a:t>Deputy Head of ITE Programmes</a:t>
            </a:r>
          </a:p>
          <a:p>
            <a:pPr algn="r"/>
            <a:r>
              <a:rPr lang="en-GB" dirty="0">
                <a:solidFill>
                  <a:schemeClr val="bg2">
                    <a:lumMod val="10000"/>
                  </a:schemeClr>
                </a:solidFill>
                <a:latin typeface="Aptos" panose="020B0004020202020204" pitchFamily="34" charset="0"/>
                <a:hlinkClick r:id="rId4"/>
              </a:rPr>
              <a:t>ami.Montgomery@bishopg.ac.uk</a:t>
            </a:r>
            <a:r>
              <a:rPr lang="en-GB" dirty="0">
                <a:solidFill>
                  <a:schemeClr val="bg2">
                    <a:lumMod val="10000"/>
                  </a:schemeClr>
                </a:solidFill>
                <a:latin typeface="Aptos" panose="020B0004020202020204" pitchFamily="34" charset="0"/>
              </a:rPr>
              <a:t>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91AF28-A654-C5CB-A1E4-2C5F8F8E2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3F13AC-E04E-2695-EED2-4B10DFAE3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>
                <a:latin typeface="Aptos" panose="020B0004020202020204" pitchFamily="34" charset="0"/>
              </a:rPr>
              <a:t>UCET Conference 2024​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F7F24-6792-3AD4-EBE3-86959F852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EF32D-26D7-C841-8D09-5386E09747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16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3451B6-2B61-C352-839F-1EC881B581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12/11/2024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80ADF-41C7-92C1-16D5-54F7DE1DE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UCET Conference 2024​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27CFB0-5B46-9494-014A-3257FA356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E557B65-A17F-4657-9258-CFFF10E392A8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6934E3-DEAB-1845-D7AD-3EDC18DE7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</p:spPr>
        <p:txBody>
          <a:bodyPr anchor="ctr">
            <a:normAutofit/>
          </a:bodyPr>
          <a:lstStyle/>
          <a:p>
            <a:r>
              <a:rPr lang="en-GB" dirty="0">
                <a:latin typeface="+mj-lt"/>
              </a:rPr>
              <a:t>Overview of today’s Objectives</a:t>
            </a:r>
          </a:p>
        </p:txBody>
      </p:sp>
      <p:graphicFrame>
        <p:nvGraphicFramePr>
          <p:cNvPr id="9" name="Text Placeholder 2">
            <a:extLst>
              <a:ext uri="{FF2B5EF4-FFF2-40B4-BE49-F238E27FC236}">
                <a16:creationId xmlns:a16="http://schemas.microsoft.com/office/drawing/2014/main" id="{DA1981E3-A16C-E278-2430-3EDFB7A674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836263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 descr="Miro Logo | SVG | Real Company ...">
            <a:extLst>
              <a:ext uri="{FF2B5EF4-FFF2-40B4-BE49-F238E27FC236}">
                <a16:creationId xmlns:a16="http://schemas.microsoft.com/office/drawing/2014/main" id="{3C6228DB-975B-272D-D499-C5FF1974C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356" y="4695525"/>
            <a:ext cx="651980" cy="65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66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4A60E8-7D2B-4488-A3C2-8DA08FF9D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ptos" panose="020B0004020202020204" pitchFamily="34" charset="0"/>
              </a:rPr>
              <a:t>Before be begin…a quick poll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CFAB3D7-B00D-40D2-88B8-4E1A5567778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4553" y="1934109"/>
            <a:ext cx="9434513" cy="481012"/>
          </a:xfrm>
        </p:spPr>
        <p:txBody>
          <a:bodyPr/>
          <a:lstStyle/>
          <a:p>
            <a:r>
              <a:rPr lang="en-GB" sz="2800" dirty="0">
                <a:latin typeface="Aptos" panose="020B0004020202020204" pitchFamily="34" charset="0"/>
              </a:rPr>
              <a:t>Time to vote!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230AECD-96C1-4E3D-9FAF-62B2CFB9EC2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94553" y="2658542"/>
            <a:ext cx="11858017" cy="947375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marL="0" lvl="2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800" dirty="0">
                <a:solidFill>
                  <a:srgbClr val="495868"/>
                </a:solidFill>
                <a:latin typeface="Aptos" panose="020B0004020202020204" pitchFamily="34" charset="0"/>
                <a:cs typeface="Arial"/>
              </a:rPr>
              <a:t>There are 9,092,073 pupils in England. </a:t>
            </a:r>
            <a:endParaRPr lang="en-US" dirty="0">
              <a:latin typeface="Aptos" panose="020B0004020202020204" pitchFamily="34" charset="0"/>
              <a:cs typeface="Arial"/>
            </a:endParaRPr>
          </a:p>
          <a:p>
            <a:pPr marL="0" lvl="2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800" dirty="0">
                <a:solidFill>
                  <a:srgbClr val="495868"/>
                </a:solidFill>
                <a:latin typeface="Aptos" panose="020B0004020202020204" pitchFamily="34" charset="0"/>
                <a:cs typeface="Arial"/>
              </a:rPr>
              <a:t>How many pupils are classified as using English as an Additional Language?</a:t>
            </a:r>
            <a:endParaRPr lang="en-GB" dirty="0">
              <a:latin typeface="Aptos" panose="020B0004020202020204" pitchFamily="34" charset="0"/>
              <a:cs typeface="Arial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5ED5959-2D9F-4BCA-9FDE-2591113184B0}"/>
              </a:ext>
            </a:extLst>
          </p:cNvPr>
          <p:cNvGrpSpPr/>
          <p:nvPr/>
        </p:nvGrpSpPr>
        <p:grpSpPr>
          <a:xfrm>
            <a:off x="3666000" y="4172630"/>
            <a:ext cx="4860000" cy="2320245"/>
            <a:chOff x="2500396" y="3810284"/>
            <a:chExt cx="4860000" cy="2931020"/>
          </a:xfrm>
        </p:grpSpPr>
        <p:sp>
          <p:nvSpPr>
            <p:cNvPr id="10" name="Espace réservé du texte 7">
              <a:extLst>
                <a:ext uri="{FF2B5EF4-FFF2-40B4-BE49-F238E27FC236}">
                  <a16:creationId xmlns:a16="http://schemas.microsoft.com/office/drawing/2014/main" id="{81D25B40-4807-49A8-A68F-8A0B690A12E0}"/>
                </a:ext>
              </a:extLst>
            </p:cNvPr>
            <p:cNvSpPr txBox="1">
              <a:spLocks/>
            </p:cNvSpPr>
            <p:nvPr/>
          </p:nvSpPr>
          <p:spPr>
            <a:xfrm>
              <a:off x="2500396" y="5284829"/>
              <a:ext cx="4860000" cy="66095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360363" indent="-36036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+mj-lt"/>
                <a:buAutoNum type="arabicPeriod" startAt="5"/>
                <a:defRPr sz="1800" b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600"/>
                </a:spcBef>
                <a:buNone/>
              </a:pPr>
              <a:r>
                <a:rPr lang="en-GB" sz="2800" dirty="0">
                  <a:solidFill>
                    <a:srgbClr val="495868"/>
                  </a:solidFill>
                  <a:latin typeface="Aptos" panose="020B0004020202020204" pitchFamily="34" charset="0"/>
                </a:rPr>
                <a:t>c)	Over 1.5 million</a:t>
              </a:r>
            </a:p>
          </p:txBody>
        </p:sp>
        <p:sp>
          <p:nvSpPr>
            <p:cNvPr id="11" name="Espace réservé du texte 7">
              <a:extLst>
                <a:ext uri="{FF2B5EF4-FFF2-40B4-BE49-F238E27FC236}">
                  <a16:creationId xmlns:a16="http://schemas.microsoft.com/office/drawing/2014/main" id="{CFD05BD8-4283-452E-A4D9-DAF7AB605BA9}"/>
                </a:ext>
              </a:extLst>
            </p:cNvPr>
            <p:cNvSpPr txBox="1">
              <a:spLocks/>
            </p:cNvSpPr>
            <p:nvPr/>
          </p:nvSpPr>
          <p:spPr>
            <a:xfrm>
              <a:off x="2500396" y="4557038"/>
              <a:ext cx="4860000" cy="66095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360363" indent="-36036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+mj-lt"/>
                <a:buAutoNum type="arabicPeriod" startAt="5"/>
                <a:defRPr sz="1800" b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600"/>
                </a:spcBef>
                <a:buNone/>
              </a:pPr>
              <a:r>
                <a:rPr lang="en-GB" sz="2800" dirty="0">
                  <a:solidFill>
                    <a:srgbClr val="495868"/>
                  </a:solidFill>
                  <a:latin typeface="Aptos" panose="020B0004020202020204" pitchFamily="34" charset="0"/>
                </a:rPr>
                <a:t>b)	Less than a million  </a:t>
              </a:r>
            </a:p>
          </p:txBody>
        </p:sp>
        <p:sp>
          <p:nvSpPr>
            <p:cNvPr id="12" name="Espace réservé du texte 7">
              <a:extLst>
                <a:ext uri="{FF2B5EF4-FFF2-40B4-BE49-F238E27FC236}">
                  <a16:creationId xmlns:a16="http://schemas.microsoft.com/office/drawing/2014/main" id="{C4AE3218-4B61-4739-820E-FFD594E0F710}"/>
                </a:ext>
              </a:extLst>
            </p:cNvPr>
            <p:cNvSpPr txBox="1">
              <a:spLocks/>
            </p:cNvSpPr>
            <p:nvPr/>
          </p:nvSpPr>
          <p:spPr>
            <a:xfrm>
              <a:off x="2500396" y="3810284"/>
              <a:ext cx="4860000" cy="66095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360363" indent="-36036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+mj-lt"/>
                <a:buAutoNum type="arabicPeriod" startAt="5"/>
                <a:defRPr sz="1800" b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600"/>
                </a:spcBef>
                <a:buNone/>
              </a:pPr>
              <a:r>
                <a:rPr lang="en-GB" sz="2800" dirty="0">
                  <a:solidFill>
                    <a:srgbClr val="495868"/>
                  </a:solidFill>
                  <a:latin typeface="Aptos" panose="020B0004020202020204" pitchFamily="34" charset="0"/>
                </a:rPr>
                <a:t>a) 	Less than half a million</a:t>
              </a:r>
            </a:p>
          </p:txBody>
        </p:sp>
        <p:sp>
          <p:nvSpPr>
            <p:cNvPr id="13" name="Espace réservé du texte 7">
              <a:extLst>
                <a:ext uri="{FF2B5EF4-FFF2-40B4-BE49-F238E27FC236}">
                  <a16:creationId xmlns:a16="http://schemas.microsoft.com/office/drawing/2014/main" id="{8895C176-70DC-4BBC-AF60-BF356D76A624}"/>
                </a:ext>
              </a:extLst>
            </p:cNvPr>
            <p:cNvSpPr txBox="1">
              <a:spLocks/>
            </p:cNvSpPr>
            <p:nvPr/>
          </p:nvSpPr>
          <p:spPr>
            <a:xfrm>
              <a:off x="2500396" y="6080353"/>
              <a:ext cx="4860000" cy="660951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marL="360363" indent="-360363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+mj-lt"/>
                <a:buAutoNum type="arabicPeriod" startAt="5"/>
                <a:defRPr sz="1800" b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600"/>
                </a:spcBef>
                <a:buNone/>
              </a:pPr>
              <a:r>
                <a:rPr lang="en-GB" sz="2800" dirty="0">
                  <a:solidFill>
                    <a:srgbClr val="495868"/>
                  </a:solidFill>
                  <a:latin typeface="Aptos" panose="020B0004020202020204" pitchFamily="34" charset="0"/>
                </a:rPr>
                <a:t>d)	Over 2 million</a:t>
              </a:r>
            </a:p>
          </p:txBody>
        </p:sp>
      </p:grpSp>
      <p:pic>
        <p:nvPicPr>
          <p:cNvPr id="14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2F34391B-8F62-40CC-B8F4-0E2383A5C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701" y="531670"/>
            <a:ext cx="790421" cy="10952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7685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0F0D122-B682-4A2D-A137-AE25A61BAA6E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8000" b="1" dirty="0">
                <a:solidFill>
                  <a:srgbClr val="495868"/>
                </a:solidFill>
                <a:latin typeface="Aptos" panose="020B0004020202020204" pitchFamily="34" charset="0"/>
              </a:rPr>
              <a:t>c)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01DA68F-8E30-4968-8767-0E789D277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8863" y="500062"/>
            <a:ext cx="9405493" cy="1325563"/>
          </a:xfrm>
        </p:spPr>
        <p:txBody>
          <a:bodyPr/>
          <a:lstStyle/>
          <a:p>
            <a:r>
              <a:rPr lang="en-GB" dirty="0">
                <a:latin typeface="+mj-lt"/>
              </a:rPr>
              <a:t>Number of pupils identified as using EAL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D4B73F-2DC6-4ADC-8A89-F7DD0CA5F65C}"/>
              </a:ext>
            </a:extLst>
          </p:cNvPr>
          <p:cNvSpPr txBox="1"/>
          <p:nvPr/>
        </p:nvSpPr>
        <p:spPr>
          <a:xfrm>
            <a:off x="1022350" y="2697408"/>
            <a:ext cx="10147300" cy="38472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GB" sz="6000" b="1" dirty="0">
                <a:solidFill>
                  <a:srgbClr val="495868"/>
                </a:solidFill>
                <a:latin typeface="Aptos" panose="020B0004020202020204" pitchFamily="34" charset="0"/>
                <a:cs typeface="Arial"/>
              </a:rPr>
              <a:t>1,770,160  (20.8%) </a:t>
            </a:r>
            <a:endParaRPr lang="en-GB" sz="6000" b="1" dirty="0">
              <a:solidFill>
                <a:srgbClr val="495868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GB" sz="3200" dirty="0">
              <a:solidFill>
                <a:srgbClr val="495868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3200" dirty="0">
                <a:solidFill>
                  <a:srgbClr val="495868"/>
                </a:solidFill>
                <a:latin typeface="Aptos" panose="020B0004020202020204" pitchFamily="34" charset="0"/>
                <a:cs typeface="Arial"/>
              </a:rPr>
              <a:t>(1,715,912 (20.2%) in 2022/23)</a:t>
            </a:r>
          </a:p>
          <a:p>
            <a:pPr marL="0" indent="0" algn="ctr">
              <a:buNone/>
            </a:pPr>
            <a:endParaRPr lang="en-GB" sz="3200" b="1" dirty="0">
              <a:solidFill>
                <a:srgbClr val="495868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3600" b="1" dirty="0">
                <a:solidFill>
                  <a:srgbClr val="495868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More than 1 in 5 of all pupils</a:t>
            </a:r>
          </a:p>
          <a:p>
            <a:pPr marL="0" indent="0" algn="ctr">
              <a:buNone/>
            </a:pPr>
            <a:endParaRPr lang="en-GB" sz="3200" b="1" i="1" dirty="0">
              <a:solidFill>
                <a:srgbClr val="495868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2000" i="1" dirty="0">
                <a:solidFill>
                  <a:srgbClr val="495868"/>
                </a:solidFill>
                <a:latin typeface="Aptos" panose="020B0004020202020204" pitchFamily="34" charset="0"/>
                <a:cs typeface="Arial"/>
              </a:rPr>
              <a:t>Source: School Census, January 2024 </a:t>
            </a:r>
            <a:endParaRPr lang="en-US" sz="2000" i="1" dirty="0">
              <a:solidFill>
                <a:srgbClr val="495868"/>
              </a:solidFill>
              <a:latin typeface="Aptos" panose="020B0004020202020204" pitchFamily="34" charset="0"/>
              <a:cs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388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0F0D122-B682-4A2D-A137-AE25A61BAA6E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4800" b="1" dirty="0">
                <a:solidFill>
                  <a:srgbClr val="495868"/>
                </a:solidFill>
                <a:latin typeface="Aptos" panose="020B0004020202020204" pitchFamily="34" charset="0"/>
              </a:rPr>
              <a:t>c)  1,770,160 (20.8%)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01DA68F-8E30-4968-8767-0E789D277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9958" y="513171"/>
            <a:ext cx="9950242" cy="1325563"/>
          </a:xfrm>
        </p:spPr>
        <p:txBody>
          <a:bodyPr/>
          <a:lstStyle/>
          <a:p>
            <a:r>
              <a:rPr lang="en-GB" dirty="0">
                <a:latin typeface="+mj-lt"/>
              </a:rPr>
              <a:t>Number of pupils identified as using EAL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D4B73F-2DC6-4ADC-8A89-F7DD0CA5F65C}"/>
              </a:ext>
            </a:extLst>
          </p:cNvPr>
          <p:cNvSpPr txBox="1"/>
          <p:nvPr/>
        </p:nvSpPr>
        <p:spPr>
          <a:xfrm>
            <a:off x="4061745" y="5738967"/>
            <a:ext cx="10147300" cy="8925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 algn="ctr">
              <a:buNone/>
            </a:pPr>
            <a:endParaRPr lang="en-GB" sz="3200" b="1" i="1" dirty="0">
              <a:solidFill>
                <a:srgbClr val="495868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2000" i="1" dirty="0">
                <a:solidFill>
                  <a:srgbClr val="495868"/>
                </a:solidFill>
                <a:latin typeface="Aptos" panose="020B0004020202020204" pitchFamily="34" charset="0"/>
                <a:cs typeface="Arial"/>
              </a:rPr>
              <a:t>Source: School Census, January 2024 </a:t>
            </a:r>
            <a:endParaRPr lang="en-US" sz="2000" i="1" dirty="0">
              <a:solidFill>
                <a:srgbClr val="495868"/>
              </a:solidFill>
              <a:latin typeface="Aptos" panose="020B0004020202020204" pitchFamily="34" charset="0"/>
              <a:cs typeface="Arial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6F4D41-28A8-D322-3A0F-42D961564111}"/>
              </a:ext>
            </a:extLst>
          </p:cNvPr>
          <p:cNvSpPr/>
          <p:nvPr/>
        </p:nvSpPr>
        <p:spPr>
          <a:xfrm>
            <a:off x="656717" y="3429000"/>
            <a:ext cx="2086483" cy="3429000"/>
          </a:xfrm>
          <a:prstGeom prst="rect">
            <a:avLst/>
          </a:prstGeom>
          <a:solidFill>
            <a:srgbClr val="F068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ptos" panose="020B00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1CB3F5-03FE-4FEC-6D50-6C6C9AF2188D}"/>
              </a:ext>
            </a:extLst>
          </p:cNvPr>
          <p:cNvSpPr txBox="1"/>
          <p:nvPr/>
        </p:nvSpPr>
        <p:spPr>
          <a:xfrm>
            <a:off x="840278" y="4279526"/>
            <a:ext cx="20864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20.8%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D83D7F-79FB-B9F6-198B-09034F88351E}"/>
              </a:ext>
            </a:extLst>
          </p:cNvPr>
          <p:cNvSpPr txBox="1"/>
          <p:nvPr/>
        </p:nvSpPr>
        <p:spPr>
          <a:xfrm>
            <a:off x="1267681" y="2852372"/>
            <a:ext cx="1475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495868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2024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B98624-F5CE-037A-C471-DD31B8687D66}"/>
              </a:ext>
            </a:extLst>
          </p:cNvPr>
          <p:cNvSpPr/>
          <p:nvPr/>
        </p:nvSpPr>
        <p:spPr>
          <a:xfrm>
            <a:off x="3451143" y="3777856"/>
            <a:ext cx="2086484" cy="3080144"/>
          </a:xfrm>
          <a:prstGeom prst="rect">
            <a:avLst/>
          </a:prstGeom>
          <a:solidFill>
            <a:srgbClr val="F068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ptos" panose="020B00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F4DC6D-0BD9-731A-3C0A-632B71DF91A9}"/>
              </a:ext>
            </a:extLst>
          </p:cNvPr>
          <p:cNvSpPr txBox="1"/>
          <p:nvPr/>
        </p:nvSpPr>
        <p:spPr>
          <a:xfrm>
            <a:off x="3568030" y="4524436"/>
            <a:ext cx="25837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20.2%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042ED5-195F-6639-5B6F-35736689854E}"/>
              </a:ext>
            </a:extLst>
          </p:cNvPr>
          <p:cNvSpPr txBox="1"/>
          <p:nvPr/>
        </p:nvSpPr>
        <p:spPr>
          <a:xfrm>
            <a:off x="3960508" y="3204988"/>
            <a:ext cx="14755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495868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2023</a:t>
            </a:r>
          </a:p>
        </p:txBody>
      </p:sp>
      <p:pic>
        <p:nvPicPr>
          <p:cNvPr id="11" name="Graphic 10" descr="Man with solid fill">
            <a:extLst>
              <a:ext uri="{FF2B5EF4-FFF2-40B4-BE49-F238E27FC236}">
                <a16:creationId xmlns:a16="http://schemas.microsoft.com/office/drawing/2014/main" id="{50BA553D-2B13-A4B1-B7C4-ADDDB9A835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61360" y="4351481"/>
            <a:ext cx="1196714" cy="1196714"/>
          </a:xfrm>
          <a:prstGeom prst="rect">
            <a:avLst/>
          </a:prstGeom>
        </p:spPr>
      </p:pic>
      <p:pic>
        <p:nvPicPr>
          <p:cNvPr id="12" name="Graphic 11" descr="Man with solid fill">
            <a:extLst>
              <a:ext uri="{FF2B5EF4-FFF2-40B4-BE49-F238E27FC236}">
                <a16:creationId xmlns:a16="http://schemas.microsoft.com/office/drawing/2014/main" id="{C6F3ADAD-09A3-8EB4-588D-0770CC6721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38681" y="4346529"/>
            <a:ext cx="1196714" cy="1196714"/>
          </a:xfrm>
          <a:prstGeom prst="rect">
            <a:avLst/>
          </a:prstGeom>
        </p:spPr>
      </p:pic>
      <p:pic>
        <p:nvPicPr>
          <p:cNvPr id="13" name="Graphic 12" descr="Man with solid fill">
            <a:extLst>
              <a:ext uri="{FF2B5EF4-FFF2-40B4-BE49-F238E27FC236}">
                <a16:creationId xmlns:a16="http://schemas.microsoft.com/office/drawing/2014/main" id="{547F8DAB-CD4C-20B9-D3CB-07361B3315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3238" y="4341577"/>
            <a:ext cx="1196714" cy="1196714"/>
          </a:xfrm>
          <a:prstGeom prst="rect">
            <a:avLst/>
          </a:prstGeom>
        </p:spPr>
      </p:pic>
      <p:pic>
        <p:nvPicPr>
          <p:cNvPr id="14" name="Graphic 13" descr="Man with solid fill">
            <a:extLst>
              <a:ext uri="{FF2B5EF4-FFF2-40B4-BE49-F238E27FC236}">
                <a16:creationId xmlns:a16="http://schemas.microsoft.com/office/drawing/2014/main" id="{412A4F67-B4BB-7C6E-B3E1-57F0122F69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64275" y="4335214"/>
            <a:ext cx="1196714" cy="1196714"/>
          </a:xfrm>
          <a:prstGeom prst="rect">
            <a:avLst/>
          </a:prstGeom>
        </p:spPr>
      </p:pic>
      <p:pic>
        <p:nvPicPr>
          <p:cNvPr id="15" name="Graphic 14" descr="Man with solid fill">
            <a:extLst>
              <a:ext uri="{FF2B5EF4-FFF2-40B4-BE49-F238E27FC236}">
                <a16:creationId xmlns:a16="http://schemas.microsoft.com/office/drawing/2014/main" id="{062ABB4A-7716-DD5F-83B9-4A06713C92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62352" y="4341577"/>
            <a:ext cx="1196714" cy="1196714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EFE7415B-6C98-1D69-B9F9-7A496C6DE334}"/>
              </a:ext>
            </a:extLst>
          </p:cNvPr>
          <p:cNvSpPr/>
          <p:nvPr/>
        </p:nvSpPr>
        <p:spPr>
          <a:xfrm>
            <a:off x="8784804" y="3942412"/>
            <a:ext cx="1025148" cy="1880291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ptos" panose="020B00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DC4670-BCE1-C8C4-5979-222833531EEB}"/>
              </a:ext>
            </a:extLst>
          </p:cNvPr>
          <p:cNvSpPr txBox="1"/>
          <p:nvPr/>
        </p:nvSpPr>
        <p:spPr>
          <a:xfrm>
            <a:off x="7472059" y="3177405"/>
            <a:ext cx="3866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>
                <a:solidFill>
                  <a:srgbClr val="495868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Over 1 in 5 pupils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2840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 animBg="1"/>
      <p:bldP spid="9" grpId="0"/>
      <p:bldP spid="10" grpId="0"/>
      <p:bldP spid="16" grpId="0" animBg="1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1DA68F-8E30-4968-8767-0E789D277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Number of pupils using EAL in detail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D4B73F-2DC6-4ADC-8A89-F7DD0CA5F65C}"/>
              </a:ext>
            </a:extLst>
          </p:cNvPr>
          <p:cNvSpPr txBox="1"/>
          <p:nvPr/>
        </p:nvSpPr>
        <p:spPr>
          <a:xfrm>
            <a:off x="627001" y="1497652"/>
            <a:ext cx="11132553" cy="464050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257300" lvl="3" indent="0">
              <a:spcBef>
                <a:spcPts val="0"/>
              </a:spcBef>
              <a:buNone/>
            </a:pPr>
            <a:endParaRPr lang="en-GB" sz="2400" dirty="0"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1257300" lvl="3" indent="0">
              <a:lnSpc>
                <a:spcPct val="150000"/>
              </a:lnSpc>
              <a:buNone/>
            </a:pPr>
            <a:r>
              <a:rPr lang="en-GB" sz="3200" dirty="0">
                <a:solidFill>
                  <a:srgbClr val="495868"/>
                </a:solidFill>
                <a:latin typeface="Aptos" panose="020B0004020202020204" pitchFamily="34" charset="0"/>
                <a:cs typeface="Arial"/>
              </a:rPr>
              <a:t>11,264 in state-funded nurseries (30.7%)</a:t>
            </a:r>
            <a:endParaRPr lang="en-GB" sz="3200" dirty="0">
              <a:solidFill>
                <a:srgbClr val="495868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1257300" lvl="3">
              <a:lnSpc>
                <a:spcPct val="150000"/>
              </a:lnSpc>
            </a:pPr>
            <a:r>
              <a:rPr lang="en-GB" sz="3200" dirty="0">
                <a:solidFill>
                  <a:srgbClr val="495868"/>
                </a:solidFill>
                <a:latin typeface="Aptos" panose="020B0004020202020204" pitchFamily="34" charset="0"/>
                <a:cs typeface="Arial"/>
              </a:rPr>
              <a:t>1,050,199 in state-funded primary schools (22.8%)​ </a:t>
            </a:r>
            <a:endParaRPr lang="en-GB" sz="3200" dirty="0">
              <a:solidFill>
                <a:srgbClr val="495868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1257300" lvl="3">
              <a:lnSpc>
                <a:spcPct val="150000"/>
              </a:lnSpc>
            </a:pPr>
            <a:r>
              <a:rPr lang="en-GB" sz="3200" dirty="0">
                <a:solidFill>
                  <a:srgbClr val="495868"/>
                </a:solidFill>
                <a:latin typeface="Aptos" panose="020B0004020202020204" pitchFamily="34" charset="0"/>
                <a:cs typeface="Arial"/>
              </a:rPr>
              <a:t>684,422 in state-funded secondary schools (18.6%)​ </a:t>
            </a:r>
            <a:endParaRPr lang="en-GB" sz="3200" dirty="0">
              <a:solidFill>
                <a:srgbClr val="495868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1257300" lvl="3">
              <a:lnSpc>
                <a:spcPct val="150000"/>
              </a:lnSpc>
            </a:pPr>
            <a:r>
              <a:rPr lang="en-GB" sz="3200" dirty="0">
                <a:solidFill>
                  <a:srgbClr val="495868"/>
                </a:solidFill>
                <a:latin typeface="Aptos" panose="020B0004020202020204" pitchFamily="34" charset="0"/>
                <a:cs typeface="Arial"/>
              </a:rPr>
              <a:t>22,605 in state-funded special schools (14.5%)</a:t>
            </a:r>
            <a:endParaRPr lang="en-GB" sz="3200" dirty="0">
              <a:solidFill>
                <a:srgbClr val="495868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1257300" lvl="3">
              <a:lnSpc>
                <a:spcPct val="150000"/>
              </a:lnSpc>
            </a:pPr>
            <a:r>
              <a:rPr lang="en-GB" sz="3200" dirty="0">
                <a:solidFill>
                  <a:srgbClr val="495868"/>
                </a:solidFill>
                <a:latin typeface="Aptos" panose="020B0004020202020204" pitchFamily="34" charset="0"/>
                <a:cs typeface="Arial"/>
              </a:rPr>
              <a:t>1,231 in Alternative Provision (7.8%)</a:t>
            </a:r>
          </a:p>
          <a:p>
            <a:pPr marL="0" lvl="3" algn="ctr">
              <a:lnSpc>
                <a:spcPct val="150000"/>
              </a:lnSpc>
              <a:buNone/>
            </a:pPr>
            <a:r>
              <a:rPr lang="en-GB" sz="2000" i="1" dirty="0">
                <a:solidFill>
                  <a:srgbClr val="495868"/>
                </a:solidFill>
                <a:latin typeface="Aptos" panose="020B0004020202020204" pitchFamily="34" charset="0"/>
                <a:cs typeface="Arial"/>
              </a:rPr>
              <a:t>Source: School Census, January 2024</a:t>
            </a:r>
            <a:endParaRPr lang="en-US" sz="2400" i="1" dirty="0">
              <a:solidFill>
                <a:srgbClr val="495868"/>
              </a:solidFill>
              <a:latin typeface="Aptos" panose="020B0004020202020204" pitchFamily="34" charset="0"/>
              <a:cs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7368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1DA68F-8E30-4968-8767-0E789D277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j-lt"/>
              </a:rPr>
              <a:t>Number of pupils with EAL in detail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44D91E-9BB8-6FD2-DF89-FB4EC4AF3C7A}"/>
              </a:ext>
            </a:extLst>
          </p:cNvPr>
          <p:cNvSpPr/>
          <p:nvPr/>
        </p:nvSpPr>
        <p:spPr>
          <a:xfrm>
            <a:off x="288563" y="2353456"/>
            <a:ext cx="2113613" cy="4504544"/>
          </a:xfrm>
          <a:prstGeom prst="rect">
            <a:avLst/>
          </a:prstGeom>
          <a:solidFill>
            <a:srgbClr val="F068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ptos" panose="020B00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CA4063-4497-1A78-1BD7-6623A546E15B}"/>
              </a:ext>
            </a:extLst>
          </p:cNvPr>
          <p:cNvSpPr/>
          <p:nvPr/>
        </p:nvSpPr>
        <p:spPr>
          <a:xfrm>
            <a:off x="2663877" y="3429000"/>
            <a:ext cx="2113613" cy="3429000"/>
          </a:xfrm>
          <a:prstGeom prst="rect">
            <a:avLst/>
          </a:prstGeom>
          <a:solidFill>
            <a:srgbClr val="F068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ptos" panose="020B00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B755253-7941-83F4-5186-CA6421ABA1CF}"/>
              </a:ext>
            </a:extLst>
          </p:cNvPr>
          <p:cNvSpPr/>
          <p:nvPr/>
        </p:nvSpPr>
        <p:spPr>
          <a:xfrm>
            <a:off x="5039193" y="3927423"/>
            <a:ext cx="2113613" cy="2934324"/>
          </a:xfrm>
          <a:prstGeom prst="rect">
            <a:avLst/>
          </a:prstGeom>
          <a:solidFill>
            <a:srgbClr val="F068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ptos" panose="020B00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CEB668-9CC8-1353-0663-4D5664F5EAE9}"/>
              </a:ext>
            </a:extLst>
          </p:cNvPr>
          <p:cNvSpPr/>
          <p:nvPr/>
        </p:nvSpPr>
        <p:spPr>
          <a:xfrm>
            <a:off x="7414508" y="4661939"/>
            <a:ext cx="2113613" cy="2196062"/>
          </a:xfrm>
          <a:prstGeom prst="rect">
            <a:avLst/>
          </a:prstGeom>
          <a:solidFill>
            <a:srgbClr val="F068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ptos" panose="020B00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83DF0E-0EA0-A08A-E90B-B4C8D66805BD}"/>
              </a:ext>
            </a:extLst>
          </p:cNvPr>
          <p:cNvSpPr/>
          <p:nvPr/>
        </p:nvSpPr>
        <p:spPr>
          <a:xfrm>
            <a:off x="9789824" y="5606196"/>
            <a:ext cx="2113613" cy="1251804"/>
          </a:xfrm>
          <a:prstGeom prst="rect">
            <a:avLst/>
          </a:prstGeom>
          <a:solidFill>
            <a:srgbClr val="F068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ptos" panose="020B00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888F188-1A9E-294D-C773-D16192E2D703}"/>
              </a:ext>
            </a:extLst>
          </p:cNvPr>
          <p:cNvSpPr txBox="1"/>
          <p:nvPr/>
        </p:nvSpPr>
        <p:spPr>
          <a:xfrm>
            <a:off x="731667" y="2760841"/>
            <a:ext cx="1516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30.7%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7453F1-D0F3-3B7A-D1CB-96EF0B1E82D0}"/>
              </a:ext>
            </a:extLst>
          </p:cNvPr>
          <p:cNvSpPr txBox="1"/>
          <p:nvPr/>
        </p:nvSpPr>
        <p:spPr>
          <a:xfrm>
            <a:off x="10490577" y="5817415"/>
            <a:ext cx="1516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7.8%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9BD169-5910-4C4B-10A2-496418D3E7AE}"/>
              </a:ext>
            </a:extLst>
          </p:cNvPr>
          <p:cNvSpPr txBox="1"/>
          <p:nvPr/>
        </p:nvSpPr>
        <p:spPr>
          <a:xfrm>
            <a:off x="7883222" y="4929730"/>
            <a:ext cx="1516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14.5%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6F7867-3CA5-F15C-C8E3-342C1D9FC084}"/>
              </a:ext>
            </a:extLst>
          </p:cNvPr>
          <p:cNvSpPr txBox="1"/>
          <p:nvPr/>
        </p:nvSpPr>
        <p:spPr>
          <a:xfrm>
            <a:off x="5487295" y="4268370"/>
            <a:ext cx="1516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18.6%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28F5B2-3A77-2E00-14F6-B786D409A526}"/>
              </a:ext>
            </a:extLst>
          </p:cNvPr>
          <p:cNvSpPr txBox="1"/>
          <p:nvPr/>
        </p:nvSpPr>
        <p:spPr>
          <a:xfrm>
            <a:off x="3215662" y="3773535"/>
            <a:ext cx="15168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22.8%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3DE5D5D-4156-BDB4-60E5-15D30DC690EE}"/>
              </a:ext>
            </a:extLst>
          </p:cNvPr>
          <p:cNvSpPr txBox="1"/>
          <p:nvPr/>
        </p:nvSpPr>
        <p:spPr>
          <a:xfrm>
            <a:off x="738267" y="1864651"/>
            <a:ext cx="1663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>
                <a:solidFill>
                  <a:srgbClr val="495868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Nursery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2969FBB-F220-35C5-40DB-55468739769E}"/>
              </a:ext>
            </a:extLst>
          </p:cNvPr>
          <p:cNvSpPr txBox="1"/>
          <p:nvPr/>
        </p:nvSpPr>
        <p:spPr>
          <a:xfrm>
            <a:off x="7310512" y="4178287"/>
            <a:ext cx="23216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>
                <a:solidFill>
                  <a:srgbClr val="495868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Special schools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9FE27F-3CF3-A579-8251-3280488BD273}"/>
              </a:ext>
            </a:extLst>
          </p:cNvPr>
          <p:cNvSpPr txBox="1"/>
          <p:nvPr/>
        </p:nvSpPr>
        <p:spPr>
          <a:xfrm>
            <a:off x="5295275" y="3443612"/>
            <a:ext cx="1663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>
                <a:solidFill>
                  <a:srgbClr val="495868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Secondary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9B01EA4-C305-90B1-B8F9-D08CA582666F}"/>
              </a:ext>
            </a:extLst>
          </p:cNvPr>
          <p:cNvSpPr txBox="1"/>
          <p:nvPr/>
        </p:nvSpPr>
        <p:spPr>
          <a:xfrm>
            <a:off x="3113581" y="2966804"/>
            <a:ext cx="1663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>
                <a:solidFill>
                  <a:srgbClr val="495868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Primary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C3F3323-41C8-8526-4176-0378B6A3FC69}"/>
              </a:ext>
            </a:extLst>
          </p:cNvPr>
          <p:cNvSpPr txBox="1"/>
          <p:nvPr/>
        </p:nvSpPr>
        <p:spPr>
          <a:xfrm>
            <a:off x="10035915" y="5144531"/>
            <a:ext cx="1663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>
                <a:solidFill>
                  <a:srgbClr val="495868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Alternative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0104D7C-478A-7FCA-CA65-E28E136CBE7F}"/>
              </a:ext>
            </a:extLst>
          </p:cNvPr>
          <p:cNvCxnSpPr/>
          <p:nvPr/>
        </p:nvCxnSpPr>
        <p:spPr>
          <a:xfrm>
            <a:off x="288563" y="1723869"/>
            <a:ext cx="6322099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5C11E1E-D284-4090-C2CB-90587F8A647D}"/>
              </a:ext>
            </a:extLst>
          </p:cNvPr>
          <p:cNvSpPr txBox="1"/>
          <p:nvPr/>
        </p:nvSpPr>
        <p:spPr>
          <a:xfrm>
            <a:off x="4716174" y="851189"/>
            <a:ext cx="10147300" cy="89255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 algn="ctr">
              <a:buNone/>
            </a:pPr>
            <a:endParaRPr lang="en-GB" sz="3200" b="1" i="1">
              <a:solidFill>
                <a:srgbClr val="495868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GB" sz="2000" i="1">
                <a:solidFill>
                  <a:srgbClr val="495868"/>
                </a:solidFill>
                <a:latin typeface="Aptos" panose="020B0004020202020204" pitchFamily="34" charset="0"/>
                <a:cs typeface="Arial"/>
              </a:rPr>
              <a:t>Source: School Census, January 2023 </a:t>
            </a:r>
            <a:endParaRPr lang="en-US" sz="2000" i="1">
              <a:solidFill>
                <a:srgbClr val="495868"/>
              </a:solidFill>
              <a:latin typeface="Aptos" panose="020B0004020202020204" pitchFamily="34" charset="0"/>
              <a:cs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814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95AA6-A040-4A8A-A986-416ACDE0C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ptos" panose="020B0004020202020204" pitchFamily="34" charset="0"/>
              </a:rPr>
              <a:t>Number of learners using EAL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410D58-D6BA-4ADF-911A-2F0FDBEC96FB}"/>
              </a:ext>
            </a:extLst>
          </p:cNvPr>
          <p:cNvSpPr txBox="1"/>
          <p:nvPr/>
        </p:nvSpPr>
        <p:spPr>
          <a:xfrm>
            <a:off x="8850702" y="2438401"/>
            <a:ext cx="3097458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495868"/>
                </a:solidFill>
                <a:latin typeface="Aptos" panose="020B0004020202020204" pitchFamily="34" charset="0"/>
                <a:cs typeface="Calibri"/>
              </a:rPr>
              <a:t>Learners using EAL will </a:t>
            </a:r>
            <a:r>
              <a:rPr lang="en-US" sz="2400" b="1" dirty="0">
                <a:solidFill>
                  <a:srgbClr val="495868"/>
                </a:solidFill>
                <a:latin typeface="Aptos" panose="020B0004020202020204" pitchFamily="34" charset="0"/>
                <a:cs typeface="Calibri"/>
              </a:rPr>
              <a:t>continue</a:t>
            </a:r>
            <a:r>
              <a:rPr lang="en-US" sz="2400" dirty="0">
                <a:solidFill>
                  <a:srgbClr val="495868"/>
                </a:solidFill>
                <a:latin typeface="Aptos" panose="020B0004020202020204" pitchFamily="34" charset="0"/>
                <a:cs typeface="Calibri"/>
              </a:rPr>
              <a:t> to make up a significant proportion of the student population.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813837-BD45-4F6F-A4F1-AFFFDA94D3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77110" y="2024381"/>
            <a:ext cx="7856445" cy="4706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73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F57C6-E203-8825-77A4-A637FDCF6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4255"/>
            <a:ext cx="10515600" cy="410270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600" dirty="0">
                <a:latin typeface="+mn-lt"/>
              </a:rPr>
              <a:t>Presentation on the current landscape of EAL in ITE polices &amp; frameworks  in the UK</a:t>
            </a:r>
          </a:p>
          <a:p>
            <a:endParaRPr lang="en-GB" sz="2600" dirty="0">
              <a:latin typeface="+mn-lt"/>
              <a:cs typeface="Times New Roman"/>
            </a:endParaRPr>
          </a:p>
          <a:p>
            <a:pPr marL="342900" indent="-342900">
              <a:buChar char="•"/>
            </a:pPr>
            <a:r>
              <a:rPr lang="en-GB" sz="2600" b="0" dirty="0">
                <a:latin typeface="+mn-lt"/>
              </a:rPr>
              <a:t>Northern Ireland (DoE NI)</a:t>
            </a:r>
          </a:p>
          <a:p>
            <a:pPr marL="342900" indent="-342900">
              <a:buChar char="•"/>
            </a:pPr>
            <a:r>
              <a:rPr lang="en-GB" sz="2600" b="0" dirty="0">
                <a:latin typeface="+mn-lt"/>
              </a:rPr>
              <a:t>Wales (DfES)</a:t>
            </a:r>
          </a:p>
          <a:p>
            <a:pPr marL="342900" indent="-342900">
              <a:buChar char="•"/>
            </a:pPr>
            <a:r>
              <a:rPr lang="en-GB" sz="2600" b="0" dirty="0">
                <a:latin typeface="+mn-lt"/>
                <a:ea typeface="+mn-lt"/>
                <a:cs typeface="+mn-lt"/>
              </a:rPr>
              <a:t>Scotland (Education Scotland) </a:t>
            </a:r>
            <a:endParaRPr lang="en-GB" sz="2600" b="0" dirty="0">
              <a:latin typeface="+mn-lt"/>
            </a:endParaRPr>
          </a:p>
          <a:p>
            <a:pPr marL="342900" indent="-342900">
              <a:buChar char="•"/>
            </a:pPr>
            <a:r>
              <a:rPr lang="en-GB" sz="2600" b="0" dirty="0">
                <a:latin typeface="+mn-lt"/>
              </a:rPr>
              <a:t>England (DfE)</a:t>
            </a:r>
          </a:p>
          <a:p>
            <a:endParaRPr lang="en-GB" dirty="0">
              <a:latin typeface="+mn-lt"/>
            </a:endParaRPr>
          </a:p>
          <a:p>
            <a:endParaRPr lang="en-GB" dirty="0">
              <a:latin typeface="+mn-lt"/>
            </a:endParaRPr>
          </a:p>
          <a:p>
            <a:endParaRPr lang="en-GB" dirty="0">
              <a:latin typeface="+mn-lt"/>
            </a:endParaRPr>
          </a:p>
          <a:p>
            <a:endParaRPr lang="en-GB" dirty="0">
              <a:latin typeface="+mn-lt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6A2D44-7444-61B9-FDED-1B2CCD145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BEB20-1EBA-45D6-F0A7-B26F02A1E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659D14-621E-C8DC-9A3E-9DD9A5863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0A1A-9A06-BB4E-A245-4AD2E12C1F59}" type="slidenum">
              <a:rPr lang="en-US" smtClean="0"/>
              <a:t>9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0BAD705-0FF9-C2F4-7EA0-7193FAC5B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5000" dirty="0">
                <a:latin typeface="+mj-lt"/>
              </a:rPr>
              <a:t>Setting the Scene</a:t>
            </a:r>
            <a:br>
              <a:rPr lang="en-GB" sz="5000" dirty="0">
                <a:latin typeface="+mj-lt"/>
              </a:rPr>
            </a:br>
            <a:r>
              <a:rPr lang="en-GB" sz="5000" i="1" dirty="0">
                <a:latin typeface="+mj-lt"/>
              </a:rPr>
              <a:t>Policies &amp; Frameworks</a:t>
            </a:r>
            <a:endParaRPr lang="en-US" i="1" dirty="0">
              <a:latin typeface="+mj-lt"/>
            </a:endParaRPr>
          </a:p>
        </p:txBody>
      </p:sp>
      <p:pic>
        <p:nvPicPr>
          <p:cNvPr id="6" name="Picture Placeholder 5" descr="Hands framing face ...">
            <a:extLst>
              <a:ext uri="{FF2B5EF4-FFF2-40B4-BE49-F238E27FC236}">
                <a16:creationId xmlns:a16="http://schemas.microsoft.com/office/drawing/2014/main" id="{7C82BDC8-D175-6494-5363-ECEBBA5A762C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/>
          <a:srcRect l="22565" r="22565"/>
          <a:stretch/>
        </p:blipFill>
        <p:spPr>
          <a:xfrm>
            <a:off x="5818539" y="2674736"/>
            <a:ext cx="6125544" cy="3424507"/>
          </a:xfrm>
        </p:spPr>
      </p:pic>
    </p:spTree>
    <p:extLst>
      <p:ext uri="{BB962C8B-B14F-4D97-AF65-F5344CB8AC3E}">
        <p14:creationId xmlns:p14="http://schemas.microsoft.com/office/powerpoint/2010/main" val="280348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6A2D44-7444-61B9-FDED-1B2CCD145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DBEB20-1EBA-45D6-F0A7-B26F02A1E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659D14-621E-C8DC-9A3E-9DD9A5863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0A1A-9A06-BB4E-A245-4AD2E12C1F59}" type="slidenum">
              <a:rPr lang="en-US" smtClean="0"/>
              <a:t>10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0BAD705-0FF9-C2F4-7EA0-7193FAC5B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5000" dirty="0">
                <a:latin typeface="+mj-lt"/>
              </a:rPr>
              <a:t>Setting the Scene </a:t>
            </a:r>
            <a:r>
              <a:rPr lang="en-GB" sz="5000" dirty="0" err="1">
                <a:latin typeface="+mj-lt"/>
              </a:rPr>
              <a:t>cont</a:t>
            </a:r>
            <a:r>
              <a:rPr lang="en-GB" sz="5000" dirty="0">
                <a:latin typeface="+mj-lt"/>
              </a:rPr>
              <a:t>…</a:t>
            </a:r>
            <a:br>
              <a:rPr lang="en-GB" sz="5000" dirty="0">
                <a:latin typeface="+mj-lt"/>
              </a:rPr>
            </a:br>
            <a:r>
              <a:rPr lang="en-GB" sz="5000" i="1" dirty="0">
                <a:latin typeface="+mj-lt"/>
              </a:rPr>
              <a:t>Policies &amp; Frameworks</a:t>
            </a:r>
            <a:endParaRPr lang="en-US" i="1" dirty="0">
              <a:latin typeface="+mj-lt"/>
            </a:endParaRPr>
          </a:p>
        </p:txBody>
      </p:sp>
      <p:pic>
        <p:nvPicPr>
          <p:cNvPr id="6" name="Picture Placeholder 5" descr="Hands framing face ...">
            <a:extLst>
              <a:ext uri="{FF2B5EF4-FFF2-40B4-BE49-F238E27FC236}">
                <a16:creationId xmlns:a16="http://schemas.microsoft.com/office/drawing/2014/main" id="{7C82BDC8-D175-6494-5363-ECEBBA5A762C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/>
          <a:srcRect l="22565" r="22565"/>
          <a:stretch/>
        </p:blipFill>
        <p:spPr>
          <a:xfrm>
            <a:off x="9200970" y="119275"/>
            <a:ext cx="2810845" cy="1571413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DE8DD67-3096-2CE0-9F65-E36A9C6A67BD}"/>
              </a:ext>
            </a:extLst>
          </p:cNvPr>
          <p:cNvSpPr txBox="1"/>
          <p:nvPr/>
        </p:nvSpPr>
        <p:spPr>
          <a:xfrm>
            <a:off x="778478" y="1836125"/>
            <a:ext cx="11413522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b="1" u="sng" dirty="0"/>
              <a:t>Northern Ireland (DoE NI)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/>
              <a:t>Code of Values and Professional Practice (GTCNI, 2018) – </a:t>
            </a:r>
            <a:r>
              <a:rPr lang="en-GB" sz="1300" b="1" dirty="0">
                <a:highlight>
                  <a:srgbClr val="FFFF00"/>
                </a:highlight>
              </a:rPr>
              <a:t>three</a:t>
            </a:r>
            <a:r>
              <a:rPr lang="en-GB" sz="1300" dirty="0">
                <a:highlight>
                  <a:srgbClr val="FFFF00"/>
                </a:highlight>
              </a:rPr>
              <a:t> explicit references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300" dirty="0"/>
              <a:t>Professional Knowledge and Understanding: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GB" sz="1300" i="1" dirty="0"/>
              <a:t>Acknowledgement of Irish medium and other bilingual contexts,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GB" sz="1300" i="1" dirty="0"/>
              <a:t>K&amp;U of the need to take account of the significant features of pupils’ cultures, languages and faiths.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300" dirty="0"/>
              <a:t>Teaching and Learning: 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en-GB" sz="1300" i="1" dirty="0"/>
              <a:t>employ strategies that motivate and meet the needs of all pupils…those not learning in their first language</a:t>
            </a:r>
          </a:p>
          <a:p>
            <a:pPr lvl="1"/>
            <a:endParaRPr lang="en-GB" sz="1300" b="0" dirty="0"/>
          </a:p>
          <a:p>
            <a:r>
              <a:rPr lang="en-GB" sz="1300" b="1" u="sng" dirty="0"/>
              <a:t>Wales (DfES)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/>
              <a:t>Professional Standards for Teaching and Leadership (DfES, 2019) – </a:t>
            </a:r>
            <a:r>
              <a:rPr lang="en-GB" sz="1300" dirty="0">
                <a:highlight>
                  <a:srgbClr val="FFFF00"/>
                </a:highlight>
              </a:rPr>
              <a:t>no explicit reference</a:t>
            </a:r>
          </a:p>
          <a:p>
            <a:endParaRPr lang="en-GB" sz="1300" b="0" dirty="0">
              <a:ea typeface="+mn-lt"/>
              <a:cs typeface="+mn-lt"/>
            </a:endParaRPr>
          </a:p>
          <a:p>
            <a:r>
              <a:rPr lang="en-GB" sz="1300" b="1" u="sng" dirty="0">
                <a:ea typeface="+mn-lt"/>
                <a:cs typeface="+mn-lt"/>
              </a:rPr>
              <a:t>Scotland (Education Scotland)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/>
              <a:t>The Standard for Provisional Registration (GTCS, 2021) – </a:t>
            </a:r>
            <a:r>
              <a:rPr lang="en-GB" sz="1300" dirty="0">
                <a:highlight>
                  <a:srgbClr val="FFFF00"/>
                </a:highlight>
              </a:rPr>
              <a:t>no explicit reference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/>
              <a:t>The Standard for Full Registration (GTCS, 2021) </a:t>
            </a:r>
            <a:r>
              <a:rPr lang="en-GB" sz="1300" dirty="0">
                <a:highlight>
                  <a:srgbClr val="FFFF00"/>
                </a:highlight>
              </a:rPr>
              <a:t>– no explicit reference</a:t>
            </a:r>
          </a:p>
          <a:p>
            <a:pPr lvl="1"/>
            <a:endParaRPr lang="en-GB" sz="1300" b="0" dirty="0">
              <a:highlight>
                <a:srgbClr val="FFFF00"/>
              </a:highlight>
            </a:endParaRPr>
          </a:p>
          <a:p>
            <a:r>
              <a:rPr lang="en-GB" sz="1300" b="1" u="sng" dirty="0"/>
              <a:t>England (DfE)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/>
              <a:t>Core Content Framework (DfE 2019) – </a:t>
            </a:r>
            <a:r>
              <a:rPr lang="en-GB" sz="1300" dirty="0">
                <a:highlight>
                  <a:srgbClr val="FFFF00"/>
                </a:highlight>
              </a:rPr>
              <a:t>no explicit reference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/>
              <a:t>ITTECF (DfE 2024) </a:t>
            </a:r>
            <a:r>
              <a:rPr lang="en-GB" sz="1300" dirty="0">
                <a:highlight>
                  <a:srgbClr val="FFFF00"/>
                </a:highlight>
              </a:rPr>
              <a:t>– </a:t>
            </a:r>
            <a:r>
              <a:rPr lang="en-GB" sz="1300" b="1" dirty="0">
                <a:highlight>
                  <a:srgbClr val="FFFF00"/>
                </a:highlight>
              </a:rPr>
              <a:t>one</a:t>
            </a:r>
            <a:r>
              <a:rPr lang="en-GB" sz="1300" dirty="0">
                <a:highlight>
                  <a:srgbClr val="FFFF00"/>
                </a:highlight>
              </a:rPr>
              <a:t> explicit reference</a:t>
            </a:r>
            <a:r>
              <a:rPr lang="en-GB" sz="1300" dirty="0"/>
              <a:t>;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300" dirty="0"/>
              <a:t>High Expectations: - </a:t>
            </a:r>
            <a:r>
              <a:rPr lang="en-GB" sz="1300" i="1" dirty="0"/>
              <a:t>Pupils’ experiences of school and their readiness to learn can be impacted by their home life and circumstances, particularly for EAL pupils, young carers, and those living in poverty.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/>
              <a:t>Teachers’ Standards (DfE 2021) – </a:t>
            </a:r>
            <a:r>
              <a:rPr lang="en-GB" sz="1300" b="1" dirty="0">
                <a:highlight>
                  <a:srgbClr val="FFFF00"/>
                </a:highlight>
              </a:rPr>
              <a:t>one</a:t>
            </a:r>
            <a:r>
              <a:rPr lang="en-GB" sz="1300" dirty="0">
                <a:highlight>
                  <a:srgbClr val="FFFF00"/>
                </a:highlight>
              </a:rPr>
              <a:t> explicit reference:</a:t>
            </a:r>
            <a:endParaRPr lang="en-GB" sz="1300" dirty="0">
              <a:highlight>
                <a:srgbClr val="FFFF00"/>
              </a:highlight>
              <a:cs typeface="Calibri" panose="020F0502020204030204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300" dirty="0"/>
              <a:t>Adapt Teaching - clear understanding of the needs of all pupils…those with EAL…be able to use and evaluate distinctive teaching approaches to engage and support them</a:t>
            </a:r>
            <a:endParaRPr lang="en-GB" sz="13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89272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4BFCB3B-9036-D28B-439D-EBCB1813D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5405E4B-171C-179F-410B-E67C6677F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UCET Conference 2024​</a:t>
            </a:r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2AC6AC90-3808-B119-35A7-EA04D68E8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EE557B65-A17F-4657-9258-CFFF10E392A8}" type="slidenum">
              <a:rPr lang="en-GB" smtClean="0"/>
              <a:pPr>
                <a:spcAft>
                  <a:spcPts val="600"/>
                </a:spcAft>
              </a:pPr>
              <a:t>11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A6E9A7-BA1E-7761-A487-A4973A9F1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GB" dirty="0">
                <a:latin typeface="+mj-lt"/>
                <a:cs typeface="Times New Roman"/>
              </a:rPr>
              <a:t>“We Need to Talk” report by the Oracy Education Commission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6D8C3-8874-C244-CFBF-BA6E60A67E7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725321" y="1956450"/>
            <a:ext cx="10015180" cy="453642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GB" sz="2400" dirty="0">
                <a:latin typeface="+mn-lt"/>
              </a:rPr>
              <a:t>Definition and Dimensions of Oracy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2400" dirty="0">
                <a:latin typeface="+mn-lt"/>
              </a:rPr>
              <a:t>Oracy Throughout Education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2400" dirty="0">
                <a:latin typeface="+mn-lt"/>
              </a:rPr>
              <a:t>Opportunities Beyond the Classroom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2400" dirty="0">
                <a:latin typeface="+mn-lt"/>
              </a:rPr>
              <a:t>Implementation</a:t>
            </a:r>
            <a:r>
              <a:rPr lang="en-GB" sz="2400" dirty="0">
                <a:latin typeface="+mn-lt"/>
                <a:cs typeface="Arial"/>
              </a:rPr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sz="2400" dirty="0">
                <a:latin typeface="+mn-lt"/>
              </a:rPr>
              <a:t>Considerations, </a:t>
            </a:r>
            <a:r>
              <a:rPr lang="en-GB" sz="2400" b="1" i="1" dirty="0">
                <a:latin typeface="+mn-lt"/>
              </a:rPr>
              <a:t>specifically for EAL</a:t>
            </a:r>
          </a:p>
          <a:p>
            <a:pPr marL="800100" lvl="1" indent="-342900">
              <a:lnSpc>
                <a:spcPct val="120000"/>
              </a:lnSpc>
              <a:buChar char="•"/>
            </a:pPr>
            <a:r>
              <a:rPr lang="en-GB" sz="1400" b="0" i="0" dirty="0">
                <a:solidFill>
                  <a:schemeClr val="tx1"/>
                </a:solidFill>
                <a:effectLst/>
                <a:latin typeface="+mn-lt"/>
              </a:rPr>
              <a:t>importance of oracy in supporting learners with EAL. </a:t>
            </a:r>
          </a:p>
          <a:p>
            <a:pPr marL="800100" lvl="1" indent="-342900">
              <a:lnSpc>
                <a:spcPct val="120000"/>
              </a:lnSpc>
              <a:buChar char="•"/>
            </a:pPr>
            <a:r>
              <a:rPr lang="en-GB" sz="1400" b="0" i="0" dirty="0">
                <a:solidFill>
                  <a:schemeClr val="tx1"/>
                </a:solidFill>
                <a:effectLst/>
                <a:latin typeface="+mn-lt"/>
              </a:rPr>
              <a:t>effective oracy education can help to develop language skills more rapidly and integrate better into the classroom environment. </a:t>
            </a:r>
          </a:p>
          <a:p>
            <a:pPr marL="800100" lvl="1" indent="-342900">
              <a:lnSpc>
                <a:spcPct val="120000"/>
              </a:lnSpc>
              <a:buChar char="•"/>
            </a:pPr>
            <a:r>
              <a:rPr lang="en-GB" sz="1400" b="0" i="0" dirty="0">
                <a:solidFill>
                  <a:schemeClr val="tx1"/>
                </a:solidFill>
                <a:effectLst/>
                <a:latin typeface="+mn-lt"/>
              </a:rPr>
              <a:t>calls for tailored strategies, ensuring equal opportunities to develop their speaking and listening skills.</a:t>
            </a:r>
          </a:p>
        </p:txBody>
      </p:sp>
      <p:sp>
        <p:nvSpPr>
          <p:cNvPr id="5" name="Rectangle 4" descr="Head with Gears">
            <a:extLst>
              <a:ext uri="{FF2B5EF4-FFF2-40B4-BE49-F238E27FC236}">
                <a16:creationId xmlns:a16="http://schemas.microsoft.com/office/drawing/2014/main" id="{49AB6BB2-DA57-DE2D-167B-E9B01C960810}"/>
              </a:ext>
            </a:extLst>
          </p:cNvPr>
          <p:cNvSpPr/>
          <p:nvPr/>
        </p:nvSpPr>
        <p:spPr>
          <a:xfrm>
            <a:off x="685298" y="1956450"/>
            <a:ext cx="710542" cy="646290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>
              <a:latin typeface="+mj-lt"/>
            </a:endParaRPr>
          </a:p>
        </p:txBody>
      </p:sp>
      <p:sp>
        <p:nvSpPr>
          <p:cNvPr id="6" name="Rectangle 5" descr="Books">
            <a:extLst>
              <a:ext uri="{FF2B5EF4-FFF2-40B4-BE49-F238E27FC236}">
                <a16:creationId xmlns:a16="http://schemas.microsoft.com/office/drawing/2014/main" id="{8E4A3A47-077E-4392-FAE6-8E18BC6017B6}"/>
              </a:ext>
            </a:extLst>
          </p:cNvPr>
          <p:cNvSpPr/>
          <p:nvPr/>
        </p:nvSpPr>
        <p:spPr>
          <a:xfrm>
            <a:off x="685298" y="2624071"/>
            <a:ext cx="698996" cy="773290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>
              <a:latin typeface="+mj-lt"/>
            </a:endParaRPr>
          </a:p>
        </p:txBody>
      </p:sp>
      <p:sp>
        <p:nvSpPr>
          <p:cNvPr id="7" name="Rectangle 6" descr="Teacher">
            <a:extLst>
              <a:ext uri="{FF2B5EF4-FFF2-40B4-BE49-F238E27FC236}">
                <a16:creationId xmlns:a16="http://schemas.microsoft.com/office/drawing/2014/main" id="{0C5EA5C7-FD2D-2383-6BAA-667199DFC480}"/>
              </a:ext>
            </a:extLst>
          </p:cNvPr>
          <p:cNvSpPr/>
          <p:nvPr/>
        </p:nvSpPr>
        <p:spPr>
          <a:xfrm>
            <a:off x="593842" y="3418692"/>
            <a:ext cx="698998" cy="646290"/>
          </a:xfrm>
          <a:prstGeom prst="rect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>
              <a:latin typeface="+mj-lt"/>
            </a:endParaRPr>
          </a:p>
        </p:txBody>
      </p:sp>
      <p:sp>
        <p:nvSpPr>
          <p:cNvPr id="8" name="Rectangle 7" descr="Arrow Circle">
            <a:extLst>
              <a:ext uri="{FF2B5EF4-FFF2-40B4-BE49-F238E27FC236}">
                <a16:creationId xmlns:a16="http://schemas.microsoft.com/office/drawing/2014/main" id="{2C373EDC-C18B-8018-B776-68B6E71CC3DE}"/>
              </a:ext>
            </a:extLst>
          </p:cNvPr>
          <p:cNvSpPr/>
          <p:nvPr/>
        </p:nvSpPr>
        <p:spPr>
          <a:xfrm>
            <a:off x="585482" y="4008436"/>
            <a:ext cx="898627" cy="784836"/>
          </a:xfrm>
          <a:prstGeom prst="rect">
            <a:avLst/>
          </a:prstGeom>
          <a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>
              <a:latin typeface="+mj-lt"/>
            </a:endParaRPr>
          </a:p>
        </p:txBody>
      </p:sp>
      <p:sp>
        <p:nvSpPr>
          <p:cNvPr id="9" name="Rectangle 8" descr="Classroom">
            <a:extLst>
              <a:ext uri="{FF2B5EF4-FFF2-40B4-BE49-F238E27FC236}">
                <a16:creationId xmlns:a16="http://schemas.microsoft.com/office/drawing/2014/main" id="{BCD83F12-9210-2163-B4CD-DD31DE2812EC}"/>
              </a:ext>
            </a:extLst>
          </p:cNvPr>
          <p:cNvSpPr/>
          <p:nvPr/>
        </p:nvSpPr>
        <p:spPr>
          <a:xfrm>
            <a:off x="585482" y="4789751"/>
            <a:ext cx="893503" cy="680927"/>
          </a:xfrm>
          <a:prstGeom prst="rect">
            <a:avLst/>
          </a:prstGeom>
          <a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GB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67886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nd reaching out to sun">
            <a:extLst>
              <a:ext uri="{FF2B5EF4-FFF2-40B4-BE49-F238E27FC236}">
                <a16:creationId xmlns:a16="http://schemas.microsoft.com/office/drawing/2014/main" id="{6FB49027-8787-1EA4-F0F1-521F334732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994" r="8" b="32198"/>
          <a:stretch/>
        </p:blipFill>
        <p:spPr>
          <a:xfrm>
            <a:off x="842624" y="1825625"/>
            <a:ext cx="10506752" cy="4351338"/>
          </a:xfrm>
          <a:prstGeom prst="rect">
            <a:avLst/>
          </a:prstGeom>
          <a:noFill/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EF9D50-75C4-DF80-7AC6-AF4171AACD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12/11/2024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C2C3BC-EC29-2576-44D8-05974B310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UCET Conference 2024​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2B6BC52F-DB3A-A8EF-4C87-769B5851F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E557B65-A17F-4657-9258-CFFF10E392A8}" type="slidenum">
              <a:rPr lang="en-GB" smtClean="0"/>
              <a:pPr>
                <a:spcAft>
                  <a:spcPts val="600"/>
                </a:spcAft>
              </a:pPr>
              <a:t>12</a:t>
            </a:fld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D21EAB7-5DC4-687B-8ADC-73BC3E110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+mj-lt"/>
              </a:rPr>
              <a:t>Mixed Blessings</a:t>
            </a:r>
          </a:p>
        </p:txBody>
      </p:sp>
    </p:spTree>
    <p:extLst>
      <p:ext uri="{BB962C8B-B14F-4D97-AF65-F5344CB8AC3E}">
        <p14:creationId xmlns:p14="http://schemas.microsoft.com/office/powerpoint/2010/main" val="280716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70FB3F-7551-A875-37AE-8A250FAA5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4119E0-CFC5-EDDF-B4F5-0F39CC9DA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9" name="Slide Number Placeholder 3" hidden="1">
            <a:extLst>
              <a:ext uri="{FF2B5EF4-FFF2-40B4-BE49-F238E27FC236}">
                <a16:creationId xmlns:a16="http://schemas.microsoft.com/office/drawing/2014/main" id="{D7BCEC0D-71AC-BAE5-C31B-C6313B6CF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EE557B65-A17F-4657-9258-CFFF10E392A8}" type="slidenum">
              <a:rPr lang="en-GB" smtClean="0"/>
              <a:pPr>
                <a:spcAft>
                  <a:spcPts val="600"/>
                </a:spcAft>
              </a:pPr>
              <a:t>13</a:t>
            </a:fld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0BAD705-0FF9-C2F4-7EA0-7193FAC5B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139" y="335193"/>
            <a:ext cx="9193106" cy="1325563"/>
          </a:xfrm>
        </p:spPr>
        <p:txBody>
          <a:bodyPr anchor="b">
            <a:noAutofit/>
          </a:bodyPr>
          <a:lstStyle/>
          <a:p>
            <a:r>
              <a:rPr lang="en-GB" sz="3800" dirty="0">
                <a:latin typeface="Aptos" panose="020B0004020202020204" pitchFamily="34" charset="0"/>
                <a:cs typeface="Times New Roman"/>
              </a:rPr>
              <a:t>Further </a:t>
            </a:r>
            <a:r>
              <a:rPr lang="en-GB" sz="3800" dirty="0">
                <a:latin typeface="+mj-lt"/>
                <a:cs typeface="Times New Roman"/>
              </a:rPr>
              <a:t>opportunities</a:t>
            </a:r>
            <a:r>
              <a:rPr lang="en-GB" sz="3800" dirty="0">
                <a:latin typeface="Aptos" panose="020B0004020202020204" pitchFamily="34" charset="0"/>
                <a:cs typeface="Times New Roman"/>
              </a:rPr>
              <a:t> for 24/25 </a:t>
            </a:r>
            <a:br>
              <a:rPr lang="en-GB" sz="3800" dirty="0">
                <a:latin typeface="Aptos" panose="020B0004020202020204" pitchFamily="34" charset="0"/>
                <a:cs typeface="Times New Roman"/>
              </a:rPr>
            </a:br>
            <a:r>
              <a:rPr lang="en-GB" sz="3200" i="1" dirty="0">
                <a:latin typeface="Aptos" panose="020B0004020202020204" pitchFamily="34" charset="0"/>
                <a:cs typeface="Arial"/>
              </a:rPr>
              <a:t>Intensive Training and Practice (</a:t>
            </a:r>
            <a:r>
              <a:rPr lang="en-GB" sz="3200" i="1" dirty="0" err="1">
                <a:latin typeface="Aptos" panose="020B0004020202020204" pitchFamily="34" charset="0"/>
                <a:cs typeface="Arial"/>
              </a:rPr>
              <a:t>ITaPs</a:t>
            </a:r>
            <a:r>
              <a:rPr lang="en-GB" sz="3200" i="1" dirty="0">
                <a:latin typeface="Aptos" panose="020B0004020202020204" pitchFamily="34" charset="0"/>
                <a:cs typeface="Arial"/>
              </a:rPr>
              <a:t>)</a:t>
            </a:r>
            <a:endParaRPr lang="en-GB" sz="3200" i="1" dirty="0">
              <a:latin typeface="Aptos" panose="020B0004020202020204" pitchFamily="34" charset="0"/>
              <a:cs typeface="Times New Roman"/>
            </a:endParaRPr>
          </a:p>
        </p:txBody>
      </p:sp>
      <p:pic>
        <p:nvPicPr>
          <p:cNvPr id="2" name="Picture 1" descr="A row of colorful beads&#10;&#10;Description automatically generated">
            <a:extLst>
              <a:ext uri="{FF2B5EF4-FFF2-40B4-BE49-F238E27FC236}">
                <a16:creationId xmlns:a16="http://schemas.microsoft.com/office/drawing/2014/main" id="{A9628AFE-E728-E6DC-77CA-5C58B6E060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887" r="6972" b="1"/>
          <a:stretch/>
        </p:blipFill>
        <p:spPr>
          <a:xfrm>
            <a:off x="9084039" y="-804352"/>
            <a:ext cx="2708181" cy="2740225"/>
          </a:xfrm>
          <a:custGeom>
            <a:avLst/>
            <a:gdLst>
              <a:gd name="connsiteX0" fmla="*/ 2470557 w 8572686"/>
              <a:gd name="connsiteY0" fmla="*/ 2 h 8748724"/>
              <a:gd name="connsiteX1" fmla="*/ 2565216 w 8572686"/>
              <a:gd name="connsiteY1" fmla="*/ 7820 h 8748724"/>
              <a:gd name="connsiteX2" fmla="*/ 7116869 w 8572686"/>
              <a:gd name="connsiteY2" fmla="*/ 1062752 h 8748724"/>
              <a:gd name="connsiteX3" fmla="*/ 7606565 w 8572686"/>
              <a:gd name="connsiteY3" fmla="*/ 1557776 h 8748724"/>
              <a:gd name="connsiteX4" fmla="*/ 8565944 w 8572686"/>
              <a:gd name="connsiteY4" fmla="*/ 5766791 h 8748724"/>
              <a:gd name="connsiteX5" fmla="*/ 8245532 w 8572686"/>
              <a:gd name="connsiteY5" fmla="*/ 6385694 h 8748724"/>
              <a:gd name="connsiteX6" fmla="*/ 3666541 w 8572686"/>
              <a:gd name="connsiteY6" fmla="*/ 8685514 h 8748724"/>
              <a:gd name="connsiteX7" fmla="*/ 2978772 w 8572686"/>
              <a:gd name="connsiteY7" fmla="*/ 8572974 h 8748724"/>
              <a:gd name="connsiteX8" fmla="*/ 171024 w 8572686"/>
              <a:gd name="connsiteY8" fmla="*/ 5292310 h 8748724"/>
              <a:gd name="connsiteX9" fmla="*/ 66363 w 8572686"/>
              <a:gd name="connsiteY9" fmla="*/ 4603901 h 8748724"/>
              <a:gd name="connsiteX10" fmla="*/ 1942270 w 8572686"/>
              <a:gd name="connsiteY10" fmla="*/ 320698 h 8748724"/>
              <a:gd name="connsiteX11" fmla="*/ 2202971 w 8572686"/>
              <a:gd name="connsiteY11" fmla="*/ 63201 h 8748724"/>
              <a:gd name="connsiteX12" fmla="*/ 2202995 w 8572686"/>
              <a:gd name="connsiteY12" fmla="*/ 63189 h 8748724"/>
              <a:gd name="connsiteX13" fmla="*/ 2203022 w 8572686"/>
              <a:gd name="connsiteY13" fmla="*/ 63176 h 8748724"/>
              <a:gd name="connsiteX14" fmla="*/ 2470557 w 8572686"/>
              <a:gd name="connsiteY14" fmla="*/ 2 h 8748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572686" h="8748724">
                <a:moveTo>
                  <a:pt x="2470557" y="2"/>
                </a:moveTo>
                <a:cubicBezTo>
                  <a:pt x="2501911" y="72"/>
                  <a:pt x="2533550" y="2635"/>
                  <a:pt x="2565216" y="7820"/>
                </a:cubicBezTo>
                <a:lnTo>
                  <a:pt x="7116869" y="1062752"/>
                </a:lnTo>
                <a:cubicBezTo>
                  <a:pt x="7370229" y="1104236"/>
                  <a:pt x="7568029" y="1303988"/>
                  <a:pt x="7606565" y="1557776"/>
                </a:cubicBezTo>
                <a:lnTo>
                  <a:pt x="8565944" y="5766791"/>
                </a:lnTo>
                <a:cubicBezTo>
                  <a:pt x="8604478" y="6020581"/>
                  <a:pt x="8475199" y="6270343"/>
                  <a:pt x="8245532" y="6385694"/>
                </a:cubicBezTo>
                <a:lnTo>
                  <a:pt x="3666541" y="8685514"/>
                </a:lnTo>
                <a:cubicBezTo>
                  <a:pt x="3436874" y="8800865"/>
                  <a:pt x="3159325" y="8755434"/>
                  <a:pt x="2978772" y="8572974"/>
                </a:cubicBezTo>
                <a:lnTo>
                  <a:pt x="171024" y="5292310"/>
                </a:lnTo>
                <a:cubicBezTo>
                  <a:pt x="-9526" y="5109849"/>
                  <a:pt x="-51664" y="4831915"/>
                  <a:pt x="66363" y="4603901"/>
                </a:cubicBezTo>
                <a:lnTo>
                  <a:pt x="1942270" y="320698"/>
                </a:lnTo>
                <a:cubicBezTo>
                  <a:pt x="2001289" y="206698"/>
                  <a:pt x="2093660" y="118116"/>
                  <a:pt x="2202971" y="63201"/>
                </a:cubicBezTo>
                <a:cubicBezTo>
                  <a:pt x="2202971" y="63201"/>
                  <a:pt x="2202971" y="63201"/>
                  <a:pt x="2202995" y="63189"/>
                </a:cubicBezTo>
                <a:cubicBezTo>
                  <a:pt x="2202995" y="63189"/>
                  <a:pt x="2203022" y="63176"/>
                  <a:pt x="2203022" y="63176"/>
                </a:cubicBezTo>
                <a:cubicBezTo>
                  <a:pt x="2284993" y="22015"/>
                  <a:pt x="2376494" y="-209"/>
                  <a:pt x="2470557" y="2"/>
                </a:cubicBezTo>
                <a:close/>
              </a:path>
            </a:pathLst>
          </a:custGeom>
          <a:noFill/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6C43376-990A-0F67-BD5D-F9F73DBD1D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18" t="20326" r="6802" b="6638"/>
          <a:stretch/>
        </p:blipFill>
        <p:spPr bwMode="auto">
          <a:xfrm>
            <a:off x="1642206" y="2182237"/>
            <a:ext cx="8755188" cy="41114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7749C0D-D3A5-15F0-1F6E-2DDEB484774D}"/>
              </a:ext>
            </a:extLst>
          </p:cNvPr>
          <p:cNvSpPr txBox="1">
            <a:spLocks/>
          </p:cNvSpPr>
          <p:nvPr/>
        </p:nvSpPr>
        <p:spPr>
          <a:xfrm>
            <a:off x="838200" y="3075418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4800" b="1" i="1" kern="100" dirty="0">
                <a:latin typeface="Calibri" panose="020F0502020204030204" pitchFamily="34" charset="0"/>
                <a:ea typeface="Calibri" panose="020F0502020204030204" pitchFamily="34" charset="0"/>
              </a:rPr>
              <a:t>Big question: How do teachers adapt their teaching so that </a:t>
            </a:r>
            <a:r>
              <a:rPr lang="en-GB" sz="4800" b="1" i="1" u="sng" kern="100" dirty="0">
                <a:latin typeface="Calibri" panose="020F0502020204030204" pitchFamily="34" charset="0"/>
                <a:ea typeface="Calibri" panose="020F0502020204030204" pitchFamily="34" charset="0"/>
              </a:rPr>
              <a:t>all</a:t>
            </a:r>
            <a:r>
              <a:rPr lang="en-GB" sz="4800" b="1" i="1" kern="100" dirty="0">
                <a:latin typeface="Calibri" panose="020F0502020204030204" pitchFamily="34" charset="0"/>
                <a:ea typeface="Calibri" panose="020F0502020204030204" pitchFamily="34" charset="0"/>
              </a:rPr>
              <a:t> learners are able to make progress? </a:t>
            </a:r>
            <a:endParaRPr lang="en-GB" sz="4800" kern="1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sz="4800" b="1" i="1" dirty="0">
              <a:latin typeface="Aptos" panose="020B0004020202020204" pitchFamily="34" charset="0"/>
              <a:cs typeface="Arial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8BF57C6-E203-8825-77A4-A637FDCF68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87974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GB" sz="18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Big question: How do teachers adapt their teaching so that </a:t>
            </a:r>
            <a:r>
              <a:rPr lang="en-GB" sz="2200" b="1" i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all</a:t>
            </a:r>
            <a:r>
              <a:rPr lang="en-GB" sz="1800" b="1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learners are able to make progress? </a:t>
            </a:r>
            <a:endParaRPr lang="en-GB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700" b="1" i="1" dirty="0">
              <a:latin typeface="Aptos" panose="020B0004020202020204" pitchFamily="34" charset="0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6242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969B9335-4658-7B00-6463-A8A687DDE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/>
          <a:lstStyle/>
          <a:p>
            <a:r>
              <a:rPr lang="en-GB" sz="2400" b="1" i="0" dirty="0">
                <a:effectLst/>
                <a:latin typeface="+mj-lt"/>
              </a:rPr>
              <a:t>Key Findings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529C10-C018-EEF6-0886-E52A56CFD2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12/11/2024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900330-9FB1-1057-F075-006F16820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UCET Conference 2024​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EF114B-78D7-E52D-4C7D-41E612122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2EF32D-26D7-C841-8D09-5386E097479B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B0D9B78-8A3B-BB82-D6F0-5628AB143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</p:spPr>
        <p:txBody>
          <a:bodyPr anchor="ctr">
            <a:normAutofit/>
          </a:bodyPr>
          <a:lstStyle/>
          <a:p>
            <a:r>
              <a:rPr lang="en-GB" sz="4100" dirty="0">
                <a:latin typeface="+mj-lt"/>
              </a:rPr>
              <a:t>Linguistic Justice - Impact &amp; Possibilities</a:t>
            </a:r>
            <a:br>
              <a:rPr lang="en-GB" sz="4100" dirty="0">
                <a:latin typeface="+mj-lt"/>
              </a:rPr>
            </a:br>
            <a:r>
              <a:rPr lang="en-GB" sz="4100" b="0" i="1" dirty="0">
                <a:effectLst/>
                <a:latin typeface="+mj-lt"/>
              </a:rPr>
              <a:t>Inclusive Attitudes in Practice Survey</a:t>
            </a:r>
            <a:endParaRPr lang="en-US" sz="4100" i="1" dirty="0">
              <a:latin typeface="+mj-lt"/>
            </a:endParaRPr>
          </a:p>
        </p:txBody>
      </p:sp>
      <p:pic>
        <p:nvPicPr>
          <p:cNvPr id="13" name="Picture 12" descr="Drawings on colorful paper">
            <a:extLst>
              <a:ext uri="{FF2B5EF4-FFF2-40B4-BE49-F238E27FC236}">
                <a16:creationId xmlns:a16="http://schemas.microsoft.com/office/drawing/2014/main" id="{AB7D26E9-3F77-433B-321A-FECC0F3133D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168" r="27426"/>
          <a:stretch/>
        </p:blipFill>
        <p:spPr>
          <a:xfrm>
            <a:off x="7318481" y="1814195"/>
            <a:ext cx="4873519" cy="4973595"/>
          </a:xfrm>
          <a:custGeom>
            <a:avLst/>
            <a:gdLst>
              <a:gd name="connsiteX0" fmla="*/ 2470557 w 8572686"/>
              <a:gd name="connsiteY0" fmla="*/ 2 h 8748724"/>
              <a:gd name="connsiteX1" fmla="*/ 2565216 w 8572686"/>
              <a:gd name="connsiteY1" fmla="*/ 7820 h 8748724"/>
              <a:gd name="connsiteX2" fmla="*/ 7116869 w 8572686"/>
              <a:gd name="connsiteY2" fmla="*/ 1062752 h 8748724"/>
              <a:gd name="connsiteX3" fmla="*/ 7606565 w 8572686"/>
              <a:gd name="connsiteY3" fmla="*/ 1557776 h 8748724"/>
              <a:gd name="connsiteX4" fmla="*/ 8565944 w 8572686"/>
              <a:gd name="connsiteY4" fmla="*/ 5766791 h 8748724"/>
              <a:gd name="connsiteX5" fmla="*/ 8245532 w 8572686"/>
              <a:gd name="connsiteY5" fmla="*/ 6385694 h 8748724"/>
              <a:gd name="connsiteX6" fmla="*/ 3666541 w 8572686"/>
              <a:gd name="connsiteY6" fmla="*/ 8685514 h 8748724"/>
              <a:gd name="connsiteX7" fmla="*/ 2978772 w 8572686"/>
              <a:gd name="connsiteY7" fmla="*/ 8572974 h 8748724"/>
              <a:gd name="connsiteX8" fmla="*/ 171024 w 8572686"/>
              <a:gd name="connsiteY8" fmla="*/ 5292310 h 8748724"/>
              <a:gd name="connsiteX9" fmla="*/ 66363 w 8572686"/>
              <a:gd name="connsiteY9" fmla="*/ 4603901 h 8748724"/>
              <a:gd name="connsiteX10" fmla="*/ 1942270 w 8572686"/>
              <a:gd name="connsiteY10" fmla="*/ 320698 h 8748724"/>
              <a:gd name="connsiteX11" fmla="*/ 2202971 w 8572686"/>
              <a:gd name="connsiteY11" fmla="*/ 63201 h 8748724"/>
              <a:gd name="connsiteX12" fmla="*/ 2202995 w 8572686"/>
              <a:gd name="connsiteY12" fmla="*/ 63189 h 8748724"/>
              <a:gd name="connsiteX13" fmla="*/ 2203022 w 8572686"/>
              <a:gd name="connsiteY13" fmla="*/ 63176 h 8748724"/>
              <a:gd name="connsiteX14" fmla="*/ 2470557 w 8572686"/>
              <a:gd name="connsiteY14" fmla="*/ 2 h 87487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572686" h="8748724">
                <a:moveTo>
                  <a:pt x="2470557" y="2"/>
                </a:moveTo>
                <a:cubicBezTo>
                  <a:pt x="2501911" y="72"/>
                  <a:pt x="2533550" y="2635"/>
                  <a:pt x="2565216" y="7820"/>
                </a:cubicBezTo>
                <a:lnTo>
                  <a:pt x="7116869" y="1062752"/>
                </a:lnTo>
                <a:cubicBezTo>
                  <a:pt x="7370229" y="1104236"/>
                  <a:pt x="7568029" y="1303988"/>
                  <a:pt x="7606565" y="1557776"/>
                </a:cubicBezTo>
                <a:lnTo>
                  <a:pt x="8565944" y="5766791"/>
                </a:lnTo>
                <a:cubicBezTo>
                  <a:pt x="8604478" y="6020581"/>
                  <a:pt x="8475199" y="6270343"/>
                  <a:pt x="8245532" y="6385694"/>
                </a:cubicBezTo>
                <a:lnTo>
                  <a:pt x="3666541" y="8685514"/>
                </a:lnTo>
                <a:cubicBezTo>
                  <a:pt x="3436874" y="8800865"/>
                  <a:pt x="3159325" y="8755434"/>
                  <a:pt x="2978772" y="8572974"/>
                </a:cubicBezTo>
                <a:lnTo>
                  <a:pt x="171024" y="5292310"/>
                </a:lnTo>
                <a:cubicBezTo>
                  <a:pt x="-9526" y="5109849"/>
                  <a:pt x="-51664" y="4831915"/>
                  <a:pt x="66363" y="4603901"/>
                </a:cubicBezTo>
                <a:lnTo>
                  <a:pt x="1942270" y="320698"/>
                </a:lnTo>
                <a:cubicBezTo>
                  <a:pt x="2001289" y="206698"/>
                  <a:pt x="2093660" y="118116"/>
                  <a:pt x="2202971" y="63201"/>
                </a:cubicBezTo>
                <a:cubicBezTo>
                  <a:pt x="2202971" y="63201"/>
                  <a:pt x="2202971" y="63201"/>
                  <a:pt x="2202995" y="63189"/>
                </a:cubicBezTo>
                <a:cubicBezTo>
                  <a:pt x="2202995" y="63189"/>
                  <a:pt x="2203022" y="63176"/>
                  <a:pt x="2203022" y="63176"/>
                </a:cubicBezTo>
                <a:cubicBezTo>
                  <a:pt x="2284993" y="22015"/>
                  <a:pt x="2376494" y="-209"/>
                  <a:pt x="2470557" y="2"/>
                </a:cubicBezTo>
                <a:close/>
              </a:path>
            </a:pathLst>
          </a:custGeom>
          <a:noFill/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2354EC3-B0B5-4A6D-A36C-C2E2F8A6E9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2601832"/>
            <a:ext cx="5741989" cy="3657761"/>
          </a:xfrm>
        </p:spPr>
        <p:txBody>
          <a:bodyPr>
            <a:normAutofit/>
          </a:bodyPr>
          <a:lstStyle/>
          <a:p>
            <a:r>
              <a:rPr lang="en-GB" sz="1600" i="0" u="sng" dirty="0">
                <a:effectLst/>
                <a:latin typeface="+mn-lt"/>
              </a:rPr>
              <a:t>Top-Rated Practices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i="0" dirty="0">
                <a:effectLst/>
                <a:latin typeface="+mn-lt"/>
              </a:rPr>
              <a:t>Visual aids &amp; multimodal </a:t>
            </a:r>
            <a:r>
              <a:rPr lang="en-GB" sz="1600" dirty="0">
                <a:latin typeface="+mn-lt"/>
              </a:rPr>
              <a:t>r</a:t>
            </a:r>
            <a:r>
              <a:rPr lang="en-GB" sz="1600" i="0" dirty="0">
                <a:effectLst/>
                <a:latin typeface="+mn-lt"/>
              </a:rPr>
              <a:t>esources - avg. rating 4.2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i="0" dirty="0">
                <a:effectLst/>
                <a:latin typeface="+mn-lt"/>
              </a:rPr>
              <a:t>Collaborative learning &amp; peer support - avg. </a:t>
            </a:r>
            <a:r>
              <a:rPr lang="en-GB" sz="1600" dirty="0">
                <a:latin typeface="+mn-lt"/>
              </a:rPr>
              <a:t>r</a:t>
            </a:r>
            <a:r>
              <a:rPr lang="en-GB" sz="1600" i="0" dirty="0">
                <a:effectLst/>
                <a:latin typeface="+mn-lt"/>
              </a:rPr>
              <a:t>ating 4.0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i="0" dirty="0">
                <a:effectLst/>
                <a:latin typeface="+mn-lt"/>
              </a:rPr>
              <a:t>Differentiated instruction - avg. rating 3.8</a:t>
            </a:r>
          </a:p>
          <a:p>
            <a:endParaRPr lang="en-GB" sz="1600" b="1" i="0" dirty="0">
              <a:effectLst/>
              <a:latin typeface="+mn-lt"/>
            </a:endParaRPr>
          </a:p>
          <a:p>
            <a:r>
              <a:rPr lang="en-GB" sz="1600" i="0" u="sng" dirty="0">
                <a:effectLst/>
                <a:latin typeface="+mn-lt"/>
              </a:rPr>
              <a:t>Action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i="0" dirty="0">
                <a:effectLst/>
                <a:latin typeface="+mn-lt"/>
              </a:rPr>
              <a:t>Increase use of visual </a:t>
            </a:r>
            <a:r>
              <a:rPr lang="en-GB" sz="1600" dirty="0">
                <a:latin typeface="+mn-lt"/>
              </a:rPr>
              <a:t>a</a:t>
            </a:r>
            <a:r>
              <a:rPr lang="en-GB" sz="1600" i="0" dirty="0">
                <a:effectLst/>
                <a:latin typeface="+mn-lt"/>
              </a:rPr>
              <a:t>ids - develop a shared repository.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i="0" dirty="0">
                <a:effectLst/>
                <a:latin typeface="+mn-lt"/>
              </a:rPr>
              <a:t>Enhance peer </a:t>
            </a:r>
            <a:r>
              <a:rPr lang="en-GB" sz="1600" dirty="0">
                <a:latin typeface="+mn-lt"/>
              </a:rPr>
              <a:t>s</a:t>
            </a:r>
            <a:r>
              <a:rPr lang="en-GB" sz="1600" i="0" dirty="0">
                <a:effectLst/>
                <a:latin typeface="+mn-lt"/>
              </a:rPr>
              <a:t>upport </a:t>
            </a:r>
            <a:r>
              <a:rPr lang="en-GB" sz="1600" dirty="0">
                <a:latin typeface="+mn-lt"/>
              </a:rPr>
              <a:t>p</a:t>
            </a:r>
            <a:r>
              <a:rPr lang="en-GB" sz="1600" i="0" dirty="0">
                <a:effectLst/>
                <a:latin typeface="+mn-lt"/>
              </a:rPr>
              <a:t>rogrammes - </a:t>
            </a:r>
            <a:r>
              <a:rPr lang="en-GB" sz="1600" dirty="0">
                <a:latin typeface="+mn-lt"/>
              </a:rPr>
              <a:t>s</a:t>
            </a:r>
            <a:r>
              <a:rPr lang="en-GB" sz="1600" i="0" dirty="0">
                <a:effectLst/>
                <a:latin typeface="+mn-lt"/>
              </a:rPr>
              <a:t>tructure consistent interactions.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i="0" dirty="0">
                <a:effectLst/>
                <a:latin typeface="+mn-lt"/>
              </a:rPr>
              <a:t>Focus on continued professional development - targeted EAL strategy training.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4DBB86F1-7990-C0E9-D602-94EBE4316710}"/>
              </a:ext>
            </a:extLst>
          </p:cNvPr>
          <p:cNvSpPr txBox="1">
            <a:spLocks/>
          </p:cNvSpPr>
          <p:nvPr/>
        </p:nvSpPr>
        <p:spPr>
          <a:xfrm>
            <a:off x="623047" y="3041373"/>
            <a:ext cx="4988766" cy="3286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ln>
                  <a:noFill/>
                </a:ln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ln>
                  <a:noFill/>
                </a:ln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ln>
                  <a:noFill/>
                </a:ln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ln>
                  <a:noFill/>
                </a:ln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ln>
                  <a:noFill/>
                </a:ln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GB" sz="17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677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320FB02-D4CE-1921-283C-D81E6DE5D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9F69F50-3DC5-4736-E95B-7AAE162EF3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EBE8C29-D890-6BCE-91E0-3F3D3F7C9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0A1A-9A06-BB4E-A245-4AD2E12C1F59}" type="slidenum">
              <a:rPr lang="en-US" smtClean="0"/>
              <a:t>15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0BAD705-0FF9-C2F4-7EA0-7193FAC5B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988" y="559679"/>
            <a:ext cx="9193106" cy="1325563"/>
          </a:xfrm>
        </p:spPr>
        <p:txBody>
          <a:bodyPr>
            <a:normAutofit/>
          </a:bodyPr>
          <a:lstStyle/>
          <a:p>
            <a:pPr algn="r"/>
            <a:r>
              <a:rPr lang="en-GB" sz="5000" dirty="0">
                <a:solidFill>
                  <a:schemeClr val="tx1"/>
                </a:solidFill>
                <a:latin typeface="+mj-lt"/>
                <a:cs typeface="Times New Roman"/>
              </a:rPr>
              <a:t>Transitioning from CCF to ITTECF</a:t>
            </a:r>
            <a:br>
              <a:rPr lang="en-GB" sz="5000" dirty="0">
                <a:solidFill>
                  <a:schemeClr val="tx1"/>
                </a:solidFill>
                <a:latin typeface="+mj-lt"/>
                <a:cs typeface="Times New Roman"/>
              </a:rPr>
            </a:br>
            <a:r>
              <a:rPr lang="en-GB" sz="2000" i="1" dirty="0">
                <a:solidFill>
                  <a:schemeClr val="tx1"/>
                </a:solidFill>
                <a:latin typeface="+mj-lt"/>
                <a:cs typeface="Times New Roman"/>
              </a:rPr>
              <a:t>Core Content Framework - Initial Teacher Training &amp;  Early Career Framework</a:t>
            </a:r>
            <a:endParaRPr lang="en-US" sz="2000" i="1" dirty="0">
              <a:solidFill>
                <a:schemeClr val="tx1"/>
              </a:solidFill>
              <a:latin typeface="+mj-lt"/>
              <a:cs typeface="Times New Roman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F57C6-E203-8825-77A4-A637FDCF68D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84826" y="2005014"/>
            <a:ext cx="6682902" cy="5719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latin typeface="+mj-lt"/>
              </a:rPr>
              <a:t>'Learn that...' and 'Learn how to...' statements. 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FCA0DB-AD65-7918-CB88-6B0D8E2C136F}"/>
              </a:ext>
            </a:extLst>
          </p:cNvPr>
          <p:cNvSpPr txBox="1"/>
          <p:nvPr/>
        </p:nvSpPr>
        <p:spPr>
          <a:xfrm>
            <a:off x="287752" y="2411575"/>
            <a:ext cx="5167744" cy="40934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 dirty="0"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Standard 1: Set high expectations</a:t>
            </a:r>
            <a:r>
              <a:rPr lang="en-US" b="1" dirty="0"/>
              <a:t> </a:t>
            </a:r>
          </a:p>
          <a:p>
            <a:endParaRPr lang="en-US" b="1" dirty="0">
              <a:cs typeface="Segoe UI"/>
            </a:endParaRPr>
          </a:p>
          <a:p>
            <a:r>
              <a:rPr lang="en-GB" sz="1600" dirty="0">
                <a:cs typeface="Segoe UI"/>
              </a:rPr>
              <a:t>Inclusion and Diversity</a:t>
            </a:r>
            <a:r>
              <a:rPr lang="en-US" sz="1600" dirty="0"/>
              <a:t> </a:t>
            </a:r>
          </a:p>
          <a:p>
            <a:endParaRPr lang="en-US" sz="1600" dirty="0">
              <a:ea typeface="Roboto"/>
              <a:cs typeface="Roboto"/>
            </a:endParaRPr>
          </a:p>
          <a:p>
            <a:pPr marL="228600" indent="-228600">
              <a:buFont typeface="Symbol"/>
              <a:buChar char="•"/>
            </a:pPr>
            <a:r>
              <a:rPr lang="en-GB" sz="1600" i="1" dirty="0">
                <a:ea typeface="Roboto"/>
                <a:cs typeface="Roboto"/>
              </a:rPr>
              <a:t>Learn that</a:t>
            </a:r>
            <a:r>
              <a:rPr lang="en-GB" sz="1600" dirty="0">
                <a:ea typeface="Roboto"/>
                <a:cs typeface="Roboto"/>
              </a:rPr>
              <a:t> effective teaching involves setting high expectations for all pupils, including those with EAL, and ensuring that every pupil is given the opportunity to succeed.</a:t>
            </a:r>
            <a:r>
              <a:rPr lang="en-US" sz="1600" dirty="0">
                <a:ea typeface="Roboto"/>
                <a:cs typeface="Roboto"/>
              </a:rPr>
              <a:t> </a:t>
            </a:r>
          </a:p>
          <a:p>
            <a:endParaRPr lang="en-US" sz="1600" dirty="0">
              <a:ea typeface="Roboto"/>
              <a:cs typeface="Roboto"/>
            </a:endParaRPr>
          </a:p>
          <a:p>
            <a:pPr marL="228600" indent="-228600">
              <a:buFont typeface="Symbol"/>
              <a:buChar char="•"/>
            </a:pPr>
            <a:r>
              <a:rPr lang="en-GB" sz="1600" i="1" dirty="0">
                <a:ea typeface="Roboto"/>
                <a:cs typeface="Roboto"/>
              </a:rPr>
              <a:t>Learn that</a:t>
            </a:r>
            <a:r>
              <a:rPr lang="en-GB" sz="1600" dirty="0">
                <a:ea typeface="Roboto"/>
                <a:cs typeface="Roboto"/>
              </a:rPr>
              <a:t> understanding the cultural backgrounds and linguistic needs of EAL pupils is crucial for creating an inclusive learning environment.</a:t>
            </a:r>
            <a:r>
              <a:rPr lang="en-US" sz="1600" dirty="0">
                <a:ea typeface="Roboto"/>
                <a:cs typeface="Roboto"/>
              </a:rPr>
              <a:t> </a:t>
            </a:r>
          </a:p>
          <a:p>
            <a:endParaRPr lang="en-US" sz="1600" dirty="0">
              <a:ea typeface="Roboto"/>
              <a:cs typeface="Roboto"/>
            </a:endParaRPr>
          </a:p>
          <a:p>
            <a:pPr marL="228600" indent="-228600">
              <a:buFont typeface="Symbol"/>
              <a:buChar char="•"/>
            </a:pPr>
            <a:r>
              <a:rPr lang="en-GB" sz="1600" i="1" dirty="0">
                <a:ea typeface="Roboto"/>
                <a:cs typeface="Roboto"/>
              </a:rPr>
              <a:t>Learn how to</a:t>
            </a:r>
            <a:r>
              <a:rPr lang="en-GB" sz="1600" dirty="0">
                <a:ea typeface="Roboto"/>
                <a:cs typeface="Roboto"/>
              </a:rPr>
              <a:t> create a classroom environment that values and respects cultural diversity, and promotes the inclusion of EAL pupils.</a:t>
            </a:r>
            <a:r>
              <a:rPr lang="en-US" sz="1600" dirty="0">
                <a:ea typeface="Roboto"/>
                <a:cs typeface="Roboto"/>
              </a:rPr>
              <a:t>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DF3B3E-93CA-5C0A-9CDE-36F03C4C24E3}"/>
              </a:ext>
            </a:extLst>
          </p:cNvPr>
          <p:cNvSpPr txBox="1"/>
          <p:nvPr/>
        </p:nvSpPr>
        <p:spPr>
          <a:xfrm>
            <a:off x="6005944" y="1885242"/>
            <a:ext cx="5629562" cy="48320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 dirty="0"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Standard 5: Adapt teaching</a:t>
            </a:r>
            <a:endParaRPr lang="en-US" b="1" dirty="0"/>
          </a:p>
          <a:p>
            <a:endParaRPr lang="en-GB" b="1" dirty="0">
              <a:ea typeface="Roboto"/>
              <a:cs typeface="Segoe UI"/>
            </a:endParaRPr>
          </a:p>
          <a:p>
            <a:r>
              <a:rPr lang="en-GB" sz="1600" dirty="0">
                <a:ea typeface="Roboto"/>
                <a:cs typeface="Roboto"/>
              </a:rPr>
              <a:t>Adaptive Teaching</a:t>
            </a:r>
          </a:p>
          <a:p>
            <a:endParaRPr lang="en-GB" sz="1600" dirty="0">
              <a:ea typeface="Roboto"/>
              <a:cs typeface="Roboto"/>
            </a:endParaRPr>
          </a:p>
          <a:p>
            <a:pPr marL="285750" indent="-285750">
              <a:buFont typeface="Symbol"/>
              <a:buChar char="•"/>
            </a:pPr>
            <a:r>
              <a:rPr lang="en-GB" sz="1600" i="1" dirty="0">
                <a:ea typeface="Roboto"/>
                <a:cs typeface="Roboto"/>
              </a:rPr>
              <a:t>Learn that</a:t>
            </a:r>
            <a:r>
              <a:rPr lang="en-GB" sz="1600" dirty="0">
                <a:ea typeface="Roboto"/>
                <a:cs typeface="Roboto"/>
              </a:rPr>
              <a:t> adapting teaching to meet the needs of all pupils, including those with EAL, is essential for promoting progress and engagement.</a:t>
            </a:r>
          </a:p>
          <a:p>
            <a:endParaRPr lang="en-US" sz="1600" dirty="0">
              <a:ea typeface="Roboto"/>
              <a:cs typeface="Roboto"/>
            </a:endParaRPr>
          </a:p>
          <a:p>
            <a:pPr marL="285750" indent="-285750">
              <a:buFont typeface="Symbol"/>
              <a:buChar char="•"/>
            </a:pPr>
            <a:r>
              <a:rPr lang="en-GB" sz="1600" i="1" dirty="0">
                <a:ea typeface="Roboto"/>
                <a:cs typeface="Roboto"/>
              </a:rPr>
              <a:t>Learn that</a:t>
            </a:r>
            <a:r>
              <a:rPr lang="en-GB" sz="1600" dirty="0">
                <a:ea typeface="Roboto"/>
                <a:cs typeface="Roboto"/>
              </a:rPr>
              <a:t> using a variety of teaching strategies can help address the diverse needs of EAL pupils.</a:t>
            </a:r>
          </a:p>
          <a:p>
            <a:pPr marL="285750" indent="-285750">
              <a:buFont typeface="Symbol"/>
              <a:buChar char="•"/>
            </a:pPr>
            <a:endParaRPr lang="en-US" sz="1600" dirty="0">
              <a:ea typeface="Roboto"/>
              <a:cs typeface="Roboto"/>
            </a:endParaRPr>
          </a:p>
          <a:p>
            <a:pPr marL="285750" indent="-285750">
              <a:buFont typeface="Symbol"/>
              <a:buChar char="•"/>
            </a:pPr>
            <a:r>
              <a:rPr lang="en-GB" sz="1600" i="1" dirty="0">
                <a:ea typeface="Roboto"/>
                <a:cs typeface="Roboto"/>
              </a:rPr>
              <a:t>Learn how to</a:t>
            </a:r>
            <a:r>
              <a:rPr lang="en-GB" sz="1600" dirty="0">
                <a:ea typeface="Roboto"/>
                <a:cs typeface="Roboto"/>
              </a:rPr>
              <a:t> differentiate instruction to support the language development of EAL pupils, including the use of visual aids, scaffolding, and peer support.</a:t>
            </a:r>
          </a:p>
          <a:p>
            <a:pPr marL="285750" indent="-285750">
              <a:buFont typeface="Symbol"/>
              <a:buChar char="•"/>
            </a:pPr>
            <a:endParaRPr lang="en-US" sz="1600" dirty="0">
              <a:ea typeface="Roboto"/>
              <a:cs typeface="Roboto"/>
            </a:endParaRPr>
          </a:p>
          <a:p>
            <a:pPr marL="285750" indent="-285750">
              <a:buFont typeface="Symbol"/>
              <a:buChar char="•"/>
            </a:pPr>
            <a:r>
              <a:rPr lang="en-GB" sz="1600" i="1" dirty="0">
                <a:ea typeface="Roboto"/>
                <a:cs typeface="Roboto"/>
              </a:rPr>
              <a:t>Learn how to</a:t>
            </a:r>
            <a:r>
              <a:rPr lang="en-GB" sz="1600" dirty="0">
                <a:ea typeface="Roboto"/>
                <a:cs typeface="Roboto"/>
              </a:rPr>
              <a:t> implement strategies that promote language acquisition, such as structured talk, collaborative learning, and explicit vocabulary instruction.</a:t>
            </a:r>
            <a:endParaRPr lang="en-US" sz="1600" dirty="0">
              <a:ea typeface="Roboto"/>
              <a:cs typeface="Roboto"/>
            </a:endParaRPr>
          </a:p>
          <a:p>
            <a:endParaRPr lang="en-US" sz="1600" b="1" dirty="0"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87830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B56DCD9-F033-F2B7-7580-2F2CE5323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3B1F8F5-A4B1-39AE-83FA-AF722A8AC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0786BC-2B0B-B7A9-A83F-6531469D1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0A1A-9A06-BB4E-A245-4AD2E12C1F59}" type="slidenum">
              <a:rPr lang="en-US" smtClean="0"/>
              <a:t>16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0BAD705-0FF9-C2F4-7EA0-7193FAC5B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en-GB" sz="5000" dirty="0">
                <a:solidFill>
                  <a:schemeClr val="tx1"/>
                </a:solidFill>
                <a:latin typeface="+mj-lt"/>
                <a:cs typeface="Times New Roman"/>
              </a:rPr>
              <a:t>Initial Teacher Training &amp; </a:t>
            </a:r>
            <a:br>
              <a:rPr lang="en-GB" sz="5000" dirty="0">
                <a:solidFill>
                  <a:schemeClr val="tx1"/>
                </a:solidFill>
                <a:latin typeface="+mj-lt"/>
                <a:cs typeface="Times New Roman"/>
              </a:rPr>
            </a:br>
            <a:r>
              <a:rPr lang="en-GB" sz="5000" dirty="0">
                <a:solidFill>
                  <a:schemeClr val="tx1"/>
                </a:solidFill>
                <a:latin typeface="+mj-lt"/>
                <a:cs typeface="Times New Roman"/>
              </a:rPr>
              <a:t>Early Career Framework (ITTECF)</a:t>
            </a:r>
            <a:endParaRPr lang="en-US" dirty="0">
              <a:solidFill>
                <a:schemeClr val="tx1"/>
              </a:solidFill>
              <a:latin typeface="+mj-lt"/>
              <a:cs typeface="Times New Roman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BF57C6-E203-8825-77A4-A637FDCF68D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59476" y="2258151"/>
            <a:ext cx="10445750" cy="364648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latin typeface="+mj-lt"/>
              </a:rPr>
              <a:t>'Learn that...' and 'Learn how to...' statements. 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FCA0DB-AD65-7918-CB88-6B0D8E2C136F}"/>
              </a:ext>
            </a:extLst>
          </p:cNvPr>
          <p:cNvSpPr txBox="1"/>
          <p:nvPr/>
        </p:nvSpPr>
        <p:spPr>
          <a:xfrm>
            <a:off x="614607" y="2703698"/>
            <a:ext cx="5167744" cy="264687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b="1" dirty="0"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Standard 6: </a:t>
            </a:r>
            <a:endParaRPr lang="en-US" b="1" dirty="0">
              <a:cs typeface="Segoe UI"/>
            </a:endParaRPr>
          </a:p>
          <a:p>
            <a:r>
              <a:rPr lang="en-GB" b="1" dirty="0">
                <a:cs typeface="Segoe U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Make</a:t>
            </a:r>
            <a:r>
              <a:rPr lang="en-GB" b="1" dirty="0">
                <a:ea typeface="Roboto"/>
                <a:cs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accurate and productive use of assessment</a:t>
            </a:r>
            <a:endParaRPr lang="en-US" b="1" dirty="0">
              <a:cs typeface="Segoe UI"/>
            </a:endParaRPr>
          </a:p>
          <a:p>
            <a:endParaRPr lang="en-GB" sz="1600" dirty="0">
              <a:ea typeface="Roboto"/>
              <a:cs typeface="Roboto"/>
            </a:endParaRPr>
          </a:p>
          <a:p>
            <a:r>
              <a:rPr lang="en-GB" sz="1600" dirty="0">
                <a:cs typeface="Segoe UI"/>
              </a:rPr>
              <a:t>Inclusion and Diversity</a:t>
            </a:r>
            <a:endParaRPr lang="en-GB" sz="1600" dirty="0">
              <a:ea typeface="Roboto"/>
              <a:cs typeface="Segoe UI"/>
            </a:endParaRPr>
          </a:p>
          <a:p>
            <a:endParaRPr lang="en-GB" sz="1600" dirty="0">
              <a:ea typeface="Roboto"/>
              <a:cs typeface="Segoe UI"/>
            </a:endParaRPr>
          </a:p>
          <a:p>
            <a:pPr marL="285750" indent="-285750">
              <a:buFont typeface="Symbol"/>
              <a:buChar char="•"/>
            </a:pPr>
            <a:r>
              <a:rPr lang="en-GB" sz="1600" i="1" dirty="0">
                <a:ea typeface="Roboto"/>
                <a:cs typeface="Roboto"/>
              </a:rPr>
              <a:t>Learn how to</a:t>
            </a:r>
            <a:r>
              <a:rPr lang="en-GB" sz="1600" dirty="0">
                <a:ea typeface="Roboto"/>
                <a:cs typeface="Roboto"/>
              </a:rPr>
              <a:t> use assessment data to identify the specific needs of EAL pupils and plan targeted interventions.</a:t>
            </a:r>
            <a:endParaRPr lang="en-US" sz="1600" dirty="0">
              <a:ea typeface="Roboto"/>
              <a:cs typeface="Roboto"/>
            </a:endParaRPr>
          </a:p>
          <a:p>
            <a:endParaRPr lang="en-US" sz="1600" b="1" dirty="0">
              <a:ea typeface="Roboto"/>
              <a:cs typeface="Roboto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F5D2F9-B60A-5B2D-1077-E9BFD53EE87E}"/>
              </a:ext>
            </a:extLst>
          </p:cNvPr>
          <p:cNvSpPr txBox="1"/>
          <p:nvPr/>
        </p:nvSpPr>
        <p:spPr>
          <a:xfrm>
            <a:off x="7691616" y="5608927"/>
            <a:ext cx="4051848" cy="7848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GB" sz="4500" dirty="0">
                <a:latin typeface="+mj-lt"/>
              </a:rPr>
              <a:t> Any Others?</a:t>
            </a:r>
            <a:endParaRPr lang="en-US" dirty="0">
              <a:latin typeface="+mj-lt"/>
            </a:endParaRPr>
          </a:p>
        </p:txBody>
      </p:sp>
      <p:pic>
        <p:nvPicPr>
          <p:cNvPr id="5" name="Picture 4" descr="The unseen foundation of success ...">
            <a:extLst>
              <a:ext uri="{FF2B5EF4-FFF2-40B4-BE49-F238E27FC236}">
                <a16:creationId xmlns:a16="http://schemas.microsoft.com/office/drawing/2014/main" id="{D903784F-43A9-A2C0-65FF-AF08904AB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9651" y="2625761"/>
            <a:ext cx="5452587" cy="2911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93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4F172E-0342-4506-7C5D-677AED2EE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7F95C-2069-0F9C-03B8-1BEF6A9E2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160BBF-6459-4DF2-E42C-83D03E7E6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E557B65-A17F-4657-9258-CFFF10E392A8}" type="slidenum">
              <a:rPr lang="en-GB" smtClean="0">
                <a:latin typeface="+mj-lt"/>
              </a:rPr>
              <a:pPr>
                <a:spcAft>
                  <a:spcPts val="600"/>
                </a:spcAft>
              </a:pPr>
              <a:t>17</a:t>
            </a:fld>
            <a:endParaRPr lang="en-GB"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3685E4-B998-2DA8-E9CE-44B149656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GB" dirty="0">
                <a:latin typeface="+mj-lt"/>
              </a:rPr>
              <a:t>Time to Collaborate </a:t>
            </a:r>
            <a:br>
              <a:rPr lang="en-GB" dirty="0">
                <a:latin typeface="+mj-lt"/>
              </a:rPr>
            </a:br>
            <a:r>
              <a:rPr lang="en-GB" dirty="0">
                <a:latin typeface="+mj-lt"/>
              </a:rPr>
              <a:t>Developing Strategies Together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B5B855-2F5B-415F-0B1B-0F38FF9595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629" b="17807"/>
          <a:stretch/>
        </p:blipFill>
        <p:spPr>
          <a:xfrm>
            <a:off x="838200" y="1825625"/>
            <a:ext cx="10515600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1731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810E4F-4E57-3449-1B67-2AFE0BA56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42A356-88DA-9856-BC27-84A6365DA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A4477A0C-525D-86AB-A208-5090915B9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EE557B65-A17F-4657-9258-CFFF10E392A8}" type="slidenum">
              <a:rPr lang="en-GB" smtClean="0"/>
              <a:pPr>
                <a:spcAft>
                  <a:spcPts val="600"/>
                </a:spcAft>
              </a:pPr>
              <a:t>18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3F04D3-3566-CEC8-8529-19D1757A4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GB" dirty="0">
                <a:latin typeface="+mj-lt"/>
              </a:rPr>
              <a:t>Current Challenges in EAL Provision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C15B74-8320-ABF5-B284-3B81C89482C7}"/>
              </a:ext>
            </a:extLst>
          </p:cNvPr>
          <p:cNvSpPr txBox="1"/>
          <p:nvPr/>
        </p:nvSpPr>
        <p:spPr>
          <a:xfrm>
            <a:off x="2161310" y="1306945"/>
            <a:ext cx="699192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i="1" dirty="0">
                <a:latin typeface="+mj-lt"/>
              </a:rPr>
              <a:t>What’s going well &amp; where are the pressure points?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F63388C7-6367-6291-6E8C-676D3B33A9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309441"/>
              </p:ext>
            </p:extLst>
          </p:nvPr>
        </p:nvGraphicFramePr>
        <p:xfrm>
          <a:off x="514740" y="1947931"/>
          <a:ext cx="5924145" cy="44084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 descr="A qr code in a square">
            <a:extLst>
              <a:ext uri="{FF2B5EF4-FFF2-40B4-BE49-F238E27FC236}">
                <a16:creationId xmlns:a16="http://schemas.microsoft.com/office/drawing/2014/main" id="{886BE6A9-1EE2-698E-B24B-E70A4D8ECA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5095" y="1822178"/>
            <a:ext cx="4517805" cy="451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007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Hot air balloon taking off in desert under Milky Way">
            <a:extLst>
              <a:ext uri="{FF2B5EF4-FFF2-40B4-BE49-F238E27FC236}">
                <a16:creationId xmlns:a16="http://schemas.microsoft.com/office/drawing/2014/main" id="{72E54143-C3F8-5420-1747-3189B6BCA5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5802" b="32667"/>
          <a:stretch/>
        </p:blipFill>
        <p:spPr>
          <a:xfrm>
            <a:off x="838200" y="1825625"/>
            <a:ext cx="10515600" cy="4351338"/>
          </a:xfrm>
          <a:noFill/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3F079E-B9ED-53CA-1809-DC57A04578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E88E2-1F2F-4A37-44AC-F946D2E1A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UCET Conference 2024​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C47400E6-D2E5-A171-76B0-C886C72E6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2C80A1A-9A06-BB4E-A245-4AD2E12C1F59}" type="slidenum">
              <a:rPr lang="en-US" smtClean="0"/>
              <a:pPr>
                <a:spcAft>
                  <a:spcPts val="600"/>
                </a:spcAft>
              </a:pPr>
              <a:t>19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2B00A6-D300-9579-D943-E3137F128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694" y="365125"/>
            <a:ext cx="9193106" cy="1325563"/>
          </a:xfrm>
        </p:spPr>
        <p:txBody>
          <a:bodyPr anchor="ctr">
            <a:normAutofit fontScale="90000"/>
          </a:bodyPr>
          <a:lstStyle/>
          <a:p>
            <a:r>
              <a:rPr lang="en-GB" dirty="0">
                <a:latin typeface="+mj-lt"/>
              </a:rPr>
              <a:t>The Journey Ahead…</a:t>
            </a:r>
            <a:br>
              <a:rPr lang="en-GB" dirty="0">
                <a:latin typeface="+mj-lt"/>
              </a:rPr>
            </a:br>
            <a:r>
              <a:rPr lang="en-GB" sz="3600" dirty="0">
                <a:latin typeface="+mj-lt"/>
              </a:rPr>
              <a:t>Disrupting the Narrative &amp; Opportunities for Further Collaboration </a:t>
            </a:r>
          </a:p>
        </p:txBody>
      </p:sp>
      <p:sp>
        <p:nvSpPr>
          <p:cNvPr id="4" name="Slide Number Placeholder 3" hidden="1">
            <a:extLst>
              <a:ext uri="{FF2B5EF4-FFF2-40B4-BE49-F238E27FC236}">
                <a16:creationId xmlns:a16="http://schemas.microsoft.com/office/drawing/2014/main" id="{A9810DA9-DB47-52D9-C499-E3EED7114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EE557B65-A17F-4657-9258-CFFF10E392A8}" type="slidenum">
              <a:rPr lang="en-GB" smtClean="0"/>
              <a:pPr>
                <a:spcAft>
                  <a:spcPts val="600"/>
                </a:spcAft>
              </a:pPr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46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39596AA-C9DF-061D-8379-40FBCC626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>
                <a:latin typeface="+mj-lt"/>
              </a:rPr>
              <a:t>References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DCA00-1210-08A7-D123-3010372E9AC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22514" y="1814059"/>
            <a:ext cx="11059885" cy="4939846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US" dirty="0">
                <a:latin typeface="+mj-lt"/>
                <a:ea typeface="+mn-lt"/>
                <a:cs typeface="+mn-lt"/>
              </a:rPr>
              <a:t>Beauchamp, G., , Clarke, L., Hulme, M. and Murray, J. (2015) ‘Teacher education in the United Kingdom post devolution: convergences and divergences.’ Oxford Review of Education. 41 (2), pp. 154-170.</a:t>
            </a:r>
            <a:endParaRPr lang="en-US"/>
          </a:p>
          <a:p>
            <a:r>
              <a:rPr lang="en-US" dirty="0">
                <a:latin typeface="+mj-lt"/>
                <a:ea typeface="+mn-lt"/>
                <a:cs typeface="+mn-lt"/>
              </a:rPr>
              <a:t>DfE (2019) ITT Core Content Framework Available from: https://assets.publishing.service.gov.uk/media/6061eb9cd3bf7f5cde260984/ITT_core_content_fram ework_.pdf  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  <a:ea typeface="+mn-lt"/>
                <a:cs typeface="+mn-lt"/>
              </a:rPr>
              <a:t>DfE (2021) Teachers’ Standards Guidance for school leaders, school staff and governing bodies Available from: https://assets.publishing.service.gov.uk/media/61b73d6c8fa8f50384489c9a/Teachers__Standards_ Dec_2021.pdf </a:t>
            </a:r>
          </a:p>
          <a:p>
            <a:r>
              <a:rPr lang="en-US" dirty="0">
                <a:latin typeface="+mj-lt"/>
                <a:ea typeface="+mn-lt"/>
                <a:cs typeface="+mn-lt"/>
              </a:rPr>
              <a:t>DfE (2024) Initial Teacher Training and Early Career Framework Available from: https://assets.publishing.service.gov.uk/media/661d24ac08c3be25cfbd3e61/Initial_Teacher_Training_ and_Early_Career_Framework.pdf</a:t>
            </a:r>
          </a:p>
          <a:p>
            <a:r>
              <a:rPr lang="en-US" dirty="0">
                <a:latin typeface="+mj-lt"/>
                <a:ea typeface="+mn-lt"/>
                <a:cs typeface="+mn-lt"/>
              </a:rPr>
              <a:t>DfES (2019) Professional standards for teaching and leadership Available from: </a:t>
            </a:r>
            <a:r>
              <a:rPr lang="en-US" dirty="0">
                <a:latin typeface="+mj-lt"/>
                <a:ea typeface="+mn-lt"/>
                <a:cs typeface="+mn-lt"/>
                <a:hlinkClick r:id="rId3"/>
              </a:rPr>
              <a:t>https://hwb.gov.wales/api/storage/19bc948b-8a3f-41e0-944a-7bf2cadf7d18/professionalstandards-for-teaching-and-leadership-interactive-pdf-for-pc.pdf</a:t>
            </a:r>
          </a:p>
          <a:p>
            <a:r>
              <a:rPr lang="en-US" dirty="0">
                <a:latin typeface="+mj-lt"/>
                <a:ea typeface="+mn-lt"/>
                <a:cs typeface="+mn-lt"/>
              </a:rPr>
              <a:t>GTCNI (2018) Code of Values and Professional Practice Available from: </a:t>
            </a:r>
            <a:r>
              <a:rPr lang="en-US" dirty="0">
                <a:latin typeface="+mj-lt"/>
                <a:ea typeface="+mn-lt"/>
                <a:cs typeface="+mn-lt"/>
                <a:hlinkClick r:id="rId4"/>
              </a:rPr>
              <a:t>https://www.gtcni.org.uk/professional-space/professional-competence/code-of-values</a:t>
            </a:r>
            <a:endParaRPr lang="en-US">
              <a:latin typeface="+mj-lt"/>
              <a:ea typeface="+mn-lt"/>
              <a:cs typeface="+mn-lt"/>
            </a:endParaRPr>
          </a:p>
          <a:p>
            <a:r>
              <a:rPr lang="en-US" dirty="0">
                <a:latin typeface="+mj-lt"/>
                <a:ea typeface="+mn-lt"/>
                <a:cs typeface="+mn-lt"/>
              </a:rPr>
              <a:t>GTCS (2021) The Standard for Provisional Registration Available at: https://www.gtcs.org.uk/documents/the-standard-for-provisional-registration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  <a:ea typeface="+mn-lt"/>
                <a:cs typeface="+mn-lt"/>
              </a:rPr>
              <a:t>GTCS (2021) The Standard for Full Registration Available at: https://www.gtcs.org.uk/documents/the-standard-for-full-registration</a:t>
            </a:r>
            <a:endParaRPr lang="en-US" dirty="0">
              <a:latin typeface="+mj-lt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56394F-5573-D760-D2C2-0DE8193D8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E9715-B0C0-F0B1-121A-71AAA3894C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09723D-64BF-C3E5-A370-8C498798C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80A1A-9A06-BB4E-A245-4AD2E12C1F5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350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6DBC1-0DD1-A7DE-EE86-D9C94A1FF2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538876"/>
            <a:ext cx="9144000" cy="2387600"/>
          </a:xfrm>
        </p:spPr>
        <p:txBody>
          <a:bodyPr/>
          <a:lstStyle/>
          <a:p>
            <a:r>
              <a:rPr lang="en-GB" dirty="0">
                <a:latin typeface="Aptos" panose="020B0004020202020204" pitchFamily="34" charset="0"/>
              </a:rPr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6FA628-2192-0DDE-BF9D-2CEE47D85F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876926"/>
            <a:ext cx="9144000" cy="479424"/>
          </a:xfrm>
        </p:spPr>
        <p:txBody>
          <a:bodyPr/>
          <a:lstStyle/>
          <a:p>
            <a:r>
              <a:rPr lang="en-GB" dirty="0">
                <a:latin typeface="Aptos" panose="020B0004020202020204" pitchFamily="34" charset="0"/>
              </a:rPr>
              <a:t>Any Questions?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03B6C1-5287-6C98-5651-85DBDCEE2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E21BBA-42D5-9D18-C033-82D377CD4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UCET Conference 2024​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E6FE2-B865-2DC0-4BB6-EF00CCE3A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EF32D-26D7-C841-8D09-5386E097479B}" type="slidenum">
              <a:rPr lang="en-US" smtClean="0"/>
              <a:t>21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93D51B-0AC9-4960-2C3A-5B6CC0755F95}"/>
              </a:ext>
            </a:extLst>
          </p:cNvPr>
          <p:cNvSpPr txBox="1"/>
          <p:nvPr/>
        </p:nvSpPr>
        <p:spPr>
          <a:xfrm>
            <a:off x="1857580" y="501650"/>
            <a:ext cx="81246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i="1" dirty="0">
                <a:solidFill>
                  <a:schemeClr val="tx2">
                    <a:lumMod val="10000"/>
                    <a:lumOff val="9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</a:t>
            </a:r>
            <a:r>
              <a:rPr lang="en-GB" sz="2400" i="1" dirty="0">
                <a:solidFill>
                  <a:schemeClr val="tx2">
                    <a:lumMod val="10000"/>
                    <a:lumOff val="9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nhancing EAL provision in ITE…</a:t>
            </a:r>
          </a:p>
          <a:p>
            <a:endParaRPr lang="en-GB" sz="2400" i="1" dirty="0">
              <a:solidFill>
                <a:schemeClr val="tx2">
                  <a:lumMod val="10000"/>
                  <a:lumOff val="90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en-GB" sz="2400" i="1" dirty="0">
                <a:solidFill>
                  <a:schemeClr val="tx2">
                    <a:lumMod val="10000"/>
                    <a:lumOff val="9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crucial for </a:t>
            </a:r>
            <a:r>
              <a:rPr lang="en-GB" sz="2400" b="1" i="1" u="sng" dirty="0">
                <a:solidFill>
                  <a:schemeClr val="tx2">
                    <a:lumMod val="10000"/>
                    <a:lumOff val="9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promoting linguistic justice </a:t>
            </a:r>
            <a:r>
              <a:rPr lang="en-GB" sz="2400" i="1" dirty="0">
                <a:solidFill>
                  <a:schemeClr val="tx2">
                    <a:lumMod val="10000"/>
                    <a:lumOff val="9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</a:t>
            </a:r>
            <a:r>
              <a:rPr lang="en-GB" sz="2400" b="1" i="1" u="sng" dirty="0">
                <a:solidFill>
                  <a:schemeClr val="tx2">
                    <a:lumMod val="10000"/>
                    <a:lumOff val="9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ensuring equitable access to education</a:t>
            </a:r>
            <a:endParaRPr lang="en-GB" sz="2400" b="1" i="1" u="sng" dirty="0">
              <a:solidFill>
                <a:schemeClr val="tx2">
                  <a:lumMod val="10000"/>
                  <a:lumOff val="90000"/>
                </a:schemeClr>
              </a:solidFill>
            </a:endParaRPr>
          </a:p>
        </p:txBody>
      </p:sp>
      <p:pic>
        <p:nvPicPr>
          <p:cNvPr id="1026" name="Picture 2" descr="Considering Language When Creating Inclusive Learning Environments – The  Teaching Professor">
            <a:extLst>
              <a:ext uri="{FF2B5EF4-FFF2-40B4-BE49-F238E27FC236}">
                <a16:creationId xmlns:a16="http://schemas.microsoft.com/office/drawing/2014/main" id="{95C559A4-B7BB-578B-AACA-D8841F266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932" y="2174567"/>
            <a:ext cx="5678848" cy="2728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671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0. PLEASE READ BEFORE EDITING">
  <a:themeElements>
    <a:clrScheme name="Bishop Grosseteste University">
      <a:dk1>
        <a:srgbClr val="000000"/>
      </a:dk1>
      <a:lt1>
        <a:srgbClr val="FFFFFF"/>
      </a:lt1>
      <a:dk2>
        <a:srgbClr val="1E0B34"/>
      </a:dk2>
      <a:lt2>
        <a:srgbClr val="DCD1E7"/>
      </a:lt2>
      <a:accent1>
        <a:srgbClr val="452A63"/>
      </a:accent1>
      <a:accent2>
        <a:srgbClr val="AF8EC0"/>
      </a:accent2>
      <a:accent3>
        <a:srgbClr val="BB136F"/>
      </a:accent3>
      <a:accent4>
        <a:srgbClr val="EA6624"/>
      </a:accent4>
      <a:accent5>
        <a:srgbClr val="00544F"/>
      </a:accent5>
      <a:accent6>
        <a:srgbClr val="3079BE"/>
      </a:accent6>
      <a:hlink>
        <a:srgbClr val="452A63"/>
      </a:hlink>
      <a:folHlink>
        <a:srgbClr val="AF8EC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GU PowerPoint Template" id="{8313A0A5-E836-6B4F-A716-C070C73EAC48}" vid="{A99E51FD-4AC3-AD4C-BCF9-D09D3D32E94A}"/>
    </a:ext>
  </a:extLst>
</a:theme>
</file>

<file path=ppt/theme/theme2.xml><?xml version="1.0" encoding="utf-8"?>
<a:theme xmlns:a="http://schemas.openxmlformats.org/drawingml/2006/main" name="2. Who we are">
  <a:themeElements>
    <a:clrScheme name="Bishop Grosseteste University">
      <a:dk1>
        <a:srgbClr val="000000"/>
      </a:dk1>
      <a:lt1>
        <a:srgbClr val="FFFFFF"/>
      </a:lt1>
      <a:dk2>
        <a:srgbClr val="1E0B34"/>
      </a:dk2>
      <a:lt2>
        <a:srgbClr val="DCD1E7"/>
      </a:lt2>
      <a:accent1>
        <a:srgbClr val="452A63"/>
      </a:accent1>
      <a:accent2>
        <a:srgbClr val="AF8EC0"/>
      </a:accent2>
      <a:accent3>
        <a:srgbClr val="BB136F"/>
      </a:accent3>
      <a:accent4>
        <a:srgbClr val="EA6624"/>
      </a:accent4>
      <a:accent5>
        <a:srgbClr val="00544F"/>
      </a:accent5>
      <a:accent6>
        <a:srgbClr val="3079BE"/>
      </a:accent6>
      <a:hlink>
        <a:srgbClr val="452A63"/>
      </a:hlink>
      <a:folHlink>
        <a:srgbClr val="AF8EC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GU PowerPoint Template" id="{8313A0A5-E836-6B4F-A716-C070C73EAC48}" vid="{763BD924-F09F-5C4F-A2E3-C028A644DC13}"/>
    </a:ext>
  </a:extLst>
</a:theme>
</file>

<file path=ppt/theme/theme3.xml><?xml version="1.0" encoding="utf-8"?>
<a:theme xmlns:a="http://schemas.openxmlformats.org/drawingml/2006/main" name="1. Welcome/End Slides">
  <a:themeElements>
    <a:clrScheme name="Bishop Grosseteste University">
      <a:dk1>
        <a:srgbClr val="000000"/>
      </a:dk1>
      <a:lt1>
        <a:srgbClr val="FFFFFF"/>
      </a:lt1>
      <a:dk2>
        <a:srgbClr val="1E0B34"/>
      </a:dk2>
      <a:lt2>
        <a:srgbClr val="DCD1E7"/>
      </a:lt2>
      <a:accent1>
        <a:srgbClr val="452A63"/>
      </a:accent1>
      <a:accent2>
        <a:srgbClr val="AF8EC0"/>
      </a:accent2>
      <a:accent3>
        <a:srgbClr val="BB136F"/>
      </a:accent3>
      <a:accent4>
        <a:srgbClr val="EA6624"/>
      </a:accent4>
      <a:accent5>
        <a:srgbClr val="00544F"/>
      </a:accent5>
      <a:accent6>
        <a:srgbClr val="3079BE"/>
      </a:accent6>
      <a:hlink>
        <a:srgbClr val="452A63"/>
      </a:hlink>
      <a:folHlink>
        <a:srgbClr val="AF8EC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GU PowerPoint Template" id="{8313A0A5-E836-6B4F-A716-C070C73EAC48}" vid="{F0BE5108-8021-FA49-9B14-1E940C5099BE}"/>
    </a:ext>
  </a:extLst>
</a:theme>
</file>

<file path=ppt/theme/theme4.xml><?xml version="1.0" encoding="utf-8"?>
<a:theme xmlns:a="http://schemas.openxmlformats.org/drawingml/2006/main" name="Content Slides - Orange">
  <a:themeElements>
    <a:clrScheme name="Bishop Grosseteste University">
      <a:dk1>
        <a:srgbClr val="000000"/>
      </a:dk1>
      <a:lt1>
        <a:srgbClr val="FFFFFF"/>
      </a:lt1>
      <a:dk2>
        <a:srgbClr val="1E0B34"/>
      </a:dk2>
      <a:lt2>
        <a:srgbClr val="DCD1E7"/>
      </a:lt2>
      <a:accent1>
        <a:srgbClr val="452A63"/>
      </a:accent1>
      <a:accent2>
        <a:srgbClr val="AF8EC0"/>
      </a:accent2>
      <a:accent3>
        <a:srgbClr val="BB136F"/>
      </a:accent3>
      <a:accent4>
        <a:srgbClr val="EA6624"/>
      </a:accent4>
      <a:accent5>
        <a:srgbClr val="00544F"/>
      </a:accent5>
      <a:accent6>
        <a:srgbClr val="3079BE"/>
      </a:accent6>
      <a:hlink>
        <a:srgbClr val="452A63"/>
      </a:hlink>
      <a:folHlink>
        <a:srgbClr val="AF8EC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GU PowerPoint Template" id="{8313A0A5-E836-6B4F-A716-C070C73EAC48}" vid="{8AE8CA4E-EF09-CC4B-9240-7C00B4C79D14}"/>
    </a:ext>
  </a:extLst>
</a:theme>
</file>

<file path=ppt/theme/theme5.xml><?xml version="1.0" encoding="utf-8"?>
<a:theme xmlns:a="http://schemas.openxmlformats.org/drawingml/2006/main" name="Content Slides - Pink">
  <a:themeElements>
    <a:clrScheme name="Bishop Grosseteste University">
      <a:dk1>
        <a:srgbClr val="000000"/>
      </a:dk1>
      <a:lt1>
        <a:srgbClr val="FFFFFF"/>
      </a:lt1>
      <a:dk2>
        <a:srgbClr val="1E0B34"/>
      </a:dk2>
      <a:lt2>
        <a:srgbClr val="DCD1E7"/>
      </a:lt2>
      <a:accent1>
        <a:srgbClr val="452A63"/>
      </a:accent1>
      <a:accent2>
        <a:srgbClr val="AF8EC0"/>
      </a:accent2>
      <a:accent3>
        <a:srgbClr val="BB136F"/>
      </a:accent3>
      <a:accent4>
        <a:srgbClr val="EA6624"/>
      </a:accent4>
      <a:accent5>
        <a:srgbClr val="00544F"/>
      </a:accent5>
      <a:accent6>
        <a:srgbClr val="3079BE"/>
      </a:accent6>
      <a:hlink>
        <a:srgbClr val="452A63"/>
      </a:hlink>
      <a:folHlink>
        <a:srgbClr val="AF8EC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GU PowerPoint Template" id="{8313A0A5-E836-6B4F-A716-C070C73EAC48}" vid="{5BA0E342-09A9-4448-98AE-FBA36635D769}"/>
    </a:ext>
  </a:extLst>
</a:theme>
</file>

<file path=ppt/theme/theme6.xml><?xml version="1.0" encoding="utf-8"?>
<a:theme xmlns:a="http://schemas.openxmlformats.org/drawingml/2006/main" name="Content Slides - Green">
  <a:themeElements>
    <a:clrScheme name="Bishop Grosseteste University">
      <a:dk1>
        <a:srgbClr val="000000"/>
      </a:dk1>
      <a:lt1>
        <a:srgbClr val="FFFFFF"/>
      </a:lt1>
      <a:dk2>
        <a:srgbClr val="1E0B34"/>
      </a:dk2>
      <a:lt2>
        <a:srgbClr val="DCD1E7"/>
      </a:lt2>
      <a:accent1>
        <a:srgbClr val="452A63"/>
      </a:accent1>
      <a:accent2>
        <a:srgbClr val="AF8EC0"/>
      </a:accent2>
      <a:accent3>
        <a:srgbClr val="BB136F"/>
      </a:accent3>
      <a:accent4>
        <a:srgbClr val="EA6624"/>
      </a:accent4>
      <a:accent5>
        <a:srgbClr val="00544F"/>
      </a:accent5>
      <a:accent6>
        <a:srgbClr val="3079BE"/>
      </a:accent6>
      <a:hlink>
        <a:srgbClr val="452A63"/>
      </a:hlink>
      <a:folHlink>
        <a:srgbClr val="AF8EC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GU PowerPoint Template" id="{8313A0A5-E836-6B4F-A716-C070C73EAC48}" vid="{AEACF069-91E4-F440-9537-EA5AEDCC6291}"/>
    </a:ext>
  </a:extLst>
</a:theme>
</file>

<file path=ppt/theme/theme7.xml><?xml version="1.0" encoding="utf-8"?>
<a:theme xmlns:a="http://schemas.openxmlformats.org/drawingml/2006/main" name="Content Slides - Blue">
  <a:themeElements>
    <a:clrScheme name="Bishop Grosseteste University">
      <a:dk1>
        <a:srgbClr val="000000"/>
      </a:dk1>
      <a:lt1>
        <a:srgbClr val="FFFFFF"/>
      </a:lt1>
      <a:dk2>
        <a:srgbClr val="1E0B34"/>
      </a:dk2>
      <a:lt2>
        <a:srgbClr val="DCD1E7"/>
      </a:lt2>
      <a:accent1>
        <a:srgbClr val="452A63"/>
      </a:accent1>
      <a:accent2>
        <a:srgbClr val="AF8EC0"/>
      </a:accent2>
      <a:accent3>
        <a:srgbClr val="BB136F"/>
      </a:accent3>
      <a:accent4>
        <a:srgbClr val="EA6624"/>
      </a:accent4>
      <a:accent5>
        <a:srgbClr val="00544F"/>
      </a:accent5>
      <a:accent6>
        <a:srgbClr val="3079BE"/>
      </a:accent6>
      <a:hlink>
        <a:srgbClr val="452A63"/>
      </a:hlink>
      <a:folHlink>
        <a:srgbClr val="AF8EC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GU PowerPoint Template" id="{8313A0A5-E836-6B4F-A716-C070C73EAC48}" vid="{C93ACDFD-091A-C045-B560-B1BA100C895B}"/>
    </a:ext>
  </a:extLst>
</a:theme>
</file>

<file path=ppt/theme/theme8.xml><?xml version="1.0" encoding="utf-8"?>
<a:theme xmlns:a="http://schemas.openxmlformats.org/drawingml/2006/main" name="Content Slides - Purple">
  <a:themeElements>
    <a:clrScheme name="Bishop Grosseteste University">
      <a:dk1>
        <a:srgbClr val="000000"/>
      </a:dk1>
      <a:lt1>
        <a:srgbClr val="FFFFFF"/>
      </a:lt1>
      <a:dk2>
        <a:srgbClr val="1E0B34"/>
      </a:dk2>
      <a:lt2>
        <a:srgbClr val="DCD1E7"/>
      </a:lt2>
      <a:accent1>
        <a:srgbClr val="452A63"/>
      </a:accent1>
      <a:accent2>
        <a:srgbClr val="AF8EC0"/>
      </a:accent2>
      <a:accent3>
        <a:srgbClr val="BB136F"/>
      </a:accent3>
      <a:accent4>
        <a:srgbClr val="EA6624"/>
      </a:accent4>
      <a:accent5>
        <a:srgbClr val="00544F"/>
      </a:accent5>
      <a:accent6>
        <a:srgbClr val="3079BE"/>
      </a:accent6>
      <a:hlink>
        <a:srgbClr val="452A63"/>
      </a:hlink>
      <a:folHlink>
        <a:srgbClr val="AF8EC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BGU PowerPoint Template" id="{8313A0A5-E836-6B4F-A716-C070C73EAC48}" vid="{8DF6D0EA-549F-6447-A26E-07B923109013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53D52AC5EFC34CA92E8D6091DF89C8" ma:contentTypeVersion="18" ma:contentTypeDescription="Create a new document." ma:contentTypeScope="" ma:versionID="53a0db52edf8fa069fb53eba8351d90a">
  <xsd:schema xmlns:xsd="http://www.w3.org/2001/XMLSchema" xmlns:xs="http://www.w3.org/2001/XMLSchema" xmlns:p="http://schemas.microsoft.com/office/2006/metadata/properties" xmlns:ns2="3995883a-d786-4b4f-a5c8-93a53e2574e9" xmlns:ns3="3c323e8f-b349-459e-99de-466e326f23a6" targetNamespace="http://schemas.microsoft.com/office/2006/metadata/properties" ma:root="true" ma:fieldsID="91c75ee8a46e4f3569c5dcd4bf9c9cc4" ns2:_="" ns3:_="">
    <xsd:import namespace="3995883a-d786-4b4f-a5c8-93a53e2574e9"/>
    <xsd:import namespace="3c323e8f-b349-459e-99de-466e326f23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95883a-d786-4b4f-a5c8-93a53e2574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b2e29533-ce21-4a72-8119-d08375b93a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323e8f-b349-459e-99de-466e326f23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b2454f3-7b2c-42cd-8942-0b44d0a08ad4}" ma:internalName="TaxCatchAll" ma:showField="CatchAllData" ma:web="3c323e8f-b349-459e-99de-466e326f23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995883a-d786-4b4f-a5c8-93a53e2574e9">
      <Terms xmlns="http://schemas.microsoft.com/office/infopath/2007/PartnerControls"/>
    </lcf76f155ced4ddcb4097134ff3c332f>
    <TaxCatchAll xmlns="3c323e8f-b349-459e-99de-466e326f23a6" xsi:nil="true"/>
  </documentManagement>
</p:properties>
</file>

<file path=customXml/itemProps1.xml><?xml version="1.0" encoding="utf-8"?>
<ds:datastoreItem xmlns:ds="http://schemas.openxmlformats.org/officeDocument/2006/customXml" ds:itemID="{46008803-E3A0-48E3-9AC0-0B4A4FF88708}"/>
</file>

<file path=customXml/itemProps2.xml><?xml version="1.0" encoding="utf-8"?>
<ds:datastoreItem xmlns:ds="http://schemas.openxmlformats.org/officeDocument/2006/customXml" ds:itemID="{E6E35F3C-6DF6-404C-B74E-FB00D63370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53F946-4C99-4CFA-944F-5DF70E3A73CE}">
  <ds:schemaRefs>
    <ds:schemaRef ds:uri="http://purl.org/dc/elements/1.1/"/>
    <ds:schemaRef ds:uri="http://purl.org/dc/terms/"/>
    <ds:schemaRef ds:uri="http://schemas.microsoft.com/office/infopath/2007/PartnerControls"/>
    <ds:schemaRef ds:uri="8dc0b0ae-8c59-4fdb-8261-0a9e3885d7b2"/>
    <ds:schemaRef ds:uri="http://schemas.microsoft.com/office/2006/documentManagement/types"/>
    <ds:schemaRef ds:uri="http://www.w3.org/XML/1998/namespace"/>
    <ds:schemaRef ds:uri="4d46f8c6-4037-4574-a8d0-ddb52cc02536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0</Template>
  <TotalTime>3251</TotalTime>
  <Words>1641</Words>
  <Application>Microsoft Office PowerPoint</Application>
  <PresentationFormat>Widescreen</PresentationFormat>
  <Paragraphs>238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21</vt:i4>
      </vt:variant>
    </vt:vector>
  </HeadingPairs>
  <TitlesOfParts>
    <vt:vector size="41" baseType="lpstr">
      <vt:lpstr>ＭＳ Ｐゴシック</vt:lpstr>
      <vt:lpstr>-apple-system</vt:lpstr>
      <vt:lpstr>Aptos</vt:lpstr>
      <vt:lpstr>Aptos Display</vt:lpstr>
      <vt:lpstr>Arial</vt:lpstr>
      <vt:lpstr>Calibri</vt:lpstr>
      <vt:lpstr>Georgia</vt:lpstr>
      <vt:lpstr>Roboto</vt:lpstr>
      <vt:lpstr>Segoe UI</vt:lpstr>
      <vt:lpstr>Symbol</vt:lpstr>
      <vt:lpstr>Times New Roman</vt:lpstr>
      <vt:lpstr>Wingdings</vt:lpstr>
      <vt:lpstr>0. PLEASE READ BEFORE EDITING</vt:lpstr>
      <vt:lpstr>2. Who we are</vt:lpstr>
      <vt:lpstr>1. Welcome/End Slides</vt:lpstr>
      <vt:lpstr>Content Slides - Orange</vt:lpstr>
      <vt:lpstr>Content Slides - Pink</vt:lpstr>
      <vt:lpstr>Content Slides - Green</vt:lpstr>
      <vt:lpstr>Content Slides - Blue</vt:lpstr>
      <vt:lpstr>Content Slides - Purple</vt:lpstr>
      <vt:lpstr>UCET Conference 2024​</vt:lpstr>
      <vt:lpstr>Overview of today’s Objectives</vt:lpstr>
      <vt:lpstr>Before be begin…a quick poll</vt:lpstr>
      <vt:lpstr>Number of pupils identified as using EAL </vt:lpstr>
      <vt:lpstr>Number of pupils identified as using EAL </vt:lpstr>
      <vt:lpstr>Number of pupils using EAL in detail </vt:lpstr>
      <vt:lpstr>Number of pupils with EAL in detail </vt:lpstr>
      <vt:lpstr>Number of learners using EAL</vt:lpstr>
      <vt:lpstr>Setting the Scene Policies &amp; Frameworks</vt:lpstr>
      <vt:lpstr>Setting the Scene cont… Policies &amp; Frameworks</vt:lpstr>
      <vt:lpstr>“We Need to Talk” report by the Oracy Education Commission </vt:lpstr>
      <vt:lpstr>Mixed Blessings</vt:lpstr>
      <vt:lpstr>Further opportunities for 24/25  Intensive Training and Practice (ITaPs)</vt:lpstr>
      <vt:lpstr>Linguistic Justice - Impact &amp; Possibilities Inclusive Attitudes in Practice Survey</vt:lpstr>
      <vt:lpstr>Transitioning from CCF to ITTECF Core Content Framework - Initial Teacher Training &amp;  Early Career Framework</vt:lpstr>
      <vt:lpstr>Initial Teacher Training &amp;  Early Career Framework (ITTECF)</vt:lpstr>
      <vt:lpstr>Time to Collaborate  Developing Strategies Together</vt:lpstr>
      <vt:lpstr>Current Challenges in EAL Provision</vt:lpstr>
      <vt:lpstr>The Journey Ahead… Disrupting the Narrative &amp; Opportunities for Further Collaboration </vt:lpstr>
      <vt:lpstr>References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Rules and Image Instructions</dc:title>
  <dc:creator>Charlie Bonney</dc:creator>
  <cp:lastModifiedBy>Ami Montgomery</cp:lastModifiedBy>
  <cp:revision>239</cp:revision>
  <cp:lastPrinted>2024-11-10T16:39:22Z</cp:lastPrinted>
  <dcterms:created xsi:type="dcterms:W3CDTF">2024-09-04T07:31:29Z</dcterms:created>
  <dcterms:modified xsi:type="dcterms:W3CDTF">2024-11-11T20:17:13Z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0x0101008953D52AC5EFC34CA92E8D6091DF89C8</vt:lpwstr>
  </property>
  <property fmtid="{D5CDD505-2E9C-101B-9397-08002B2CF9AE}" pid="3" name="MediaServiceImageTags">
    <vt:lpwstr/>
  </property>
</Properties>
</file>