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6" r:id="rId9"/>
    <p:sldId id="268" r:id="rId10"/>
    <p:sldId id="263" r:id="rId11"/>
    <p:sldId id="264" r:id="rId12"/>
    <p:sldId id="267"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350A10-ACD2-CA32-7A79-12E35BB256CF}" name="FARUQI, Suleiman" initials="FS" userId="S::suleiman.faruqi@education.gov.uk::e87e039b-fb54-4b2e-bb03-be8d66da7ae8" providerId="AD"/>
  <p188:author id="{2125634E-8C98-41E1-2FF5-72100C62FE85}" name="FARUQI, Suleiman" initials="SF" userId="S::Suleiman.FARUQI@EDUCATION.GOV.UK::e87e039b-fb54-4b2e-bb03-be8d66da7ae8" providerId="AD"/>
  <p188:author id="{6FE62352-6B03-25C3-589D-E9155E0F3FB8}" name="FARUQI, Suleiman" initials="" userId="S::Suleiman.FARUQI@education.gov.uk::e87e039b-fb54-4b2e-bb03-be8d66da7ae8" providerId="AD"/>
  <p188:author id="{E0DE1B86-E68D-435E-FC36-39535ECB2965}" name="LAWRENCE, Olivia" initials="LO" userId="S::olivia.lawrence@education.gov.uk::5757aaa4-0c26-4197-8835-107890094609" providerId="AD"/>
  <p188:author id="{EB14639D-D776-DCA2-0EBF-BF5E5E9AB21C}" name="HAY, Lizzie" initials="" userId="S::Lizzie.HAY@education.gov.uk::55af2d4f-bd6c-4719-a881-796e876d25e7" providerId="AD"/>
  <p188:author id="{1DB7D8D2-286A-0EB6-981E-200E5602DC83}" name="HAY, Lizzie" initials="HL" userId="S::lizzie.hay@education.gov.uk::55af2d4f-bd6c-4719-a881-796e876d25e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85F"/>
    <a:srgbClr val="68A8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5EA219-ABBC-FA80-29B2-DA730DA5448C}" v="320" dt="2024-04-10T13:49:19.373"/>
    <p1510:client id="{55338E7B-608A-4A33-7024-12EE60528043}" v="9" dt="2024-04-11T11:23:26.836"/>
    <p1510:client id="{95F9D33A-E552-606C-533B-0F29518923A5}" v="941" dt="2024-04-10T11:04:44.4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4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8A07D1-9C47-4FC8-8389-6C385862E59B}" type="datetimeFigureOut">
              <a:rPr lang="en-GB" smtClean="0"/>
              <a:t>11/04/2024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49A2A-EA0B-4E83-B6C9-725ED0776D6C}" type="slidenum">
              <a:rPr lang="en-GB" smtClean="0"/>
              <a:t>‹#›</a:t>
            </a:fld>
            <a:endParaRPr lang="en-GB"/>
          </a:p>
        </p:txBody>
      </p:sp>
    </p:spTree>
    <p:extLst>
      <p:ext uri="{BB962C8B-B14F-4D97-AF65-F5344CB8AC3E}">
        <p14:creationId xmlns:p14="http://schemas.microsoft.com/office/powerpoint/2010/main" val="1585325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A92C-A651-763B-AD46-3EB20BC4683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3CD6383-9097-E048-121B-60C73A406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2F92FDB-D0F4-A277-DF3F-97AC3C2D376E}"/>
              </a:ext>
            </a:extLst>
          </p:cNvPr>
          <p:cNvSpPr>
            <a:spLocks noGrp="1"/>
          </p:cNvSpPr>
          <p:nvPr>
            <p:ph type="dt" sz="half" idx="10"/>
          </p:nvPr>
        </p:nvSpPr>
        <p:spPr/>
        <p:txBody>
          <a:bodyPr/>
          <a:lstStyle/>
          <a:p>
            <a:fld id="{F29E2297-50E0-4211-8C8A-F0E1593ACD9C}" type="datetime1">
              <a:rPr lang="en-GB" smtClean="0"/>
              <a:t>11/04/2024</a:t>
            </a:fld>
            <a:endParaRPr lang="en-GB"/>
          </a:p>
        </p:txBody>
      </p:sp>
      <p:sp>
        <p:nvSpPr>
          <p:cNvPr id="5" name="Footer Placeholder 4">
            <a:extLst>
              <a:ext uri="{FF2B5EF4-FFF2-40B4-BE49-F238E27FC236}">
                <a16:creationId xmlns:a16="http://schemas.microsoft.com/office/drawing/2014/main" id="{B1E7018E-E5D1-092B-50CE-D06D092CAA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D106F5-1B46-2DF8-9E17-05448FCC2138}"/>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70469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08A7-3C3F-15CF-0961-AD726FA5F8A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3326193-A396-BADD-0788-95217F1F5C2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649D8C1-F1D7-4AF3-BA5B-A4DA1E94E4A1}"/>
              </a:ext>
            </a:extLst>
          </p:cNvPr>
          <p:cNvSpPr>
            <a:spLocks noGrp="1"/>
          </p:cNvSpPr>
          <p:nvPr>
            <p:ph type="dt" sz="half" idx="10"/>
          </p:nvPr>
        </p:nvSpPr>
        <p:spPr/>
        <p:txBody>
          <a:bodyPr/>
          <a:lstStyle/>
          <a:p>
            <a:fld id="{80515C8C-CF41-40D9-9C7F-0544AC311C6C}" type="datetime1">
              <a:rPr lang="en-GB" smtClean="0"/>
              <a:t>11/04/2024</a:t>
            </a:fld>
            <a:endParaRPr lang="en-GB"/>
          </a:p>
        </p:txBody>
      </p:sp>
      <p:sp>
        <p:nvSpPr>
          <p:cNvPr id="5" name="Footer Placeholder 4">
            <a:extLst>
              <a:ext uri="{FF2B5EF4-FFF2-40B4-BE49-F238E27FC236}">
                <a16:creationId xmlns:a16="http://schemas.microsoft.com/office/drawing/2014/main" id="{7C7801DB-7DB8-28DF-9C44-32B5688D9A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B43AA0-D082-0BAF-A0F1-4E4907246384}"/>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186743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0D20B-B8C9-8630-8816-1F8B207DA75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E893F12-7821-9E8D-9C3E-05D4FB1FDF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D61E85E-99B0-9DF1-F13D-95EC16127D2E}"/>
              </a:ext>
            </a:extLst>
          </p:cNvPr>
          <p:cNvSpPr>
            <a:spLocks noGrp="1"/>
          </p:cNvSpPr>
          <p:nvPr>
            <p:ph type="dt" sz="half" idx="10"/>
          </p:nvPr>
        </p:nvSpPr>
        <p:spPr/>
        <p:txBody>
          <a:bodyPr/>
          <a:lstStyle/>
          <a:p>
            <a:fld id="{71D81FAC-9F8D-4B46-B2F2-EABE281E70E0}" type="datetime1">
              <a:rPr lang="en-GB" smtClean="0"/>
              <a:t>11/04/2024</a:t>
            </a:fld>
            <a:endParaRPr lang="en-GB"/>
          </a:p>
        </p:txBody>
      </p:sp>
      <p:sp>
        <p:nvSpPr>
          <p:cNvPr id="5" name="Footer Placeholder 4">
            <a:extLst>
              <a:ext uri="{FF2B5EF4-FFF2-40B4-BE49-F238E27FC236}">
                <a16:creationId xmlns:a16="http://schemas.microsoft.com/office/drawing/2014/main" id="{ADE83C5F-6EC2-B3E6-9212-86960E2EC2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0EFC47-DDE9-DFE1-7CE0-DBAD3C006BE2}"/>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2463880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E34BD-4FAD-E082-7E63-9CD88CFEE82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5F1756C-1DED-7450-15AC-24B1F0AEF6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F4AD4A0-7CBE-04E6-9BB3-A6921546F1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DD9D8D0-5161-495B-F9A3-250EF149758E}"/>
              </a:ext>
            </a:extLst>
          </p:cNvPr>
          <p:cNvSpPr>
            <a:spLocks noGrp="1"/>
          </p:cNvSpPr>
          <p:nvPr>
            <p:ph type="dt" sz="half" idx="10"/>
          </p:nvPr>
        </p:nvSpPr>
        <p:spPr/>
        <p:txBody>
          <a:bodyPr/>
          <a:lstStyle/>
          <a:p>
            <a:fld id="{1884A4D6-2A56-47A7-9105-5C4772BADE48}" type="datetime1">
              <a:rPr lang="en-GB" smtClean="0"/>
              <a:t>11/04/2024</a:t>
            </a:fld>
            <a:endParaRPr lang="en-GB"/>
          </a:p>
        </p:txBody>
      </p:sp>
      <p:sp>
        <p:nvSpPr>
          <p:cNvPr id="6" name="Footer Placeholder 5">
            <a:extLst>
              <a:ext uri="{FF2B5EF4-FFF2-40B4-BE49-F238E27FC236}">
                <a16:creationId xmlns:a16="http://schemas.microsoft.com/office/drawing/2014/main" id="{9748256F-A540-C11B-8A07-1E8AE87E27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85B6AE-C7B8-DB1C-FF0A-38E103BB0242}"/>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471437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9495-55E8-0610-D565-38E21F0FF75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1723953-0B9A-E547-2CEE-E249F0A04A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1C9FFA-6A03-2AE5-0F11-EC4AC4A0BF9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EF5EC0A-F45E-3D26-70D0-F9960EF7D1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A1508D7-94A0-B74A-3892-EED91BC9A62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A0BF55E-8AC5-B54C-DF37-0D28ECB34F16}"/>
              </a:ext>
            </a:extLst>
          </p:cNvPr>
          <p:cNvSpPr>
            <a:spLocks noGrp="1"/>
          </p:cNvSpPr>
          <p:nvPr>
            <p:ph type="dt" sz="half" idx="10"/>
          </p:nvPr>
        </p:nvSpPr>
        <p:spPr/>
        <p:txBody>
          <a:bodyPr/>
          <a:lstStyle/>
          <a:p>
            <a:fld id="{D83425DA-D6D8-4050-9329-1C99455A3948}" type="datetime1">
              <a:rPr lang="en-GB" smtClean="0"/>
              <a:t>11/04/2024</a:t>
            </a:fld>
            <a:endParaRPr lang="en-GB"/>
          </a:p>
        </p:txBody>
      </p:sp>
      <p:sp>
        <p:nvSpPr>
          <p:cNvPr id="8" name="Footer Placeholder 7">
            <a:extLst>
              <a:ext uri="{FF2B5EF4-FFF2-40B4-BE49-F238E27FC236}">
                <a16:creationId xmlns:a16="http://schemas.microsoft.com/office/drawing/2014/main" id="{A993123C-8557-3A37-2C60-DA064A4A5F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0E683E3-36C4-3277-2133-569686528420}"/>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3286421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9256-F2D0-A985-8EC6-9C40075D497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67F3689-010D-4589-CF8D-0F0E70F27EB4}"/>
              </a:ext>
            </a:extLst>
          </p:cNvPr>
          <p:cNvSpPr>
            <a:spLocks noGrp="1"/>
          </p:cNvSpPr>
          <p:nvPr>
            <p:ph type="dt" sz="half" idx="10"/>
          </p:nvPr>
        </p:nvSpPr>
        <p:spPr/>
        <p:txBody>
          <a:bodyPr/>
          <a:lstStyle/>
          <a:p>
            <a:fld id="{639DA28B-7FE8-4866-9AB6-425A56EA9F48}" type="datetime1">
              <a:rPr lang="en-GB" smtClean="0"/>
              <a:t>11/04/2024</a:t>
            </a:fld>
            <a:endParaRPr lang="en-GB"/>
          </a:p>
        </p:txBody>
      </p:sp>
      <p:sp>
        <p:nvSpPr>
          <p:cNvPr id="4" name="Footer Placeholder 3">
            <a:extLst>
              <a:ext uri="{FF2B5EF4-FFF2-40B4-BE49-F238E27FC236}">
                <a16:creationId xmlns:a16="http://schemas.microsoft.com/office/drawing/2014/main" id="{BBD58DFC-856D-D043-0BEB-1892AC70A06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135E6F-2766-7759-21E5-EF0F85C73EC2}"/>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830928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433699-83EE-AF53-9DFD-71E1B2A3FC5F}"/>
              </a:ext>
            </a:extLst>
          </p:cNvPr>
          <p:cNvSpPr>
            <a:spLocks noGrp="1"/>
          </p:cNvSpPr>
          <p:nvPr>
            <p:ph type="dt" sz="half" idx="10"/>
          </p:nvPr>
        </p:nvSpPr>
        <p:spPr/>
        <p:txBody>
          <a:bodyPr/>
          <a:lstStyle/>
          <a:p>
            <a:fld id="{9827B4DE-B2B8-4F4A-BE7E-682A658FA58F}" type="datetime1">
              <a:rPr lang="en-GB" smtClean="0"/>
              <a:t>11/04/2024</a:t>
            </a:fld>
            <a:endParaRPr lang="en-GB"/>
          </a:p>
        </p:txBody>
      </p:sp>
      <p:sp>
        <p:nvSpPr>
          <p:cNvPr id="3" name="Footer Placeholder 2">
            <a:extLst>
              <a:ext uri="{FF2B5EF4-FFF2-40B4-BE49-F238E27FC236}">
                <a16:creationId xmlns:a16="http://schemas.microsoft.com/office/drawing/2014/main" id="{9EE28610-0654-7308-4D24-0D65A7363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D8F736-3F57-C715-F414-F97305193F69}"/>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179340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F70E-12C3-5651-E37C-18F91E3BCB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E626329-9170-1022-EE04-640FDABE3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5C2C765-6620-DE12-81C8-38A86FADC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2D752D-6460-C3C0-75BD-FBDC0509933A}"/>
              </a:ext>
            </a:extLst>
          </p:cNvPr>
          <p:cNvSpPr>
            <a:spLocks noGrp="1"/>
          </p:cNvSpPr>
          <p:nvPr>
            <p:ph type="dt" sz="half" idx="10"/>
          </p:nvPr>
        </p:nvSpPr>
        <p:spPr/>
        <p:txBody>
          <a:bodyPr/>
          <a:lstStyle/>
          <a:p>
            <a:fld id="{DFC65B1A-81D0-4882-A7FB-D76E786A8629}" type="datetime1">
              <a:rPr lang="en-GB" smtClean="0"/>
              <a:t>11/04/2024</a:t>
            </a:fld>
            <a:endParaRPr lang="en-GB"/>
          </a:p>
        </p:txBody>
      </p:sp>
      <p:sp>
        <p:nvSpPr>
          <p:cNvPr id="6" name="Footer Placeholder 5">
            <a:extLst>
              <a:ext uri="{FF2B5EF4-FFF2-40B4-BE49-F238E27FC236}">
                <a16:creationId xmlns:a16="http://schemas.microsoft.com/office/drawing/2014/main" id="{00E4664D-0C3E-51FD-E59D-51D11D3EEF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66D8B3-C4A6-3F28-8633-6B1E91934B3D}"/>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368773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3445-412B-3156-AB1D-A76DCBF021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7B242E4-DF46-41C2-4B8E-F3BA1B8BFF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3EB786-5E43-A7EC-1FEB-50D493231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B40B0F8-D1E7-DFB9-7C8A-28EE9EA6C97B}"/>
              </a:ext>
            </a:extLst>
          </p:cNvPr>
          <p:cNvSpPr>
            <a:spLocks noGrp="1"/>
          </p:cNvSpPr>
          <p:nvPr>
            <p:ph type="dt" sz="half" idx="10"/>
          </p:nvPr>
        </p:nvSpPr>
        <p:spPr/>
        <p:txBody>
          <a:bodyPr/>
          <a:lstStyle/>
          <a:p>
            <a:fld id="{E3EA3BBF-A0B6-422A-9E39-E02A1DE398B4}" type="datetime1">
              <a:rPr lang="en-GB" smtClean="0"/>
              <a:t>11/04/2024</a:t>
            </a:fld>
            <a:endParaRPr lang="en-GB"/>
          </a:p>
        </p:txBody>
      </p:sp>
      <p:sp>
        <p:nvSpPr>
          <p:cNvPr id="6" name="Footer Placeholder 5">
            <a:extLst>
              <a:ext uri="{FF2B5EF4-FFF2-40B4-BE49-F238E27FC236}">
                <a16:creationId xmlns:a16="http://schemas.microsoft.com/office/drawing/2014/main" id="{922F4F36-AB70-A1AB-6B9F-A0F717B372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F41713-D99D-C156-B7CD-E66F1E9FC224}"/>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1386657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F2D31-BCF6-E656-0D8F-AB6EC12FADA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4A89705-C317-AECF-F480-97098D2419B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F2413C-4A38-B305-9A80-6DD69F6B11A6}"/>
              </a:ext>
            </a:extLst>
          </p:cNvPr>
          <p:cNvSpPr>
            <a:spLocks noGrp="1"/>
          </p:cNvSpPr>
          <p:nvPr>
            <p:ph type="dt" sz="half" idx="10"/>
          </p:nvPr>
        </p:nvSpPr>
        <p:spPr/>
        <p:txBody>
          <a:bodyPr/>
          <a:lstStyle/>
          <a:p>
            <a:fld id="{9A9DA8BC-0875-4EF3-B0EB-517D95EC1C57}" type="datetime1">
              <a:rPr lang="en-GB" smtClean="0"/>
              <a:t>11/04/2024</a:t>
            </a:fld>
            <a:endParaRPr lang="en-GB"/>
          </a:p>
        </p:txBody>
      </p:sp>
      <p:sp>
        <p:nvSpPr>
          <p:cNvPr id="5" name="Footer Placeholder 4">
            <a:extLst>
              <a:ext uri="{FF2B5EF4-FFF2-40B4-BE49-F238E27FC236}">
                <a16:creationId xmlns:a16="http://schemas.microsoft.com/office/drawing/2014/main" id="{DED00173-F26A-38D5-E8F0-874249F8ED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A707D3-BEC8-2275-EDC6-36D6268D33D7}"/>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342876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383676-A67B-7ECB-88E9-F576C2AC460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920226F-546A-0519-1E2F-B96230473BE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1AF204-6F67-10AE-7690-2FA4B0FD89B3}"/>
              </a:ext>
            </a:extLst>
          </p:cNvPr>
          <p:cNvSpPr>
            <a:spLocks noGrp="1"/>
          </p:cNvSpPr>
          <p:nvPr>
            <p:ph type="dt" sz="half" idx="10"/>
          </p:nvPr>
        </p:nvSpPr>
        <p:spPr/>
        <p:txBody>
          <a:bodyPr/>
          <a:lstStyle/>
          <a:p>
            <a:fld id="{4AF120BD-CF9A-4F13-BBD3-149ED6E8FDAE}" type="datetime1">
              <a:rPr lang="en-GB" smtClean="0"/>
              <a:t>11/04/2024</a:t>
            </a:fld>
            <a:endParaRPr lang="en-GB"/>
          </a:p>
        </p:txBody>
      </p:sp>
      <p:sp>
        <p:nvSpPr>
          <p:cNvPr id="5" name="Footer Placeholder 4">
            <a:extLst>
              <a:ext uri="{FF2B5EF4-FFF2-40B4-BE49-F238E27FC236}">
                <a16:creationId xmlns:a16="http://schemas.microsoft.com/office/drawing/2014/main" id="{A5D3D231-B0F0-0258-3F35-5E82B729B8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8B6633-FCB9-FEDD-D072-EC35E83923C2}"/>
              </a:ext>
            </a:extLst>
          </p:cNvPr>
          <p:cNvSpPr>
            <a:spLocks noGrp="1"/>
          </p:cNvSpPr>
          <p:nvPr>
            <p:ph type="sldNum" sz="quarter" idx="12"/>
          </p:nvPr>
        </p:nvSpPr>
        <p:spPr/>
        <p:txBody>
          <a:bodyPr/>
          <a:lstStyle/>
          <a:p>
            <a:fld id="{DAAD5C8E-26FF-4635-A0F9-85782B3BB311}" type="slidenum">
              <a:rPr lang="en-GB" smtClean="0"/>
              <a:t>‹#›</a:t>
            </a:fld>
            <a:endParaRPr lang="en-GB"/>
          </a:p>
        </p:txBody>
      </p:sp>
    </p:spTree>
    <p:extLst>
      <p:ext uri="{BB962C8B-B14F-4D97-AF65-F5344CB8AC3E}">
        <p14:creationId xmlns:p14="http://schemas.microsoft.com/office/powerpoint/2010/main" val="2290761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1734CF-D1D3-4292-DAF6-5A480306EA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4C0B41D-15E4-3359-99E9-5C109542A2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6EE2757-196F-1955-74C9-ABD6757191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63A55D-0844-4D43-8212-8C12A7947583}" type="datetime1">
              <a:rPr lang="en-GB" smtClean="0"/>
              <a:t>11/04/2024</a:t>
            </a:fld>
            <a:endParaRPr lang="en-GB"/>
          </a:p>
        </p:txBody>
      </p:sp>
      <p:sp>
        <p:nvSpPr>
          <p:cNvPr id="5" name="Footer Placeholder 4">
            <a:extLst>
              <a:ext uri="{FF2B5EF4-FFF2-40B4-BE49-F238E27FC236}">
                <a16:creationId xmlns:a16="http://schemas.microsoft.com/office/drawing/2014/main" id="{FE775133-8715-08FE-F749-A2901B546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D778527-CB99-1C69-D397-7B4671D3A0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AD5C8E-26FF-4635-A0F9-85782B3BB311}" type="slidenum">
              <a:rPr lang="en-GB" smtClean="0"/>
              <a:t>‹#›</a:t>
            </a:fld>
            <a:endParaRPr lang="en-GB"/>
          </a:p>
        </p:txBody>
      </p:sp>
    </p:spTree>
    <p:extLst>
      <p:ext uri="{BB962C8B-B14F-4D97-AF65-F5344CB8AC3E}">
        <p14:creationId xmlns:p14="http://schemas.microsoft.com/office/powerpoint/2010/main" val="3635829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hyperlink" Target="https://www.gov.uk/government/publications/secondary-maths-teacher-degree-apprenticeship-funding-pilot-providers" TargetMode="Externa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hyperlink" Target="https://www.gov.uk/guidance/apply-to-the-apar-as-an-apprenticeship-training-provide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hyperlink" Target="https://educationhub.blog.gov.uk/?s=teacher+degree+apprenticeship" TargetMode="External"/><Relationship Id="rId5" Type="http://schemas.openxmlformats.org/officeDocument/2006/relationships/hyperlink" Target="https://getintoteaching.education.gov.uk/train-to-be-a-teacher/if-you-dont-have-a-degree" TargetMode="External"/><Relationship Id="rId4" Type="http://schemas.openxmlformats.org/officeDocument/2006/relationships/hyperlink" Target="https://www.gov.uk/government/publications/secondary-maths-teacher-degree-apprenticeship-funding-pilot-provider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assets.publishing.service.gov.uk/media/64c7922619f562000df3c103/ITT_forming_partnerships_guidance_-_August_2023.pdf" TargetMode="External"/><Relationship Id="rId2" Type="http://schemas.openxmlformats.org/officeDocument/2006/relationships/hyperlink" Target="https://www.gov.uk/guidance/apprenticeship-funding-rul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3.sv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hyperlink" Target="https://educationhub.blog.gov.uk/2024/02/04/teacher-degree-apprenticeships-how-they-work-and-when-to-apply/" TargetMode="External"/><Relationship Id="rId11" Type="http://schemas.openxmlformats.org/officeDocument/2006/relationships/image" Target="../media/image38.png"/><Relationship Id="rId5" Type="http://schemas.openxmlformats.org/officeDocument/2006/relationships/hyperlink" Target="https://www.gov.uk/government/news/new-teaching-apprenticeship-set-to-transform-pathway-to-classroom" TargetMode="External"/><Relationship Id="rId10" Type="http://schemas.openxmlformats.org/officeDocument/2006/relationships/image" Target="../media/image37.svg"/><Relationship Id="rId4" Type="http://schemas.openxmlformats.org/officeDocument/2006/relationships/hyperlink" Target="https://www.gov.uk/guidance/apply-to-offer-the-secondary-maths-teacher-degree-apprenticeship-pilot" TargetMode="External"/><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2BF4B1-22E3-4629-1CDB-52215AF99B38}"/>
              </a:ext>
            </a:extLst>
          </p:cNvPr>
          <p:cNvSpPr txBox="1">
            <a:spLocks/>
          </p:cNvSpPr>
          <p:nvPr/>
        </p:nvSpPr>
        <p:spPr>
          <a:xfrm>
            <a:off x="455974" y="2215299"/>
            <a:ext cx="9816876" cy="6199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rgbClr val="16485F"/>
                </a:solidFill>
                <a:latin typeface="Arial" panose="020B0604020202020204" pitchFamily="34" charset="0"/>
                <a:cs typeface="Arial" panose="020B0604020202020204" pitchFamily="34" charset="0"/>
              </a:rPr>
              <a:t>Teacher Degree Apprenticeship (TDA)</a:t>
            </a:r>
          </a:p>
        </p:txBody>
      </p:sp>
      <p:cxnSp>
        <p:nvCxnSpPr>
          <p:cNvPr id="5" name="Straight Connector 4">
            <a:extLst>
              <a:ext uri="{FF2B5EF4-FFF2-40B4-BE49-F238E27FC236}">
                <a16:creationId xmlns:a16="http://schemas.microsoft.com/office/drawing/2014/main" id="{CC05F45C-C5ED-B3F2-2817-C1D9C3F0728B}"/>
              </a:ext>
            </a:extLst>
          </p:cNvPr>
          <p:cNvCxnSpPr>
            <a:cxnSpLocks/>
          </p:cNvCxnSpPr>
          <p:nvPr/>
        </p:nvCxnSpPr>
        <p:spPr>
          <a:xfrm>
            <a:off x="284797" y="3031248"/>
            <a:ext cx="11299372"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C4A4169-80C4-C5F6-478C-BE4F1BEC85DC}"/>
              </a:ext>
            </a:extLst>
          </p:cNvPr>
          <p:cNvSpPr txBox="1"/>
          <p:nvPr/>
        </p:nvSpPr>
        <p:spPr>
          <a:xfrm>
            <a:off x="455974" y="3438146"/>
            <a:ext cx="6064933" cy="1138773"/>
          </a:xfrm>
          <a:prstGeom prst="rect">
            <a:avLst/>
          </a:prstGeom>
          <a:noFill/>
        </p:spPr>
        <p:txBody>
          <a:bodyPr wrap="square" lIns="91440" tIns="45720" rIns="91440" bIns="45720" rtlCol="0" anchor="t">
            <a:spAutoFit/>
          </a:bodyPr>
          <a:lstStyle/>
          <a:p>
            <a:r>
              <a:rPr lang="en-GB" b="1" dirty="0">
                <a:latin typeface="Arial"/>
                <a:cs typeface="Arial"/>
              </a:rPr>
              <a:t>Department for Education </a:t>
            </a:r>
            <a:endParaRPr lang="en-GB" b="1">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sz="1600" dirty="0">
                <a:latin typeface="Arial"/>
                <a:cs typeface="Arial"/>
              </a:rPr>
              <a:t>Teaching School Hubs Council marketing pack</a:t>
            </a:r>
          </a:p>
          <a:p>
            <a:r>
              <a:rPr lang="en-GB" sz="1600" dirty="0">
                <a:latin typeface="Arial"/>
                <a:cs typeface="Arial"/>
              </a:rPr>
              <a:t>11/04/2024</a:t>
            </a:r>
            <a:endParaRPr lang="en-GB" sz="1600" dirty="0">
              <a:latin typeface="Arial" panose="020B0604020202020204" pitchFamily="34" charset="0"/>
              <a:cs typeface="Arial" panose="020B0604020202020204" pitchFamily="34" charset="0"/>
            </a:endParaRPr>
          </a:p>
        </p:txBody>
      </p:sp>
      <p:sp>
        <p:nvSpPr>
          <p:cNvPr id="7" name="Subtitle 2">
            <a:extLst>
              <a:ext uri="{FF2B5EF4-FFF2-40B4-BE49-F238E27FC236}">
                <a16:creationId xmlns:a16="http://schemas.microsoft.com/office/drawing/2014/main" id="{F9892C41-FB5A-47EF-B67F-BE0E90F39C72}"/>
              </a:ext>
            </a:extLst>
          </p:cNvPr>
          <p:cNvSpPr txBox="1">
            <a:spLocks/>
          </p:cNvSpPr>
          <p:nvPr/>
        </p:nvSpPr>
        <p:spPr>
          <a:xfrm>
            <a:off x="1608407" y="6322905"/>
            <a:ext cx="9144000" cy="4074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200" b="1">
                <a:solidFill>
                  <a:srgbClr val="FF0000"/>
                </a:solidFill>
                <a:latin typeface="Bierstadt" panose="020B0004020202020204" pitchFamily="34" charset="0"/>
              </a:rPr>
              <a:t>OFFICIAL SENSITIVE – NOT FOR WIDER SHARING</a:t>
            </a:r>
          </a:p>
        </p:txBody>
      </p:sp>
    </p:spTree>
    <p:extLst>
      <p:ext uri="{BB962C8B-B14F-4D97-AF65-F5344CB8AC3E}">
        <p14:creationId xmlns:p14="http://schemas.microsoft.com/office/powerpoint/2010/main" val="3102465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786937" y="295302"/>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Contents</a:t>
            </a:r>
          </a:p>
        </p:txBody>
      </p:sp>
      <p:sp>
        <p:nvSpPr>
          <p:cNvPr id="6" name="TextBox 5">
            <a:extLst>
              <a:ext uri="{FF2B5EF4-FFF2-40B4-BE49-F238E27FC236}">
                <a16:creationId xmlns:a16="http://schemas.microsoft.com/office/drawing/2014/main" id="{9E9EBE38-368D-DD6D-3EBF-CE32DF068FE3}"/>
              </a:ext>
            </a:extLst>
          </p:cNvPr>
          <p:cNvSpPr txBox="1"/>
          <p:nvPr/>
        </p:nvSpPr>
        <p:spPr>
          <a:xfrm>
            <a:off x="731858" y="1409898"/>
            <a:ext cx="6096000" cy="5632311"/>
          </a:xfrm>
          <a:prstGeom prst="rect">
            <a:avLst/>
          </a:prstGeom>
          <a:noFill/>
        </p:spPr>
        <p:txBody>
          <a:bodyPr wrap="square" lIns="91440" tIns="45720" rIns="91440" bIns="45720" anchor="t">
            <a:spAutoFit/>
          </a:bodyPr>
          <a:lstStyle/>
          <a:p>
            <a:r>
              <a:rPr lang="en-GB" sz="2000">
                <a:latin typeface="Arial"/>
                <a:cs typeface="Arial"/>
              </a:rPr>
              <a:t>About this slide deck</a:t>
            </a:r>
            <a:endParaRPr lang="en-US"/>
          </a:p>
          <a:p>
            <a:pPr marL="342900" indent="-342900">
              <a:buFont typeface="+mj-lt"/>
              <a:buAutoNum type="arabicPeriod"/>
            </a:pPr>
            <a:endParaRPr lang="en-GB" sz="2000">
              <a:latin typeface="Arial" panose="020B0604020202020204" pitchFamily="34" charset="0"/>
              <a:cs typeface="Arial" panose="020B0604020202020204" pitchFamily="34" charset="0"/>
            </a:endParaRPr>
          </a:p>
          <a:p>
            <a:r>
              <a:rPr lang="en-GB" sz="2000">
                <a:latin typeface="Arial"/>
                <a:cs typeface="Arial"/>
              </a:rPr>
              <a:t>Introduction to TDA</a:t>
            </a:r>
          </a:p>
          <a:p>
            <a:pPr marL="342900" indent="-342900">
              <a:buFont typeface="+mj-lt"/>
              <a:buAutoNum type="arabicPeriod"/>
            </a:pPr>
            <a:endParaRPr lang="en-GB" sz="2000">
              <a:latin typeface="Arial" panose="020B0604020202020204" pitchFamily="34" charset="0"/>
              <a:cs typeface="Arial" panose="020B0604020202020204" pitchFamily="34" charset="0"/>
            </a:endParaRPr>
          </a:p>
          <a:p>
            <a:r>
              <a:rPr lang="en-GB" sz="2000">
                <a:latin typeface="Arial"/>
                <a:cs typeface="Arial"/>
              </a:rPr>
              <a:t>What is the TDA?</a:t>
            </a:r>
          </a:p>
          <a:p>
            <a:pPr marL="342900" indent="-342900">
              <a:buFont typeface="+mj-lt"/>
              <a:buAutoNum type="arabicPeriod"/>
            </a:pPr>
            <a:endParaRPr lang="en-GB" sz="2000">
              <a:latin typeface="Arial" panose="020B0604020202020204" pitchFamily="34" charset="0"/>
              <a:cs typeface="Arial" panose="020B0604020202020204" pitchFamily="34" charset="0"/>
            </a:endParaRPr>
          </a:p>
          <a:p>
            <a:r>
              <a:rPr lang="en-GB" sz="2000">
                <a:latin typeface="Arial"/>
                <a:cs typeface="Arial"/>
              </a:rPr>
              <a:t>TDA Pilot</a:t>
            </a:r>
          </a:p>
          <a:p>
            <a:endParaRPr lang="en-GB" sz="2000">
              <a:latin typeface="Arial" panose="020B0604020202020204" pitchFamily="34" charset="0"/>
              <a:cs typeface="Arial" panose="020B0604020202020204" pitchFamily="34" charset="0"/>
            </a:endParaRPr>
          </a:p>
          <a:p>
            <a:r>
              <a:rPr lang="en-GB" sz="2000">
                <a:latin typeface="Arial"/>
                <a:cs typeface="Arial"/>
              </a:rPr>
              <a:t>What do potential candidates think?</a:t>
            </a:r>
            <a:endParaRPr lang="en-GB" sz="2000">
              <a:latin typeface="Arial" panose="020B0604020202020204" pitchFamily="34" charset="0"/>
              <a:cs typeface="Arial" panose="020B0604020202020204" pitchFamily="34" charset="0"/>
            </a:endParaRPr>
          </a:p>
          <a:p>
            <a:pPr marL="342900" indent="-342900">
              <a:buAutoNum type="arabicPeriod" startAt="4"/>
            </a:pPr>
            <a:endParaRPr lang="en-GB" sz="2000">
              <a:latin typeface="Arial" panose="020B0604020202020204" pitchFamily="34" charset="0"/>
              <a:cs typeface="Arial" panose="020B0604020202020204" pitchFamily="34" charset="0"/>
            </a:endParaRPr>
          </a:p>
          <a:p>
            <a:r>
              <a:rPr lang="en-GB" sz="2000">
                <a:latin typeface="Arial"/>
                <a:cs typeface="Arial"/>
              </a:rPr>
              <a:t>How can I offer the TDA as an employing school?</a:t>
            </a:r>
            <a:endParaRPr lang="en-GB" sz="2000">
              <a:latin typeface="Arial" panose="020B0604020202020204" pitchFamily="34" charset="0"/>
              <a:cs typeface="Arial" panose="020B0604020202020204" pitchFamily="34" charset="0"/>
            </a:endParaRPr>
          </a:p>
          <a:p>
            <a:pPr marL="342900" indent="-342900">
              <a:buAutoNum type="arabicPeriod" startAt="4"/>
            </a:pPr>
            <a:endParaRPr lang="en-GB" sz="2000">
              <a:latin typeface="Arial" panose="020B0604020202020204" pitchFamily="34" charset="0"/>
              <a:cs typeface="Arial" panose="020B0604020202020204" pitchFamily="34" charset="0"/>
            </a:endParaRPr>
          </a:p>
          <a:p>
            <a:r>
              <a:rPr lang="en-GB" sz="2000">
                <a:latin typeface="Arial"/>
                <a:cs typeface="Arial"/>
              </a:rPr>
              <a:t>Next steps</a:t>
            </a:r>
          </a:p>
          <a:p>
            <a:pPr marL="342900" indent="-342900">
              <a:buAutoNum type="arabicPeriod" startAt="4"/>
            </a:pPr>
            <a:endParaRPr lang="en-GB" sz="2000">
              <a:latin typeface="Arial" panose="020B0604020202020204" pitchFamily="34" charset="0"/>
              <a:cs typeface="Arial" panose="020B0604020202020204" pitchFamily="34" charset="0"/>
            </a:endParaRPr>
          </a:p>
          <a:p>
            <a:r>
              <a:rPr lang="en-GB" sz="2000">
                <a:latin typeface="Arial"/>
                <a:cs typeface="Arial"/>
              </a:rPr>
              <a:t>FAQ’s</a:t>
            </a:r>
          </a:p>
          <a:p>
            <a:pPr marL="342900" indent="-342900">
              <a:buAutoNum type="arabicPeriod" startAt="4"/>
            </a:pPr>
            <a:endParaRPr lang="en-GB" sz="2000">
              <a:latin typeface="Arial" panose="020B0604020202020204" pitchFamily="34" charset="0"/>
              <a:cs typeface="Arial" panose="020B0604020202020204" pitchFamily="34" charset="0"/>
            </a:endParaRPr>
          </a:p>
          <a:p>
            <a:r>
              <a:rPr lang="en-GB" sz="2000">
                <a:latin typeface="Arial"/>
                <a:cs typeface="Arial"/>
              </a:rPr>
              <a:t>Useful resources</a:t>
            </a:r>
          </a:p>
          <a:p>
            <a:endParaRPr lang="en-GB" sz="200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821038" y="1854541"/>
            <a:ext cx="6074932" cy="16933"/>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036D41C-1CD4-D34B-AFB1-4AB57A8965D9}"/>
              </a:ext>
            </a:extLst>
          </p:cNvPr>
          <p:cNvCxnSpPr>
            <a:cxnSpLocks/>
          </p:cNvCxnSpPr>
          <p:nvPr/>
        </p:nvCxnSpPr>
        <p:spPr>
          <a:xfrm>
            <a:off x="821038" y="2500163"/>
            <a:ext cx="5947932" cy="16933"/>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16496B0-3E07-1616-AAD6-D5CF70DD75C4}"/>
              </a:ext>
            </a:extLst>
          </p:cNvPr>
          <p:cNvCxnSpPr>
            <a:cxnSpLocks/>
          </p:cNvCxnSpPr>
          <p:nvPr/>
        </p:nvCxnSpPr>
        <p:spPr>
          <a:xfrm>
            <a:off x="829504" y="3095909"/>
            <a:ext cx="5829400" cy="16933"/>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D7A161A-6178-4647-9D1E-18790F349D10}"/>
              </a:ext>
            </a:extLst>
          </p:cNvPr>
          <p:cNvCxnSpPr>
            <a:cxnSpLocks/>
          </p:cNvCxnSpPr>
          <p:nvPr/>
        </p:nvCxnSpPr>
        <p:spPr>
          <a:xfrm>
            <a:off x="821038" y="3749843"/>
            <a:ext cx="5914066" cy="16933"/>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2C42044-7EF8-DEBB-221D-A48DFD893F5D}"/>
              </a:ext>
            </a:extLst>
          </p:cNvPr>
          <p:cNvCxnSpPr>
            <a:cxnSpLocks/>
          </p:cNvCxnSpPr>
          <p:nvPr/>
        </p:nvCxnSpPr>
        <p:spPr>
          <a:xfrm>
            <a:off x="821038" y="4292326"/>
            <a:ext cx="5871732" cy="33866"/>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C985232-C9A8-4167-401C-4C2058EE90AF}"/>
              </a:ext>
            </a:extLst>
          </p:cNvPr>
          <p:cNvCxnSpPr>
            <a:cxnSpLocks/>
          </p:cNvCxnSpPr>
          <p:nvPr/>
        </p:nvCxnSpPr>
        <p:spPr>
          <a:xfrm flipV="1">
            <a:off x="821038" y="4952110"/>
            <a:ext cx="5888666" cy="16933"/>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E9290D-B84D-10BB-1D83-C6DE133941FC}"/>
              </a:ext>
            </a:extLst>
          </p:cNvPr>
          <p:cNvCxnSpPr>
            <a:cxnSpLocks/>
          </p:cNvCxnSpPr>
          <p:nvPr/>
        </p:nvCxnSpPr>
        <p:spPr>
          <a:xfrm>
            <a:off x="804104" y="5514912"/>
            <a:ext cx="5897133"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A657878-2D5A-114F-51F7-CE60A488BCC3}"/>
              </a:ext>
            </a:extLst>
          </p:cNvPr>
          <p:cNvCxnSpPr>
            <a:cxnSpLocks/>
          </p:cNvCxnSpPr>
          <p:nvPr/>
        </p:nvCxnSpPr>
        <p:spPr>
          <a:xfrm>
            <a:off x="804104" y="6124512"/>
            <a:ext cx="5897133"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89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328302"/>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About this slide deck</a:t>
            </a:r>
          </a:p>
        </p:txBody>
      </p:sp>
      <p:sp>
        <p:nvSpPr>
          <p:cNvPr id="6" name="TextBox 5">
            <a:extLst>
              <a:ext uri="{FF2B5EF4-FFF2-40B4-BE49-F238E27FC236}">
                <a16:creationId xmlns:a16="http://schemas.microsoft.com/office/drawing/2014/main" id="{9E9EBE38-368D-DD6D-3EBF-CE32DF068FE3}"/>
              </a:ext>
            </a:extLst>
          </p:cNvPr>
          <p:cNvSpPr txBox="1"/>
          <p:nvPr/>
        </p:nvSpPr>
        <p:spPr>
          <a:xfrm>
            <a:off x="303031" y="1891912"/>
            <a:ext cx="10612583" cy="2308324"/>
          </a:xfrm>
          <a:prstGeom prst="rect">
            <a:avLst/>
          </a:prstGeom>
          <a:noFill/>
        </p:spPr>
        <p:txBody>
          <a:bodyPr wrap="square" lIns="91440" tIns="45720" rIns="91440" bIns="45720" anchor="t">
            <a:spAutoFit/>
          </a:bodyPr>
          <a:lstStyle/>
          <a:p>
            <a:r>
              <a:rPr lang="en-GB" dirty="0">
                <a:latin typeface="Arial"/>
                <a:cs typeface="Arial"/>
              </a:rPr>
              <a:t>This slide deck is designed to support ITT providers and Teaching Schools Hubs to understand how the TDA works and how they can share information with potential school partners. </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a:latin typeface="Arial"/>
                <a:cs typeface="Arial"/>
              </a:rPr>
              <a:t>The TDA is a new route into teaching and information is being continuously rolled out, this slide deck provides the most up to date information as of 11 April 2024.</a:t>
            </a:r>
          </a:p>
          <a:p>
            <a:endParaRPr lang="en-GB" dirty="0">
              <a:latin typeface="Arial" panose="020B0604020202020204" pitchFamily="34" charset="0"/>
              <a:cs typeface="Arial" panose="020B0604020202020204" pitchFamily="34" charset="0"/>
            </a:endParaRPr>
          </a:p>
          <a:p>
            <a:r>
              <a:rPr lang="en-GB" dirty="0">
                <a:latin typeface="Arial"/>
                <a:cs typeface="Arial"/>
              </a:rPr>
              <a:t>DfE are keen to engage with various hubs and networks to eliminate any confusion and barriers to hosting the TDA and are committed to ensuring this route is a success. </a:t>
            </a:r>
            <a:endParaRPr lang="en-GB"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0836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Introduction to the TDA</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49883" y="1572306"/>
            <a:ext cx="11099260" cy="707886"/>
          </a:xfrm>
          <a:prstGeom prst="rect">
            <a:avLst/>
          </a:prstGeom>
          <a:noFill/>
        </p:spPr>
        <p:txBody>
          <a:bodyPr wrap="square">
            <a:spAutoFit/>
          </a:bodyPr>
          <a:lstStyle/>
          <a:p>
            <a:r>
              <a:rPr lang="en-GB" sz="2000">
                <a:solidFill>
                  <a:srgbClr val="16485F"/>
                </a:solidFill>
                <a:latin typeface="Arial" panose="020B0604020202020204" pitchFamily="34" charset="0"/>
                <a:cs typeface="Arial" panose="020B0604020202020204" pitchFamily="34" charset="0"/>
              </a:rPr>
              <a:t>The TDA is an exciting new apprenticeship route into teaching that provides candidates with the opportunity to earn while they learn.</a:t>
            </a:r>
          </a:p>
        </p:txBody>
      </p:sp>
      <p:pic>
        <p:nvPicPr>
          <p:cNvPr id="5" name="Picture 4" descr="Teacher high-fiving young student">
            <a:extLst>
              <a:ext uri="{FF2B5EF4-FFF2-40B4-BE49-F238E27FC236}">
                <a16:creationId xmlns:a16="http://schemas.microsoft.com/office/drawing/2014/main" id="{58E9DFA3-C02A-6989-84CF-91780CD0A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971" y="3067264"/>
            <a:ext cx="5315985" cy="3543989"/>
          </a:xfrm>
          <a:prstGeom prst="rect">
            <a:avLst/>
          </a:prstGeom>
        </p:spPr>
      </p:pic>
      <p:sp>
        <p:nvSpPr>
          <p:cNvPr id="8" name="TextBox 7">
            <a:extLst>
              <a:ext uri="{FF2B5EF4-FFF2-40B4-BE49-F238E27FC236}">
                <a16:creationId xmlns:a16="http://schemas.microsoft.com/office/drawing/2014/main" id="{06AFA33F-F03D-8447-F1A8-CED76801E62C}"/>
              </a:ext>
            </a:extLst>
          </p:cNvPr>
          <p:cNvSpPr txBox="1"/>
          <p:nvPr/>
        </p:nvSpPr>
        <p:spPr>
          <a:xfrm>
            <a:off x="303031" y="2442222"/>
            <a:ext cx="11205556" cy="584775"/>
          </a:xfrm>
          <a:prstGeom prst="rect">
            <a:avLst/>
          </a:prstGeom>
          <a:noFill/>
        </p:spPr>
        <p:txBody>
          <a:bodyPr wrap="square">
            <a:spAutoFit/>
          </a:bodyPr>
          <a:lstStyle/>
          <a:p>
            <a:r>
              <a:rPr lang="en-GB" sz="1600">
                <a:latin typeface="Arial" panose="020B0604020202020204" pitchFamily="34" charset="0"/>
                <a:cs typeface="Arial" panose="020B0604020202020204" pitchFamily="34" charset="0"/>
              </a:rPr>
              <a:t>There has been a gap in the market for an employment-based, degree-awarding route into teaching; the TDA will address this and support the recruitment of excellent teachers. </a:t>
            </a:r>
          </a:p>
        </p:txBody>
      </p:sp>
      <p:sp>
        <p:nvSpPr>
          <p:cNvPr id="9" name="TextBox 8">
            <a:extLst>
              <a:ext uri="{FF2B5EF4-FFF2-40B4-BE49-F238E27FC236}">
                <a16:creationId xmlns:a16="http://schemas.microsoft.com/office/drawing/2014/main" id="{CD87C724-F4D1-3366-EBCD-97528A5B5D23}"/>
              </a:ext>
            </a:extLst>
          </p:cNvPr>
          <p:cNvSpPr txBox="1"/>
          <p:nvPr/>
        </p:nvSpPr>
        <p:spPr>
          <a:xfrm>
            <a:off x="303031" y="3131582"/>
            <a:ext cx="6221075" cy="3539430"/>
          </a:xfrm>
          <a:prstGeom prst="rect">
            <a:avLst/>
          </a:prstGeom>
          <a:noFill/>
        </p:spPr>
        <p:txBody>
          <a:bodyPr wrap="square">
            <a:spAutoFit/>
          </a:bodyPr>
          <a:lstStyle/>
          <a:p>
            <a:r>
              <a:rPr lang="en-GB" sz="1600">
                <a:latin typeface="Arial" panose="020B0604020202020204" pitchFamily="34" charset="0"/>
                <a:cs typeface="Arial" panose="020B0604020202020204" pitchFamily="34" charset="0"/>
              </a:rPr>
              <a:t>This will broaden access to the teaching profession and allow those individuals to train who might otherwise have been unable to. </a:t>
            </a:r>
          </a:p>
          <a:p>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The TDA will be a 4-year course with an average of 40% off the job training. </a:t>
            </a:r>
          </a:p>
          <a:p>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The courses will be delivered through ITT providers, working with employing schools on delivery. The TDA will be available for people to train as primary or secondary teachers.</a:t>
            </a:r>
          </a:p>
          <a:p>
            <a:endParaRPr lang="en-GB" sz="1600">
              <a:latin typeface="Arial" panose="020B0604020202020204" pitchFamily="34" charset="0"/>
              <a:cs typeface="Arial" panose="020B0604020202020204" pitchFamily="34" charset="0"/>
            </a:endParaRPr>
          </a:p>
          <a:p>
            <a:r>
              <a:rPr lang="en-GB" sz="1600">
                <a:latin typeface="Arial" panose="020B0604020202020204" pitchFamily="34" charset="0"/>
                <a:cs typeface="Arial" panose="020B0604020202020204" pitchFamily="34" charset="0"/>
              </a:rPr>
              <a:t>By completing the TDA, apprentices will receive both an undergraduate degree and qualified teacher status (QTS), whilst receiving a salary and avoiding student debt.</a:t>
            </a:r>
          </a:p>
        </p:txBody>
      </p:sp>
    </p:spTree>
    <p:extLst>
      <p:ext uri="{BB962C8B-B14F-4D97-AF65-F5344CB8AC3E}">
        <p14:creationId xmlns:p14="http://schemas.microsoft.com/office/powerpoint/2010/main" val="381227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27501"/>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What is the TDA?</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 name="Graphic 3" descr="Route (Two Pins With A Path) with solid fill">
            <a:extLst>
              <a:ext uri="{FF2B5EF4-FFF2-40B4-BE49-F238E27FC236}">
                <a16:creationId xmlns:a16="http://schemas.microsoft.com/office/drawing/2014/main" id="{51299DF5-361D-2C49-BB1E-951FC52F63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03031" y="2841313"/>
            <a:ext cx="968512" cy="1067097"/>
          </a:xfrm>
          <a:prstGeom prst="rect">
            <a:avLst/>
          </a:prstGeom>
        </p:spPr>
      </p:pic>
      <p:pic>
        <p:nvPicPr>
          <p:cNvPr id="6" name="Graphic 5" descr="Graduation cap with solid fill">
            <a:extLst>
              <a:ext uri="{FF2B5EF4-FFF2-40B4-BE49-F238E27FC236}">
                <a16:creationId xmlns:a16="http://schemas.microsoft.com/office/drawing/2014/main" id="{DCC0807B-3F3D-87EB-0382-7F0135E9FD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27564" y="2841313"/>
            <a:ext cx="968510" cy="1067096"/>
          </a:xfrm>
          <a:prstGeom prst="rect">
            <a:avLst/>
          </a:prstGeom>
        </p:spPr>
      </p:pic>
      <p:pic>
        <p:nvPicPr>
          <p:cNvPr id="10" name="Graphic 9" descr="Clipboard Ticked with solid fill">
            <a:extLst>
              <a:ext uri="{FF2B5EF4-FFF2-40B4-BE49-F238E27FC236}">
                <a16:creationId xmlns:a16="http://schemas.microsoft.com/office/drawing/2014/main" id="{8F34E196-3E8F-DFEC-D074-5907075D7D1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3031" y="4258436"/>
            <a:ext cx="968512" cy="1067097"/>
          </a:xfrm>
          <a:prstGeom prst="rect">
            <a:avLst/>
          </a:prstGeom>
        </p:spPr>
      </p:pic>
      <p:pic>
        <p:nvPicPr>
          <p:cNvPr id="11" name="Graphic 10" descr="Handshake with solid fill">
            <a:extLst>
              <a:ext uri="{FF2B5EF4-FFF2-40B4-BE49-F238E27FC236}">
                <a16:creationId xmlns:a16="http://schemas.microsoft.com/office/drawing/2014/main" id="{D00751EB-812B-DDC1-CE91-11B9A0B7E9E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4239173" y="5632007"/>
            <a:ext cx="968512" cy="1067097"/>
          </a:xfrm>
          <a:prstGeom prst="rect">
            <a:avLst/>
          </a:prstGeom>
        </p:spPr>
      </p:pic>
      <p:sp>
        <p:nvSpPr>
          <p:cNvPr id="12" name="Rectangle: Rounded Corners 11">
            <a:extLst>
              <a:ext uri="{FF2B5EF4-FFF2-40B4-BE49-F238E27FC236}">
                <a16:creationId xmlns:a16="http://schemas.microsoft.com/office/drawing/2014/main" id="{4AB88712-3C5F-EA48-0BAB-22016D6E03BC}"/>
              </a:ext>
            </a:extLst>
          </p:cNvPr>
          <p:cNvSpPr/>
          <p:nvPr/>
        </p:nvSpPr>
        <p:spPr>
          <a:xfrm>
            <a:off x="1334621" y="2841313"/>
            <a:ext cx="2449759" cy="1067097"/>
          </a:xfrm>
          <a:prstGeom prst="roundRect">
            <a:avLst/>
          </a:prstGeom>
          <a:solidFill>
            <a:srgbClr val="68A8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New </a:t>
            </a:r>
            <a:r>
              <a:rPr lang="en-GB" sz="1600" b="1">
                <a:solidFill>
                  <a:schemeClr val="bg1"/>
                </a:solidFill>
                <a:latin typeface="Arial" panose="020B0604020202020204" pitchFamily="34" charset="0"/>
                <a:cs typeface="Arial" panose="020B0604020202020204" pitchFamily="34" charset="0"/>
              </a:rPr>
              <a:t>apprenticeship</a:t>
            </a:r>
            <a:r>
              <a:rPr lang="en-GB" sz="1600">
                <a:solidFill>
                  <a:schemeClr val="bg1"/>
                </a:solidFill>
                <a:latin typeface="Arial" panose="020B0604020202020204" pitchFamily="34" charset="0"/>
                <a:cs typeface="Arial" panose="020B0604020202020204" pitchFamily="34" charset="0"/>
              </a:rPr>
              <a:t> route into teaching</a:t>
            </a:r>
            <a:endParaRPr lang="en-GB" sz="1600" b="1">
              <a:solidFill>
                <a:schemeClr val="bg1"/>
              </a:solidFill>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1384825D-E1EA-B88E-3E3D-97215D59E9FA}"/>
              </a:ext>
            </a:extLst>
          </p:cNvPr>
          <p:cNvSpPr/>
          <p:nvPr/>
        </p:nvSpPr>
        <p:spPr>
          <a:xfrm>
            <a:off x="9334618" y="2841313"/>
            <a:ext cx="2449759"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Awards </a:t>
            </a:r>
            <a:r>
              <a:rPr lang="en-GB" sz="1600" b="1">
                <a:solidFill>
                  <a:schemeClr val="bg1"/>
                </a:solidFill>
                <a:latin typeface="Arial" panose="020B0604020202020204" pitchFamily="34" charset="0"/>
                <a:cs typeface="Arial" panose="020B0604020202020204" pitchFamily="34" charset="0"/>
              </a:rPr>
              <a:t>undergraduate</a:t>
            </a:r>
            <a:r>
              <a:rPr lang="en-GB" sz="1600">
                <a:solidFill>
                  <a:schemeClr val="bg1"/>
                </a:solidFill>
                <a:latin typeface="Arial" panose="020B0604020202020204" pitchFamily="34" charset="0"/>
                <a:cs typeface="Arial" panose="020B0604020202020204" pitchFamily="34" charset="0"/>
              </a:rPr>
              <a:t>  </a:t>
            </a:r>
            <a:r>
              <a:rPr lang="en-GB" sz="1600" b="1">
                <a:solidFill>
                  <a:schemeClr val="bg1"/>
                </a:solidFill>
                <a:latin typeface="Arial" panose="020B0604020202020204" pitchFamily="34" charset="0"/>
                <a:cs typeface="Arial" panose="020B0604020202020204" pitchFamily="34" charset="0"/>
              </a:rPr>
              <a:t>degree </a:t>
            </a:r>
            <a:r>
              <a:rPr lang="en-GB" sz="1600">
                <a:solidFill>
                  <a:schemeClr val="bg1"/>
                </a:solidFill>
                <a:latin typeface="Arial" panose="020B0604020202020204" pitchFamily="34" charset="0"/>
                <a:cs typeface="Arial" panose="020B0604020202020204" pitchFamily="34" charset="0"/>
              </a:rPr>
              <a:t>and</a:t>
            </a:r>
            <a:r>
              <a:rPr lang="en-GB" sz="1600" b="1">
                <a:solidFill>
                  <a:schemeClr val="bg1"/>
                </a:solidFill>
                <a:latin typeface="Arial" panose="020B0604020202020204" pitchFamily="34" charset="0"/>
                <a:cs typeface="Arial" panose="020B0604020202020204" pitchFamily="34" charset="0"/>
              </a:rPr>
              <a:t> QTS</a:t>
            </a:r>
          </a:p>
        </p:txBody>
      </p:sp>
      <p:sp>
        <p:nvSpPr>
          <p:cNvPr id="14" name="Rectangle: Rounded Corners 13">
            <a:extLst>
              <a:ext uri="{FF2B5EF4-FFF2-40B4-BE49-F238E27FC236}">
                <a16:creationId xmlns:a16="http://schemas.microsoft.com/office/drawing/2014/main" id="{BC8E166F-8D69-3A2E-C0F0-9A5FA7B52BDE}"/>
              </a:ext>
            </a:extLst>
          </p:cNvPr>
          <p:cNvSpPr/>
          <p:nvPr/>
        </p:nvSpPr>
        <p:spPr>
          <a:xfrm>
            <a:off x="1273297" y="4258436"/>
            <a:ext cx="2449759" cy="1177386"/>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Aligns with the </a:t>
            </a:r>
            <a:r>
              <a:rPr lang="en-GB" sz="1600" b="1">
                <a:solidFill>
                  <a:schemeClr val="bg1"/>
                </a:solidFill>
                <a:latin typeface="Arial" panose="020B0604020202020204" pitchFamily="34" charset="0"/>
                <a:cs typeface="Arial" panose="020B0604020202020204" pitchFamily="34" charset="0"/>
              </a:rPr>
              <a:t>Teachers’ Standards</a:t>
            </a:r>
            <a:r>
              <a:rPr lang="en-GB" sz="1600">
                <a:solidFill>
                  <a:schemeClr val="bg1"/>
                </a:solidFill>
                <a:latin typeface="Arial" panose="020B0604020202020204" pitchFamily="34" charset="0"/>
                <a:cs typeface="Arial" panose="020B0604020202020204" pitchFamily="34" charset="0"/>
              </a:rPr>
              <a:t> and is underpinned by the </a:t>
            </a:r>
            <a:r>
              <a:rPr lang="en-GB" sz="1600" b="1">
                <a:solidFill>
                  <a:schemeClr val="bg1"/>
                </a:solidFill>
                <a:latin typeface="Arial" panose="020B0604020202020204" pitchFamily="34" charset="0"/>
                <a:cs typeface="Arial" panose="020B0604020202020204" pitchFamily="34" charset="0"/>
              </a:rPr>
              <a:t>ITTECF </a:t>
            </a:r>
            <a:r>
              <a:rPr lang="en-GB" sz="1050" b="1">
                <a:solidFill>
                  <a:schemeClr val="bg1"/>
                </a:solidFill>
                <a:latin typeface="Arial" panose="020B0604020202020204" pitchFamily="34" charset="0"/>
                <a:cs typeface="Arial" panose="020B0604020202020204" pitchFamily="34" charset="0"/>
              </a:rPr>
              <a:t>(from Sept 2025)</a:t>
            </a:r>
            <a:r>
              <a:rPr lang="en-GB" sz="1600">
                <a:solidFill>
                  <a:schemeClr val="bg1"/>
                </a:solidFill>
                <a:latin typeface="Arial" panose="020B0604020202020204" pitchFamily="34" charset="0"/>
                <a:cs typeface="Arial" panose="020B0604020202020204" pitchFamily="34" charset="0"/>
              </a:rPr>
              <a:t> </a:t>
            </a:r>
            <a:endParaRPr lang="en-GB" sz="1600" b="1">
              <a:solidFill>
                <a:schemeClr val="bg1"/>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A7636672-C018-9024-AF87-94C88103FAEB}"/>
              </a:ext>
            </a:extLst>
          </p:cNvPr>
          <p:cNvSpPr/>
          <p:nvPr/>
        </p:nvSpPr>
        <p:spPr>
          <a:xfrm>
            <a:off x="5318576" y="5632007"/>
            <a:ext cx="2390755"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rial" panose="020B0604020202020204" pitchFamily="34" charset="0"/>
                <a:cs typeface="Arial" panose="020B0604020202020204" pitchFamily="34" charset="0"/>
              </a:rPr>
              <a:t>Universities and schools</a:t>
            </a:r>
            <a:r>
              <a:rPr lang="en-GB" sz="1600">
                <a:solidFill>
                  <a:schemeClr val="bg1"/>
                </a:solidFill>
                <a:latin typeface="Arial" panose="020B0604020202020204" pitchFamily="34" charset="0"/>
                <a:cs typeface="Arial" panose="020B0604020202020204" pitchFamily="34" charset="0"/>
              </a:rPr>
              <a:t> working in partnership</a:t>
            </a:r>
          </a:p>
        </p:txBody>
      </p:sp>
      <p:pic>
        <p:nvPicPr>
          <p:cNvPr id="16" name="Graphic 15" descr="Monthly calendar with solid fill">
            <a:extLst>
              <a:ext uri="{FF2B5EF4-FFF2-40B4-BE49-F238E27FC236}">
                <a16:creationId xmlns:a16="http://schemas.microsoft.com/office/drawing/2014/main" id="{2BCEC7A1-BED8-F801-7DF6-A520B6D30AB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4239173" y="2841313"/>
            <a:ext cx="968512" cy="1067097"/>
          </a:xfrm>
          <a:prstGeom prst="rect">
            <a:avLst/>
          </a:prstGeom>
        </p:spPr>
      </p:pic>
      <p:pic>
        <p:nvPicPr>
          <p:cNvPr id="17" name="Graphic 16" descr="Money envelope with solid fill">
            <a:extLst>
              <a:ext uri="{FF2B5EF4-FFF2-40B4-BE49-F238E27FC236}">
                <a16:creationId xmlns:a16="http://schemas.microsoft.com/office/drawing/2014/main" id="{26BC062E-4193-EACB-4232-6046087B788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303031" y="5632007"/>
            <a:ext cx="968512" cy="1067097"/>
          </a:xfrm>
          <a:prstGeom prst="rect">
            <a:avLst/>
          </a:prstGeom>
        </p:spPr>
      </p:pic>
      <p:sp>
        <p:nvSpPr>
          <p:cNvPr id="18" name="Rectangle: Rounded Corners 17">
            <a:extLst>
              <a:ext uri="{FF2B5EF4-FFF2-40B4-BE49-F238E27FC236}">
                <a16:creationId xmlns:a16="http://schemas.microsoft.com/office/drawing/2014/main" id="{78AC2A1A-62FC-C8E3-6EEE-0C2474BDAA56}"/>
              </a:ext>
            </a:extLst>
          </p:cNvPr>
          <p:cNvSpPr/>
          <p:nvPr/>
        </p:nvSpPr>
        <p:spPr>
          <a:xfrm>
            <a:off x="5259572" y="2841313"/>
            <a:ext cx="2449759"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rial" panose="020B0604020202020204" pitchFamily="34" charset="0"/>
                <a:cs typeface="Arial" panose="020B0604020202020204" pitchFamily="34" charset="0"/>
              </a:rPr>
              <a:t>4-year </a:t>
            </a:r>
            <a:r>
              <a:rPr lang="en-GB" sz="1600">
                <a:solidFill>
                  <a:schemeClr val="bg1"/>
                </a:solidFill>
                <a:latin typeface="Arial" panose="020B0604020202020204" pitchFamily="34" charset="0"/>
                <a:cs typeface="Arial" panose="020B0604020202020204" pitchFamily="34" charset="0"/>
              </a:rPr>
              <a:t>course</a:t>
            </a:r>
          </a:p>
        </p:txBody>
      </p:sp>
      <p:sp>
        <p:nvSpPr>
          <p:cNvPr id="19" name="Rectangle: Rounded Corners 18">
            <a:extLst>
              <a:ext uri="{FF2B5EF4-FFF2-40B4-BE49-F238E27FC236}">
                <a16:creationId xmlns:a16="http://schemas.microsoft.com/office/drawing/2014/main" id="{DFC78F60-6928-09B1-929F-355C40F549FE}"/>
              </a:ext>
            </a:extLst>
          </p:cNvPr>
          <p:cNvSpPr/>
          <p:nvPr/>
        </p:nvSpPr>
        <p:spPr>
          <a:xfrm>
            <a:off x="5259572" y="4258436"/>
            <a:ext cx="2449759"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rial" panose="020B0604020202020204" pitchFamily="34" charset="0"/>
                <a:cs typeface="Arial" panose="020B0604020202020204" pitchFamily="34" charset="0"/>
              </a:rPr>
              <a:t>Average</a:t>
            </a:r>
            <a:r>
              <a:rPr lang="en-GB" sz="1600">
                <a:solidFill>
                  <a:schemeClr val="bg1"/>
                </a:solidFill>
                <a:latin typeface="Arial" panose="020B0604020202020204" pitchFamily="34" charset="0"/>
                <a:cs typeface="Arial" panose="020B0604020202020204" pitchFamily="34" charset="0"/>
              </a:rPr>
              <a:t> of </a:t>
            </a:r>
            <a:r>
              <a:rPr lang="en-GB" sz="1600" b="1">
                <a:solidFill>
                  <a:schemeClr val="bg1"/>
                </a:solidFill>
                <a:latin typeface="Arial" panose="020B0604020202020204" pitchFamily="34" charset="0"/>
                <a:cs typeface="Arial" panose="020B0604020202020204" pitchFamily="34" charset="0"/>
              </a:rPr>
              <a:t>40% </a:t>
            </a:r>
            <a:r>
              <a:rPr lang="en-GB" sz="1600">
                <a:solidFill>
                  <a:schemeClr val="bg1"/>
                </a:solidFill>
                <a:latin typeface="Arial" panose="020B0604020202020204" pitchFamily="34" charset="0"/>
                <a:cs typeface="Arial" panose="020B0604020202020204" pitchFamily="34" charset="0"/>
              </a:rPr>
              <a:t>off</a:t>
            </a:r>
            <a:r>
              <a:rPr lang="en-GB" sz="1600" b="1">
                <a:solidFill>
                  <a:schemeClr val="bg1"/>
                </a:solidFill>
                <a:latin typeface="Arial" panose="020B0604020202020204" pitchFamily="34" charset="0"/>
                <a:cs typeface="Arial" panose="020B0604020202020204" pitchFamily="34" charset="0"/>
              </a:rPr>
              <a:t> </a:t>
            </a:r>
            <a:r>
              <a:rPr lang="en-GB" sz="1600">
                <a:solidFill>
                  <a:schemeClr val="bg1"/>
                </a:solidFill>
                <a:latin typeface="Arial" panose="020B0604020202020204" pitchFamily="34" charset="0"/>
                <a:cs typeface="Arial" panose="020B0604020202020204" pitchFamily="34" charset="0"/>
              </a:rPr>
              <a:t>the job training across the 4 years</a:t>
            </a:r>
          </a:p>
        </p:txBody>
      </p:sp>
      <p:sp>
        <p:nvSpPr>
          <p:cNvPr id="20" name="Rectangle: Rounded Corners 19">
            <a:extLst>
              <a:ext uri="{FF2B5EF4-FFF2-40B4-BE49-F238E27FC236}">
                <a16:creationId xmlns:a16="http://schemas.microsoft.com/office/drawing/2014/main" id="{E92D042E-6A2D-7797-2A82-03CC147E3C9A}"/>
              </a:ext>
            </a:extLst>
          </p:cNvPr>
          <p:cNvSpPr/>
          <p:nvPr/>
        </p:nvSpPr>
        <p:spPr>
          <a:xfrm>
            <a:off x="9323427" y="4258436"/>
            <a:ext cx="2449760"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rial" panose="020B0604020202020204" pitchFamily="34" charset="0"/>
                <a:cs typeface="Arial" panose="020B0604020202020204" pitchFamily="34" charset="0"/>
              </a:rPr>
              <a:t>Subject specific </a:t>
            </a:r>
            <a:r>
              <a:rPr lang="en-GB" sz="1600">
                <a:solidFill>
                  <a:schemeClr val="bg1"/>
                </a:solidFill>
                <a:latin typeface="Arial" panose="020B0604020202020204" pitchFamily="34" charset="0"/>
                <a:cs typeface="Arial" panose="020B0604020202020204" pitchFamily="34" charset="0"/>
              </a:rPr>
              <a:t>degree</a:t>
            </a:r>
            <a:endParaRPr lang="en-GB" sz="1600" b="1">
              <a:solidFill>
                <a:schemeClr val="bg1"/>
              </a:solidFill>
              <a:latin typeface="Arial" panose="020B060402020202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0564FEBE-F26C-D8C9-D9F1-570E0077A7C6}"/>
              </a:ext>
            </a:extLst>
          </p:cNvPr>
          <p:cNvSpPr/>
          <p:nvPr/>
        </p:nvSpPr>
        <p:spPr>
          <a:xfrm>
            <a:off x="1334621" y="5632007"/>
            <a:ext cx="2438568"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a:solidFill>
                  <a:schemeClr val="bg1"/>
                </a:solidFill>
                <a:latin typeface="Arial" panose="020B0604020202020204" pitchFamily="34" charset="0"/>
                <a:cs typeface="Arial" panose="020B0604020202020204" pitchFamily="34" charset="0"/>
              </a:rPr>
              <a:t>Opportunity</a:t>
            </a:r>
            <a:r>
              <a:rPr lang="en-GB" sz="1600" b="1">
                <a:solidFill>
                  <a:schemeClr val="bg1"/>
                </a:solidFill>
                <a:latin typeface="Arial" panose="020B0604020202020204" pitchFamily="34" charset="0"/>
                <a:cs typeface="Arial" panose="020B0604020202020204" pitchFamily="34" charset="0"/>
              </a:rPr>
              <a:t> </a:t>
            </a:r>
            <a:r>
              <a:rPr lang="en-GB" sz="1600">
                <a:solidFill>
                  <a:schemeClr val="bg1"/>
                </a:solidFill>
                <a:latin typeface="Arial" panose="020B0604020202020204" pitchFamily="34" charset="0"/>
                <a:cs typeface="Arial" panose="020B0604020202020204" pitchFamily="34" charset="0"/>
              </a:rPr>
              <a:t>to</a:t>
            </a:r>
            <a:r>
              <a:rPr lang="en-GB" sz="1600" b="1">
                <a:solidFill>
                  <a:schemeClr val="bg1"/>
                </a:solidFill>
                <a:latin typeface="Arial" panose="020B0604020202020204" pitchFamily="34" charset="0"/>
                <a:cs typeface="Arial" panose="020B0604020202020204" pitchFamily="34" charset="0"/>
              </a:rPr>
              <a:t> earn and learn</a:t>
            </a:r>
          </a:p>
        </p:txBody>
      </p:sp>
      <p:grpSp>
        <p:nvGrpSpPr>
          <p:cNvPr id="22" name="Group 21">
            <a:extLst>
              <a:ext uri="{FF2B5EF4-FFF2-40B4-BE49-F238E27FC236}">
                <a16:creationId xmlns:a16="http://schemas.microsoft.com/office/drawing/2014/main" id="{A7BAE905-B665-1D1D-4D54-D7C12801485F}"/>
              </a:ext>
            </a:extLst>
          </p:cNvPr>
          <p:cNvGrpSpPr/>
          <p:nvPr/>
        </p:nvGrpSpPr>
        <p:grpSpPr>
          <a:xfrm>
            <a:off x="4379457" y="4357588"/>
            <a:ext cx="687945" cy="868792"/>
            <a:chOff x="4702431" y="2644134"/>
            <a:chExt cx="757761" cy="868550"/>
          </a:xfrm>
          <a:solidFill>
            <a:srgbClr val="68A8C5"/>
          </a:solidFill>
        </p:grpSpPr>
        <p:sp>
          <p:nvSpPr>
            <p:cNvPr id="23" name="Free-form: Shape 22">
              <a:extLst>
                <a:ext uri="{FF2B5EF4-FFF2-40B4-BE49-F238E27FC236}">
                  <a16:creationId xmlns:a16="http://schemas.microsoft.com/office/drawing/2014/main" id="{66BC0110-37D4-5F5E-F721-22C6F3AB8E98}"/>
                </a:ext>
              </a:extLst>
            </p:cNvPr>
            <p:cNvSpPr/>
            <p:nvPr/>
          </p:nvSpPr>
          <p:spPr>
            <a:xfrm>
              <a:off x="4702431" y="2644134"/>
              <a:ext cx="757761" cy="868550"/>
            </a:xfrm>
            <a:custGeom>
              <a:avLst/>
              <a:gdLst>
                <a:gd name="connsiteX0" fmla="*/ 379378 w 757761"/>
                <a:gd name="connsiteY0" fmla="*/ 800267 h 868550"/>
                <a:gd name="connsiteX1" fmla="*/ 68050 w 757761"/>
                <a:gd name="connsiteY1" fmla="*/ 489117 h 868550"/>
                <a:gd name="connsiteX2" fmla="*/ 379200 w 757761"/>
                <a:gd name="connsiteY2" fmla="*/ 177789 h 868550"/>
                <a:gd name="connsiteX3" fmla="*/ 690528 w 757761"/>
                <a:gd name="connsiteY3" fmla="*/ 488939 h 868550"/>
                <a:gd name="connsiteX4" fmla="*/ 690528 w 757761"/>
                <a:gd name="connsiteY4" fmla="*/ 489028 h 868550"/>
                <a:gd name="connsiteX5" fmla="*/ 380402 w 757761"/>
                <a:gd name="connsiteY5" fmla="*/ 800267 h 868550"/>
                <a:gd name="connsiteX6" fmla="*/ 379378 w 757761"/>
                <a:gd name="connsiteY6" fmla="*/ 800267 h 868550"/>
                <a:gd name="connsiteX7" fmla="*/ 642744 w 757761"/>
                <a:gd name="connsiteY7" fmla="*/ 217805 h 868550"/>
                <a:gd name="connsiteX8" fmla="*/ 676082 w 757761"/>
                <a:gd name="connsiteY8" fmla="*/ 184468 h 868550"/>
                <a:gd name="connsiteX9" fmla="*/ 674971 w 757761"/>
                <a:gd name="connsiteY9" fmla="*/ 137795 h 868550"/>
                <a:gd name="connsiteX10" fmla="*/ 628298 w 757761"/>
                <a:gd name="connsiteY10" fmla="*/ 136684 h 868550"/>
                <a:gd name="connsiteX11" fmla="*/ 590516 w 757761"/>
                <a:gd name="connsiteY11" fmla="*/ 175577 h 868550"/>
                <a:gd name="connsiteX12" fmla="*/ 412716 w 757761"/>
                <a:gd name="connsiteY12" fmla="*/ 113348 h 868550"/>
                <a:gd name="connsiteX13" fmla="*/ 412716 w 757761"/>
                <a:gd name="connsiteY13" fmla="*/ 66675 h 868550"/>
                <a:gd name="connsiteX14" fmla="*/ 512728 w 757761"/>
                <a:gd name="connsiteY14" fmla="*/ 66675 h 868550"/>
                <a:gd name="connsiteX15" fmla="*/ 512728 w 757761"/>
                <a:gd name="connsiteY15" fmla="*/ 0 h 868550"/>
                <a:gd name="connsiteX16" fmla="*/ 246028 w 757761"/>
                <a:gd name="connsiteY16" fmla="*/ 0 h 868550"/>
                <a:gd name="connsiteX17" fmla="*/ 246028 w 757761"/>
                <a:gd name="connsiteY17" fmla="*/ 66675 h 868550"/>
                <a:gd name="connsiteX18" fmla="*/ 346041 w 757761"/>
                <a:gd name="connsiteY18" fmla="*/ 66675 h 868550"/>
                <a:gd name="connsiteX19" fmla="*/ 346041 w 757761"/>
                <a:gd name="connsiteY19" fmla="*/ 112236 h 868550"/>
                <a:gd name="connsiteX20" fmla="*/ 1449 w 757761"/>
                <a:gd name="connsiteY20" fmla="*/ 522509 h 868550"/>
                <a:gd name="connsiteX21" fmla="*/ 411721 w 757761"/>
                <a:gd name="connsiteY21" fmla="*/ 867102 h 868550"/>
                <a:gd name="connsiteX22" fmla="*/ 756313 w 757761"/>
                <a:gd name="connsiteY22" fmla="*/ 456828 h 868550"/>
                <a:gd name="connsiteX23" fmla="*/ 642744 w 757761"/>
                <a:gd name="connsiteY23" fmla="*/ 217805 h 8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761" h="868550">
                  <a:moveTo>
                    <a:pt x="379378" y="800267"/>
                  </a:moveTo>
                  <a:cubicBezTo>
                    <a:pt x="207486" y="800316"/>
                    <a:pt x="68099" y="661009"/>
                    <a:pt x="68050" y="489117"/>
                  </a:cubicBezTo>
                  <a:cubicBezTo>
                    <a:pt x="68001" y="317224"/>
                    <a:pt x="207308" y="177838"/>
                    <a:pt x="379200" y="177789"/>
                  </a:cubicBezTo>
                  <a:cubicBezTo>
                    <a:pt x="551093" y="177740"/>
                    <a:pt x="690479" y="317046"/>
                    <a:pt x="690528" y="488939"/>
                  </a:cubicBezTo>
                  <a:cubicBezTo>
                    <a:pt x="690528" y="488969"/>
                    <a:pt x="690528" y="488998"/>
                    <a:pt x="690528" y="489028"/>
                  </a:cubicBezTo>
                  <a:cubicBezTo>
                    <a:pt x="690835" y="660614"/>
                    <a:pt x="551986" y="799960"/>
                    <a:pt x="380402" y="800267"/>
                  </a:cubicBezTo>
                  <a:cubicBezTo>
                    <a:pt x="380060" y="800267"/>
                    <a:pt x="379719" y="800267"/>
                    <a:pt x="379378" y="800267"/>
                  </a:cubicBezTo>
                  <a:close/>
                  <a:moveTo>
                    <a:pt x="642744" y="217805"/>
                  </a:moveTo>
                  <a:lnTo>
                    <a:pt x="676082" y="184468"/>
                  </a:lnTo>
                  <a:cubicBezTo>
                    <a:pt x="688539" y="171225"/>
                    <a:pt x="688043" y="150430"/>
                    <a:pt x="674971" y="137795"/>
                  </a:cubicBezTo>
                  <a:cubicBezTo>
                    <a:pt x="662106" y="125258"/>
                    <a:pt x="641745" y="124772"/>
                    <a:pt x="628298" y="136684"/>
                  </a:cubicBezTo>
                  <a:lnTo>
                    <a:pt x="590516" y="175577"/>
                  </a:lnTo>
                  <a:cubicBezTo>
                    <a:pt x="537650" y="139762"/>
                    <a:pt x="476377" y="118316"/>
                    <a:pt x="412716" y="113348"/>
                  </a:cubicBezTo>
                  <a:lnTo>
                    <a:pt x="412716" y="66675"/>
                  </a:lnTo>
                  <a:lnTo>
                    <a:pt x="512728" y="66675"/>
                  </a:lnTo>
                  <a:lnTo>
                    <a:pt x="512728" y="0"/>
                  </a:lnTo>
                  <a:lnTo>
                    <a:pt x="246028" y="0"/>
                  </a:lnTo>
                  <a:lnTo>
                    <a:pt x="246028" y="66675"/>
                  </a:lnTo>
                  <a:lnTo>
                    <a:pt x="346041" y="66675"/>
                  </a:lnTo>
                  <a:lnTo>
                    <a:pt x="346041" y="112236"/>
                  </a:lnTo>
                  <a:cubicBezTo>
                    <a:pt x="137590" y="130373"/>
                    <a:pt x="-16689" y="314059"/>
                    <a:pt x="1449" y="522509"/>
                  </a:cubicBezTo>
                  <a:cubicBezTo>
                    <a:pt x="19585" y="730959"/>
                    <a:pt x="203272" y="885238"/>
                    <a:pt x="411721" y="867102"/>
                  </a:cubicBezTo>
                  <a:cubicBezTo>
                    <a:pt x="620172" y="848964"/>
                    <a:pt x="774451" y="665279"/>
                    <a:pt x="756313" y="456828"/>
                  </a:cubicBezTo>
                  <a:cubicBezTo>
                    <a:pt x="748419" y="366092"/>
                    <a:pt x="708102" y="281238"/>
                    <a:pt x="642744" y="217805"/>
                  </a:cubicBezTo>
                  <a:close/>
                </a:path>
              </a:pathLst>
            </a:custGeom>
            <a:grpFill/>
            <a:ln w="11113" cap="flat">
              <a:noFill/>
              <a:prstDash val="solid"/>
              <a:miter/>
            </a:ln>
          </p:spPr>
          <p:txBody>
            <a:bodyPr rtlCol="0" anchor="ctr"/>
            <a:lstStyle/>
            <a:p>
              <a:endParaRPr lang="en-GB">
                <a:latin typeface="Univers" panose="020B0503020202020204" pitchFamily="34" charset="0"/>
              </a:endParaRPr>
            </a:p>
          </p:txBody>
        </p:sp>
        <p:sp>
          <p:nvSpPr>
            <p:cNvPr id="24" name="Free-form: Shape 23">
              <a:extLst>
                <a:ext uri="{FF2B5EF4-FFF2-40B4-BE49-F238E27FC236}">
                  <a16:creationId xmlns:a16="http://schemas.microsoft.com/office/drawing/2014/main" id="{60768F75-A553-4D56-A4B9-6A93DC00319A}"/>
                </a:ext>
              </a:extLst>
            </p:cNvPr>
            <p:cNvSpPr/>
            <p:nvPr/>
          </p:nvSpPr>
          <p:spPr>
            <a:xfrm>
              <a:off x="5081787" y="2866295"/>
              <a:ext cx="266700" cy="533399"/>
            </a:xfrm>
            <a:custGeom>
              <a:avLst/>
              <a:gdLst>
                <a:gd name="connsiteX0" fmla="*/ 0 w 266700"/>
                <a:gd name="connsiteY0" fmla="*/ 0 h 533399"/>
                <a:gd name="connsiteX1" fmla="*/ 266700 w 266700"/>
                <a:gd name="connsiteY1" fmla="*/ 266700 h 533399"/>
                <a:gd name="connsiteX2" fmla="*/ 0 w 266700"/>
                <a:gd name="connsiteY2" fmla="*/ 533400 h 533399"/>
              </a:gdLst>
              <a:ahLst/>
              <a:cxnLst>
                <a:cxn ang="0">
                  <a:pos x="connsiteX0" y="connsiteY0"/>
                </a:cxn>
                <a:cxn ang="0">
                  <a:pos x="connsiteX1" y="connsiteY1"/>
                </a:cxn>
                <a:cxn ang="0">
                  <a:pos x="connsiteX2" y="connsiteY2"/>
                </a:cxn>
              </a:cxnLst>
              <a:rect l="l" t="t" r="r" b="b"/>
              <a:pathLst>
                <a:path w="266700" h="533399">
                  <a:moveTo>
                    <a:pt x="0" y="0"/>
                  </a:moveTo>
                  <a:cubicBezTo>
                    <a:pt x="147294" y="0"/>
                    <a:pt x="266700" y="119406"/>
                    <a:pt x="266700" y="266700"/>
                  </a:cubicBezTo>
                  <a:cubicBezTo>
                    <a:pt x="266700" y="413994"/>
                    <a:pt x="147294" y="533400"/>
                    <a:pt x="0" y="533400"/>
                  </a:cubicBezTo>
                  <a:close/>
                </a:path>
              </a:pathLst>
            </a:custGeom>
            <a:grpFill/>
            <a:ln w="11113" cap="flat">
              <a:noFill/>
              <a:prstDash val="solid"/>
              <a:miter/>
            </a:ln>
          </p:spPr>
          <p:txBody>
            <a:bodyPr rtlCol="0" anchor="ctr"/>
            <a:lstStyle/>
            <a:p>
              <a:endParaRPr lang="en-GB">
                <a:latin typeface="Univers" panose="020B0503020202020204" pitchFamily="34" charset="0"/>
              </a:endParaRPr>
            </a:p>
          </p:txBody>
        </p:sp>
        <p:cxnSp>
          <p:nvCxnSpPr>
            <p:cNvPr id="25" name="Straight Connector 24">
              <a:extLst>
                <a:ext uri="{FF2B5EF4-FFF2-40B4-BE49-F238E27FC236}">
                  <a16:creationId xmlns:a16="http://schemas.microsoft.com/office/drawing/2014/main" id="{332D73E2-2E9E-0EE5-8054-20D6C8BAC162}"/>
                </a:ext>
              </a:extLst>
            </p:cNvPr>
            <p:cNvCxnSpPr/>
            <p:nvPr/>
          </p:nvCxnSpPr>
          <p:spPr>
            <a:xfrm>
              <a:off x="5081311" y="3124200"/>
              <a:ext cx="129922" cy="244475"/>
            </a:xfrm>
            <a:prstGeom prst="line">
              <a:avLst/>
            </a:prstGeom>
            <a:grpFill/>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83BFFCA-05C4-2B1B-CCC2-41DB12B3BA16}"/>
                </a:ext>
              </a:extLst>
            </p:cNvPr>
            <p:cNvCxnSpPr>
              <a:cxnSpLocks/>
              <a:endCxn id="24" idx="2"/>
            </p:cNvCxnSpPr>
            <p:nvPr/>
          </p:nvCxnSpPr>
          <p:spPr>
            <a:xfrm>
              <a:off x="5081787" y="3124200"/>
              <a:ext cx="0" cy="275495"/>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456F3542-5351-40EC-D058-8CA18ACF38D8}"/>
                </a:ext>
              </a:extLst>
            </p:cNvPr>
            <p:cNvSpPr/>
            <p:nvPr/>
          </p:nvSpPr>
          <p:spPr>
            <a:xfrm>
              <a:off x="5078942" y="3127374"/>
              <a:ext cx="138640" cy="272319"/>
            </a:xfrm>
            <a:custGeom>
              <a:avLst/>
              <a:gdLst>
                <a:gd name="connsiteX0" fmla="*/ 0 w 130175"/>
                <a:gd name="connsiteY0" fmla="*/ 271992 h 271992"/>
                <a:gd name="connsiteX1" fmla="*/ 0 w 130175"/>
                <a:gd name="connsiteY1" fmla="*/ 271992 h 271992"/>
                <a:gd name="connsiteX2" fmla="*/ 51858 w 130175"/>
                <a:gd name="connsiteY2" fmla="*/ 265642 h 271992"/>
                <a:gd name="connsiteX3" fmla="*/ 86783 w 130175"/>
                <a:gd name="connsiteY3" fmla="*/ 255058 h 271992"/>
                <a:gd name="connsiteX4" fmla="*/ 106891 w 130175"/>
                <a:gd name="connsiteY4" fmla="*/ 249767 h 271992"/>
                <a:gd name="connsiteX5" fmla="*/ 114300 w 130175"/>
                <a:gd name="connsiteY5" fmla="*/ 245533 h 271992"/>
                <a:gd name="connsiteX6" fmla="*/ 123825 w 130175"/>
                <a:gd name="connsiteY6" fmla="*/ 239183 h 271992"/>
                <a:gd name="connsiteX7" fmla="*/ 125941 w 130175"/>
                <a:gd name="connsiteY7" fmla="*/ 236008 h 271992"/>
                <a:gd name="connsiteX8" fmla="*/ 130175 w 130175"/>
                <a:gd name="connsiteY8" fmla="*/ 231775 h 271992"/>
                <a:gd name="connsiteX9" fmla="*/ 4233 w 130175"/>
                <a:gd name="connsiteY9" fmla="*/ 0 h 271992"/>
                <a:gd name="connsiteX10" fmla="*/ 0 w 130175"/>
                <a:gd name="connsiteY10" fmla="*/ 271992 h 27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175" h="271992">
                  <a:moveTo>
                    <a:pt x="0" y="271992"/>
                  </a:moveTo>
                  <a:lnTo>
                    <a:pt x="0" y="271992"/>
                  </a:lnTo>
                  <a:cubicBezTo>
                    <a:pt x="17286" y="269875"/>
                    <a:pt x="35191" y="270693"/>
                    <a:pt x="51858" y="265642"/>
                  </a:cubicBezTo>
                  <a:cubicBezTo>
                    <a:pt x="63500" y="262114"/>
                    <a:pt x="74855" y="257443"/>
                    <a:pt x="86783" y="255058"/>
                  </a:cubicBezTo>
                  <a:cubicBezTo>
                    <a:pt x="94549" y="253505"/>
                    <a:pt x="99627" y="252945"/>
                    <a:pt x="106891" y="249767"/>
                  </a:cubicBezTo>
                  <a:cubicBezTo>
                    <a:pt x="109497" y="248627"/>
                    <a:pt x="111961" y="247152"/>
                    <a:pt x="114300" y="245533"/>
                  </a:cubicBezTo>
                  <a:cubicBezTo>
                    <a:pt x="124339" y="238583"/>
                    <a:pt x="116890" y="241496"/>
                    <a:pt x="123825" y="239183"/>
                  </a:cubicBezTo>
                  <a:cubicBezTo>
                    <a:pt x="124530" y="238125"/>
                    <a:pt x="125042" y="236907"/>
                    <a:pt x="125941" y="236008"/>
                  </a:cubicBezTo>
                  <a:cubicBezTo>
                    <a:pt x="131052" y="230897"/>
                    <a:pt x="127753" y="236616"/>
                    <a:pt x="130175" y="231775"/>
                  </a:cubicBezTo>
                  <a:lnTo>
                    <a:pt x="4233" y="0"/>
                  </a:lnTo>
                  <a:lnTo>
                    <a:pt x="0" y="271992"/>
                  </a:lnTo>
                  <a:close/>
                </a:path>
              </a:pathLst>
            </a:cu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Univers" panose="020B0503020202020204" pitchFamily="34" charset="0"/>
              </a:endParaRPr>
            </a:p>
          </p:txBody>
        </p:sp>
      </p:grpSp>
      <p:sp>
        <p:nvSpPr>
          <p:cNvPr id="28" name="Rectangle: Rounded Corners 27">
            <a:extLst>
              <a:ext uri="{FF2B5EF4-FFF2-40B4-BE49-F238E27FC236}">
                <a16:creationId xmlns:a16="http://schemas.microsoft.com/office/drawing/2014/main" id="{B7E43721-95EF-CB99-1C0C-159B0506FF0B}"/>
              </a:ext>
            </a:extLst>
          </p:cNvPr>
          <p:cNvSpPr/>
          <p:nvPr/>
        </p:nvSpPr>
        <p:spPr>
          <a:xfrm>
            <a:off x="303032" y="2118790"/>
            <a:ext cx="3481347" cy="564752"/>
          </a:xfrm>
          <a:prstGeom prst="roundRect">
            <a:avLst/>
          </a:prstGeom>
          <a:solidFill>
            <a:srgbClr val="2A73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Arial" panose="020B0604020202020204" pitchFamily="34" charset="0"/>
                <a:cs typeface="Arial" panose="020B0604020202020204" pitchFamily="34" charset="0"/>
              </a:rPr>
              <a:t>What is the TDA?</a:t>
            </a:r>
          </a:p>
        </p:txBody>
      </p:sp>
      <p:sp>
        <p:nvSpPr>
          <p:cNvPr id="29" name="Rectangle: Rounded Corners 28">
            <a:extLst>
              <a:ext uri="{FF2B5EF4-FFF2-40B4-BE49-F238E27FC236}">
                <a16:creationId xmlns:a16="http://schemas.microsoft.com/office/drawing/2014/main" id="{760477DD-DAAC-F1F1-D5DC-5CFE16D4A843}"/>
              </a:ext>
            </a:extLst>
          </p:cNvPr>
          <p:cNvSpPr/>
          <p:nvPr/>
        </p:nvSpPr>
        <p:spPr>
          <a:xfrm>
            <a:off x="4378077" y="2118790"/>
            <a:ext cx="3331254" cy="564752"/>
          </a:xfrm>
          <a:prstGeom prst="roundRect">
            <a:avLst/>
          </a:prstGeom>
          <a:solidFill>
            <a:srgbClr val="2A73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Arial" panose="020B0604020202020204" pitchFamily="34" charset="0"/>
                <a:cs typeface="Arial" panose="020B0604020202020204" pitchFamily="34" charset="0"/>
              </a:rPr>
              <a:t>How will it be delivered?</a:t>
            </a:r>
          </a:p>
        </p:txBody>
      </p:sp>
      <p:sp>
        <p:nvSpPr>
          <p:cNvPr id="30" name="Rectangle: Rounded Corners 29">
            <a:extLst>
              <a:ext uri="{FF2B5EF4-FFF2-40B4-BE49-F238E27FC236}">
                <a16:creationId xmlns:a16="http://schemas.microsoft.com/office/drawing/2014/main" id="{565194A6-7184-DCF7-43AB-D3CA58B2B1A9}"/>
              </a:ext>
            </a:extLst>
          </p:cNvPr>
          <p:cNvSpPr/>
          <p:nvPr/>
        </p:nvSpPr>
        <p:spPr>
          <a:xfrm>
            <a:off x="8298304" y="2126973"/>
            <a:ext cx="3446830" cy="564752"/>
          </a:xfrm>
          <a:prstGeom prst="roundRect">
            <a:avLst/>
          </a:prstGeom>
          <a:solidFill>
            <a:srgbClr val="2A73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Arial" panose="020B0604020202020204" pitchFamily="34" charset="0"/>
                <a:cs typeface="Arial" panose="020B0604020202020204" pitchFamily="34" charset="0"/>
              </a:rPr>
              <a:t>What will apprentices get?</a:t>
            </a:r>
          </a:p>
        </p:txBody>
      </p:sp>
      <p:pic>
        <p:nvPicPr>
          <p:cNvPr id="31" name="Graphic 30" descr="Bank check with solid fill">
            <a:extLst>
              <a:ext uri="{FF2B5EF4-FFF2-40B4-BE49-F238E27FC236}">
                <a16:creationId xmlns:a16="http://schemas.microsoft.com/office/drawing/2014/main" id="{31D1EBC5-9B2E-C01E-6BED-27CEFF0123B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8221291" y="5675027"/>
            <a:ext cx="981057" cy="981057"/>
          </a:xfrm>
          <a:prstGeom prst="rect">
            <a:avLst/>
          </a:prstGeom>
        </p:spPr>
      </p:pic>
      <p:sp>
        <p:nvSpPr>
          <p:cNvPr id="32" name="Rectangle: Rounded Corners 31">
            <a:extLst>
              <a:ext uri="{FF2B5EF4-FFF2-40B4-BE49-F238E27FC236}">
                <a16:creationId xmlns:a16="http://schemas.microsoft.com/office/drawing/2014/main" id="{7789E781-B19B-A893-37FC-887922A6361E}"/>
              </a:ext>
            </a:extLst>
          </p:cNvPr>
          <p:cNvSpPr/>
          <p:nvPr/>
        </p:nvSpPr>
        <p:spPr>
          <a:xfrm>
            <a:off x="9334618" y="5632007"/>
            <a:ext cx="2449760" cy="106709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rial" panose="020B0604020202020204" pitchFamily="34" charset="0"/>
                <a:cs typeface="Arial" panose="020B0604020202020204" pitchFamily="34" charset="0"/>
              </a:rPr>
              <a:t>Avoids</a:t>
            </a:r>
            <a:r>
              <a:rPr lang="en-GB" sz="1600">
                <a:solidFill>
                  <a:schemeClr val="bg1"/>
                </a:solidFill>
                <a:latin typeface="Arial" panose="020B0604020202020204" pitchFamily="34" charset="0"/>
                <a:cs typeface="Arial" panose="020B0604020202020204" pitchFamily="34" charset="0"/>
              </a:rPr>
              <a:t> student debt</a:t>
            </a:r>
          </a:p>
        </p:txBody>
      </p:sp>
      <p:pic>
        <p:nvPicPr>
          <p:cNvPr id="33" name="Graphic 32" descr="Shooting star with solid fill">
            <a:extLst>
              <a:ext uri="{FF2B5EF4-FFF2-40B4-BE49-F238E27FC236}">
                <a16:creationId xmlns:a16="http://schemas.microsoft.com/office/drawing/2014/main" id="{4573E295-3788-B997-1827-77269E6B5C9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305130" y="4385295"/>
            <a:ext cx="813379" cy="813379"/>
          </a:xfrm>
          <a:prstGeom prst="rect">
            <a:avLst/>
          </a:prstGeom>
        </p:spPr>
      </p:pic>
      <p:sp>
        <p:nvSpPr>
          <p:cNvPr id="34" name="TextBox 33">
            <a:extLst>
              <a:ext uri="{FF2B5EF4-FFF2-40B4-BE49-F238E27FC236}">
                <a16:creationId xmlns:a16="http://schemas.microsoft.com/office/drawing/2014/main" id="{630C54C2-9433-F3A7-92C1-8754E2229499}"/>
              </a:ext>
            </a:extLst>
          </p:cNvPr>
          <p:cNvSpPr txBox="1"/>
          <p:nvPr/>
        </p:nvSpPr>
        <p:spPr>
          <a:xfrm>
            <a:off x="227716" y="1559864"/>
            <a:ext cx="11205556" cy="338554"/>
          </a:xfrm>
          <a:prstGeom prst="rect">
            <a:avLst/>
          </a:prstGeom>
          <a:noFill/>
        </p:spPr>
        <p:txBody>
          <a:bodyPr wrap="square">
            <a:spAutoFit/>
          </a:bodyPr>
          <a:lstStyle/>
          <a:p>
            <a:r>
              <a:rPr lang="en-GB" sz="1600" b="0" i="0" u="none" strike="noStrike" dirty="0">
                <a:solidFill>
                  <a:srgbClr val="000000"/>
                </a:solidFill>
                <a:effectLst/>
                <a:latin typeface="Arial" panose="020B0604020202020204" pitchFamily="34" charset="0"/>
              </a:rPr>
              <a:t>The TDA will be a high quality and attractive route into teaching, that will appeal to a whole new range of aspiring teachers</a:t>
            </a:r>
            <a:r>
              <a:rPr lang="en-GB" sz="1600" b="0" i="0" dirty="0">
                <a:solidFill>
                  <a:srgbClr val="000000"/>
                </a:solidFill>
                <a:effectLst/>
                <a:latin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00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TDA Pilot</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49883" y="1572306"/>
            <a:ext cx="11099260" cy="1323439"/>
          </a:xfrm>
          <a:prstGeom prst="rect">
            <a:avLst/>
          </a:prstGeom>
          <a:noFill/>
        </p:spPr>
        <p:txBody>
          <a:bodyPr wrap="square">
            <a:spAutoFit/>
          </a:bodyPr>
          <a:lstStyle/>
          <a:p>
            <a:r>
              <a:rPr lang="en-GB" sz="2000">
                <a:solidFill>
                  <a:srgbClr val="16485F"/>
                </a:solidFill>
                <a:latin typeface="Arial" panose="020B0604020202020204" pitchFamily="34" charset="0"/>
                <a:cs typeface="Arial" panose="020B0604020202020204" pitchFamily="34" charset="0"/>
              </a:rPr>
              <a:t>Alongside the wider rollout of the TDA, we have announced a </a:t>
            </a:r>
            <a:r>
              <a:rPr lang="en-GB" sz="2000" b="1">
                <a:solidFill>
                  <a:srgbClr val="16485F"/>
                </a:solidFill>
                <a:latin typeface="Arial" panose="020B0604020202020204" pitchFamily="34" charset="0"/>
                <a:cs typeface="Arial" panose="020B0604020202020204" pitchFamily="34" charset="0"/>
              </a:rPr>
              <a:t>salary funding pilot in secondary maths</a:t>
            </a:r>
            <a:r>
              <a:rPr lang="en-GB" sz="2000">
                <a:solidFill>
                  <a:srgbClr val="16485F"/>
                </a:solidFill>
                <a:latin typeface="Arial" panose="020B0604020202020204" pitchFamily="34" charset="0"/>
                <a:cs typeface="Arial" panose="020B0604020202020204" pitchFamily="34" charset="0"/>
              </a:rPr>
              <a:t>. The TDA and salary funding pilot will run in parallel and all candidate applications for the TDA &amp; pilot will be launched in autumn 2024. For all information relating to the TDA pilot, </a:t>
            </a:r>
            <a:r>
              <a:rPr lang="en-GB" sz="2000">
                <a:solidFill>
                  <a:srgbClr val="16485F"/>
                </a:solidFill>
                <a:latin typeface="Arial" panose="020B0604020202020204" pitchFamily="34" charset="0"/>
                <a:cs typeface="Arial" panose="020B0604020202020204" pitchFamily="34" charset="0"/>
                <a:hlinkClick r:id="rId2"/>
              </a:rPr>
              <a:t>click here</a:t>
            </a:r>
            <a:r>
              <a:rPr lang="en-GB" sz="2000">
                <a:solidFill>
                  <a:srgbClr val="16485F"/>
                </a:solidFill>
                <a:latin typeface="Arial" panose="020B0604020202020204" pitchFamily="34" charset="0"/>
                <a:cs typeface="Arial" panose="020B0604020202020204" pitchFamily="34" charset="0"/>
              </a:rPr>
              <a:t>.</a:t>
            </a:r>
          </a:p>
        </p:txBody>
      </p:sp>
      <p:pic>
        <p:nvPicPr>
          <p:cNvPr id="4" name="Graphic 3" descr="Calculator with solid fill">
            <a:extLst>
              <a:ext uri="{FF2B5EF4-FFF2-40B4-BE49-F238E27FC236}">
                <a16:creationId xmlns:a16="http://schemas.microsoft.com/office/drawing/2014/main" id="{D339A236-18B8-AA1E-2A50-78B78FFC26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5040" y="3251218"/>
            <a:ext cx="587918" cy="587918"/>
          </a:xfrm>
          <a:prstGeom prst="rect">
            <a:avLst/>
          </a:prstGeom>
        </p:spPr>
      </p:pic>
      <p:pic>
        <p:nvPicPr>
          <p:cNvPr id="6" name="Graphic 5" descr="Female Profile with solid fill">
            <a:extLst>
              <a:ext uri="{FF2B5EF4-FFF2-40B4-BE49-F238E27FC236}">
                <a16:creationId xmlns:a16="http://schemas.microsoft.com/office/drawing/2014/main" id="{C46D0118-EB74-F722-3F7C-22FCE9BE89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980" y="4086282"/>
            <a:ext cx="684867" cy="684867"/>
          </a:xfrm>
          <a:prstGeom prst="rect">
            <a:avLst/>
          </a:prstGeom>
        </p:spPr>
      </p:pic>
      <p:pic>
        <p:nvPicPr>
          <p:cNvPr id="10" name="Graphic 9" descr="Schoolhouse with solid fill">
            <a:extLst>
              <a:ext uri="{FF2B5EF4-FFF2-40B4-BE49-F238E27FC236}">
                <a16:creationId xmlns:a16="http://schemas.microsoft.com/office/drawing/2014/main" id="{2E2FFFC4-F898-600E-3312-4B0D6CE286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981" y="4861342"/>
            <a:ext cx="684867" cy="684867"/>
          </a:xfrm>
          <a:prstGeom prst="rect">
            <a:avLst/>
          </a:prstGeom>
        </p:spPr>
      </p:pic>
      <p:sp>
        <p:nvSpPr>
          <p:cNvPr id="11" name="Rectangle: Rounded Corners 10">
            <a:extLst>
              <a:ext uri="{FF2B5EF4-FFF2-40B4-BE49-F238E27FC236}">
                <a16:creationId xmlns:a16="http://schemas.microsoft.com/office/drawing/2014/main" id="{4FF02DBF-CFD8-C715-E091-C44D44676F6C}"/>
              </a:ext>
            </a:extLst>
          </p:cNvPr>
          <p:cNvSpPr/>
          <p:nvPr/>
        </p:nvSpPr>
        <p:spPr>
          <a:xfrm>
            <a:off x="1372330" y="3288584"/>
            <a:ext cx="9436256" cy="550552"/>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a:latin typeface="Arial" panose="020B0604020202020204" pitchFamily="34" charset="0"/>
                <a:cs typeface="Arial" panose="020B0604020202020204" pitchFamily="34" charset="0"/>
              </a:rPr>
              <a:t>We have launched a funding pilot targeted at secondary maths to gauge the impact of salary grant funding on recruitment to the TDA</a:t>
            </a:r>
          </a:p>
        </p:txBody>
      </p:sp>
      <p:sp>
        <p:nvSpPr>
          <p:cNvPr id="12" name="Rectangle: Rounded Corners 11">
            <a:extLst>
              <a:ext uri="{FF2B5EF4-FFF2-40B4-BE49-F238E27FC236}">
                <a16:creationId xmlns:a16="http://schemas.microsoft.com/office/drawing/2014/main" id="{F1FED76C-94EE-CB5D-A69A-B40910A6C567}"/>
              </a:ext>
            </a:extLst>
          </p:cNvPr>
          <p:cNvSpPr/>
          <p:nvPr/>
        </p:nvSpPr>
        <p:spPr>
          <a:xfrm>
            <a:off x="1372330" y="4170551"/>
            <a:ext cx="9436256" cy="516327"/>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a:latin typeface="Arial" panose="020B0604020202020204" pitchFamily="34" charset="0"/>
                <a:cs typeface="Arial" panose="020B0604020202020204" pitchFamily="34" charset="0"/>
              </a:rPr>
              <a:t>This will be delivered by degree-awarding ITT providers, partnering with schools or partnerships between the two</a:t>
            </a:r>
          </a:p>
        </p:txBody>
      </p:sp>
      <p:sp>
        <p:nvSpPr>
          <p:cNvPr id="13" name="Rectangle: Rounded Corners 12">
            <a:extLst>
              <a:ext uri="{FF2B5EF4-FFF2-40B4-BE49-F238E27FC236}">
                <a16:creationId xmlns:a16="http://schemas.microsoft.com/office/drawing/2014/main" id="{71A7CAFE-0A81-7679-0A76-16CBDA1ED9AE}"/>
              </a:ext>
            </a:extLst>
          </p:cNvPr>
          <p:cNvSpPr/>
          <p:nvPr/>
        </p:nvSpPr>
        <p:spPr>
          <a:xfrm>
            <a:off x="1372330" y="4978531"/>
            <a:ext cx="9436256" cy="516327"/>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a:latin typeface="Arial" panose="020B0604020202020204" pitchFamily="34" charset="0"/>
                <a:cs typeface="Arial" panose="020B0604020202020204" pitchFamily="34" charset="0"/>
              </a:rPr>
              <a:t>This will be targeted at schools who employ maths trainees on this pilot. Recruitment will commence in academic year 2024-25</a:t>
            </a:r>
          </a:p>
        </p:txBody>
      </p:sp>
      <p:sp>
        <p:nvSpPr>
          <p:cNvPr id="14" name="Rectangle: Rounded Corners 13">
            <a:extLst>
              <a:ext uri="{FF2B5EF4-FFF2-40B4-BE49-F238E27FC236}">
                <a16:creationId xmlns:a16="http://schemas.microsoft.com/office/drawing/2014/main" id="{F39F440F-F991-EA78-A53F-6CC169B4A219}"/>
              </a:ext>
            </a:extLst>
          </p:cNvPr>
          <p:cNvSpPr/>
          <p:nvPr/>
        </p:nvSpPr>
        <p:spPr>
          <a:xfrm>
            <a:off x="1372330" y="5841362"/>
            <a:ext cx="9436256" cy="570100"/>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a:latin typeface="Arial" panose="020B0604020202020204" pitchFamily="34" charset="0"/>
                <a:cs typeface="Arial" panose="020B0604020202020204" pitchFamily="34" charset="0"/>
              </a:rPr>
              <a:t>Successful pilot provides will receive separate grant funding to support with the costs of course development</a:t>
            </a:r>
          </a:p>
        </p:txBody>
      </p:sp>
      <p:pic>
        <p:nvPicPr>
          <p:cNvPr id="15" name="Graphic 14" descr="Piggy Bank with solid fill">
            <a:extLst>
              <a:ext uri="{FF2B5EF4-FFF2-40B4-BE49-F238E27FC236}">
                <a16:creationId xmlns:a16="http://schemas.microsoft.com/office/drawing/2014/main" id="{4A36D177-8EFF-2F26-29DA-275FA00FB6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981" y="5726595"/>
            <a:ext cx="684867" cy="684867"/>
          </a:xfrm>
          <a:prstGeom prst="rect">
            <a:avLst/>
          </a:prstGeom>
        </p:spPr>
      </p:pic>
    </p:spTree>
    <p:extLst>
      <p:ext uri="{BB962C8B-B14F-4D97-AF65-F5344CB8AC3E}">
        <p14:creationId xmlns:p14="http://schemas.microsoft.com/office/powerpoint/2010/main" val="103263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What do potential candidates think?</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49883" y="1572306"/>
            <a:ext cx="11099260" cy="707886"/>
          </a:xfrm>
          <a:prstGeom prst="rect">
            <a:avLst/>
          </a:prstGeom>
          <a:noFill/>
        </p:spPr>
        <p:txBody>
          <a:bodyPr wrap="square" lIns="91440" tIns="45720" rIns="91440" bIns="45720" anchor="t">
            <a:spAutoFit/>
          </a:bodyPr>
          <a:lstStyle/>
          <a:p>
            <a:r>
              <a:rPr lang="en-GB" sz="2000" dirty="0">
                <a:solidFill>
                  <a:srgbClr val="16485F"/>
                </a:solidFill>
                <a:latin typeface="Arial"/>
                <a:cs typeface="Arial"/>
              </a:rPr>
              <a:t>We have conducted user research to understand how the TDA might be received by potential candidates and whether there are any potential barriers. </a:t>
            </a:r>
            <a:endParaRPr lang="en-US" dirty="0">
              <a:solidFill>
                <a:srgbClr val="000000"/>
              </a:solidFill>
              <a:latin typeface="Aptos" panose="02110004020202020204"/>
              <a:cs typeface="Arial"/>
            </a:endParaRPr>
          </a:p>
        </p:txBody>
      </p:sp>
      <p:sp>
        <p:nvSpPr>
          <p:cNvPr id="5" name="Speech Bubble: Rectangle with Corners Rounded 4">
            <a:extLst>
              <a:ext uri="{FF2B5EF4-FFF2-40B4-BE49-F238E27FC236}">
                <a16:creationId xmlns:a16="http://schemas.microsoft.com/office/drawing/2014/main" id="{656FE4C6-862F-87B5-CA0F-CBD4A59A59B0}"/>
              </a:ext>
            </a:extLst>
          </p:cNvPr>
          <p:cNvSpPr/>
          <p:nvPr/>
        </p:nvSpPr>
        <p:spPr>
          <a:xfrm>
            <a:off x="8916974" y="4326108"/>
            <a:ext cx="2670968" cy="114860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bg1"/>
                </a:solidFill>
                <a:effectLst/>
                <a:latin typeface="Arial"/>
                <a:cs typeface="Arial"/>
              </a:rPr>
              <a:t>“</a:t>
            </a:r>
            <a:r>
              <a:rPr lang="en-GB" sz="1600">
                <a:solidFill>
                  <a:schemeClr val="bg1"/>
                </a:solidFill>
                <a:latin typeface="Arial"/>
                <a:cs typeface="Arial"/>
              </a:rPr>
              <a:t>I don’t see any barriers; the apprenticeship is </a:t>
            </a:r>
            <a:r>
              <a:rPr lang="en-GB" sz="1600">
                <a:solidFill>
                  <a:schemeClr val="bg1"/>
                </a:solidFill>
                <a:effectLst/>
                <a:latin typeface="Arial"/>
                <a:cs typeface="Arial"/>
              </a:rPr>
              <a:t>a </a:t>
            </a:r>
            <a:r>
              <a:rPr lang="en-GB" sz="1600">
                <a:solidFill>
                  <a:schemeClr val="bg1"/>
                </a:solidFill>
                <a:latin typeface="Arial"/>
                <a:cs typeface="Arial"/>
              </a:rPr>
              <a:t>good alternative </a:t>
            </a:r>
            <a:r>
              <a:rPr lang="en-GB" sz="1600">
                <a:solidFill>
                  <a:schemeClr val="bg1"/>
                </a:solidFill>
                <a:effectLst/>
                <a:latin typeface="Arial"/>
                <a:cs typeface="Arial"/>
              </a:rPr>
              <a:t>to </a:t>
            </a:r>
            <a:r>
              <a:rPr lang="en-GB" sz="1600">
                <a:solidFill>
                  <a:schemeClr val="bg1"/>
                </a:solidFill>
                <a:latin typeface="Arial"/>
                <a:cs typeface="Arial"/>
              </a:rPr>
              <a:t>university” </a:t>
            </a:r>
            <a:endParaRPr lang="en-US">
              <a:solidFill>
                <a:schemeClr val="bg1"/>
              </a:solidFill>
            </a:endParaRPr>
          </a:p>
        </p:txBody>
      </p:sp>
      <p:pic>
        <p:nvPicPr>
          <p:cNvPr id="8" name="Graphic 7" descr="Male profile with solid fill">
            <a:extLst>
              <a:ext uri="{FF2B5EF4-FFF2-40B4-BE49-F238E27FC236}">
                <a16:creationId xmlns:a16="http://schemas.microsoft.com/office/drawing/2014/main" id="{573B0D69-99AD-53C8-CA2A-9F22A05C1F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73992" y="5577223"/>
            <a:ext cx="1324752" cy="1324752"/>
          </a:xfrm>
          <a:prstGeom prst="rect">
            <a:avLst/>
          </a:prstGeom>
        </p:spPr>
      </p:pic>
      <p:sp>
        <p:nvSpPr>
          <p:cNvPr id="9" name="Speech Bubble: Rectangle with Corners Rounded 8">
            <a:extLst>
              <a:ext uri="{FF2B5EF4-FFF2-40B4-BE49-F238E27FC236}">
                <a16:creationId xmlns:a16="http://schemas.microsoft.com/office/drawing/2014/main" id="{FF131B3F-E38F-7B98-2DDF-3DC09A809C00}"/>
              </a:ext>
            </a:extLst>
          </p:cNvPr>
          <p:cNvSpPr/>
          <p:nvPr/>
        </p:nvSpPr>
        <p:spPr>
          <a:xfrm>
            <a:off x="6092216" y="4581118"/>
            <a:ext cx="2553419" cy="903621"/>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1600">
              <a:solidFill>
                <a:schemeClr val="bg1"/>
              </a:solidFill>
              <a:latin typeface="Arial"/>
              <a:cs typeface="Arial"/>
            </a:endParaRPr>
          </a:p>
          <a:p>
            <a:pPr algn="ctr"/>
            <a:r>
              <a:rPr lang="en-GB" sz="1600">
                <a:solidFill>
                  <a:schemeClr val="bg1"/>
                </a:solidFill>
                <a:latin typeface="Arial"/>
                <a:cs typeface="Arial"/>
              </a:rPr>
              <a:t>“I would benefit from practical learning inside the classroom”</a:t>
            </a:r>
            <a:endParaRPr lang="en-US" sz="1600">
              <a:solidFill>
                <a:schemeClr val="bg1"/>
              </a:solidFill>
            </a:endParaRPr>
          </a:p>
          <a:p>
            <a:pPr algn="ctr"/>
            <a:endParaRPr lang="en-GB" sz="1800">
              <a:solidFill>
                <a:schemeClr val="bg1"/>
              </a:solidFill>
              <a:latin typeface="Arial"/>
              <a:cs typeface="Arial"/>
            </a:endParaRPr>
          </a:p>
        </p:txBody>
      </p:sp>
      <p:pic>
        <p:nvPicPr>
          <p:cNvPr id="16" name="Graphic 15" descr="Office worker female with solid fill">
            <a:extLst>
              <a:ext uri="{FF2B5EF4-FFF2-40B4-BE49-F238E27FC236}">
                <a16:creationId xmlns:a16="http://schemas.microsoft.com/office/drawing/2014/main" id="{22EC3336-5A77-E64B-5E12-339519E8E4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6549" y="5577223"/>
            <a:ext cx="1324752" cy="1324752"/>
          </a:xfrm>
          <a:prstGeom prst="rect">
            <a:avLst/>
          </a:prstGeom>
        </p:spPr>
      </p:pic>
      <p:sp>
        <p:nvSpPr>
          <p:cNvPr id="6" name="TextBox 5">
            <a:extLst>
              <a:ext uri="{FF2B5EF4-FFF2-40B4-BE49-F238E27FC236}">
                <a16:creationId xmlns:a16="http://schemas.microsoft.com/office/drawing/2014/main" id="{72D5E120-E274-2D7D-DEFB-C789DC82F416}"/>
              </a:ext>
            </a:extLst>
          </p:cNvPr>
          <p:cNvSpPr txBox="1"/>
          <p:nvPr/>
        </p:nvSpPr>
        <p:spPr>
          <a:xfrm>
            <a:off x="303031" y="2602824"/>
            <a:ext cx="10510951" cy="1647118"/>
          </a:xfrm>
          <a:prstGeom prst="rect">
            <a:avLst/>
          </a:prstGeom>
          <a:noFill/>
        </p:spPr>
        <p:txBody>
          <a:bodyPr wrap="square" lIns="91440" tIns="45720" rIns="91440" bIns="45720" anchor="t">
            <a:spAutoFit/>
          </a:bodyPr>
          <a:lstStyle/>
          <a:p>
            <a:r>
              <a:rPr lang="en-GB" sz="1600" dirty="0">
                <a:latin typeface="Arial"/>
                <a:cs typeface="Arial"/>
              </a:rPr>
              <a:t>The primary aims of this research were:</a:t>
            </a:r>
            <a:endParaRPr lang="en-US" dirty="0">
              <a:latin typeface="Aptos" panose="02110004020202020204"/>
              <a:cs typeface="Arial"/>
            </a:endParaRPr>
          </a:p>
          <a:p>
            <a:endParaRPr lang="en-GB" sz="1600" dirty="0">
              <a:latin typeface="Arial"/>
              <a:cs typeface="Arial"/>
            </a:endParaRPr>
          </a:p>
          <a:p>
            <a:pPr marL="285750" indent="-285750">
              <a:lnSpc>
                <a:spcPct val="150000"/>
              </a:lnSpc>
              <a:buFont typeface="Arial"/>
              <a:buChar char="•"/>
            </a:pPr>
            <a:r>
              <a:rPr lang="en-GB" sz="1600" dirty="0">
                <a:latin typeface="Arial"/>
                <a:cs typeface="Arial"/>
              </a:rPr>
              <a:t>To gain understanding of how teaching assistants / support staff would view the TDA</a:t>
            </a:r>
          </a:p>
          <a:p>
            <a:pPr marL="285750" indent="-285750">
              <a:lnSpc>
                <a:spcPct val="150000"/>
              </a:lnSpc>
              <a:buFont typeface="Arial"/>
              <a:buChar char="•"/>
            </a:pPr>
            <a:r>
              <a:rPr lang="en-GB" sz="1600" dirty="0">
                <a:latin typeface="Arial"/>
                <a:cs typeface="Arial"/>
              </a:rPr>
              <a:t>If candidates would be interested in doing the TDA and if they had any questions or concerns</a:t>
            </a:r>
          </a:p>
          <a:p>
            <a:pPr marL="285750" indent="-285750">
              <a:lnSpc>
                <a:spcPct val="150000"/>
              </a:lnSpc>
              <a:buFont typeface="Arial"/>
              <a:buChar char="•"/>
            </a:pPr>
            <a:r>
              <a:rPr lang="en-GB" sz="1600" dirty="0">
                <a:latin typeface="Arial"/>
                <a:cs typeface="Arial"/>
              </a:rPr>
              <a:t>What candidates need to know about the TDA</a:t>
            </a:r>
          </a:p>
        </p:txBody>
      </p:sp>
      <p:sp>
        <p:nvSpPr>
          <p:cNvPr id="10" name="TextBox 9">
            <a:extLst>
              <a:ext uri="{FF2B5EF4-FFF2-40B4-BE49-F238E27FC236}">
                <a16:creationId xmlns:a16="http://schemas.microsoft.com/office/drawing/2014/main" id="{0EBD0FDD-3401-345C-B01F-A9A52C50FD24}"/>
              </a:ext>
            </a:extLst>
          </p:cNvPr>
          <p:cNvSpPr txBox="1"/>
          <p:nvPr/>
        </p:nvSpPr>
        <p:spPr>
          <a:xfrm>
            <a:off x="383241" y="4604845"/>
            <a:ext cx="5267188" cy="830997"/>
          </a:xfrm>
          <a:prstGeom prst="rect">
            <a:avLst/>
          </a:prstGeom>
          <a:noFill/>
        </p:spPr>
        <p:txBody>
          <a:bodyPr wrap="square" lIns="91440" tIns="45720" rIns="91440" bIns="45720" anchor="t">
            <a:spAutoFit/>
          </a:bodyPr>
          <a:lstStyle/>
          <a:p>
            <a:r>
              <a:rPr lang="en-GB" sz="1600">
                <a:latin typeface="Arial"/>
                <a:cs typeface="Arial"/>
              </a:rPr>
              <a:t>To collect this information, we spoke with currently employed teaching assistants /school support staff as well as, participants seeking employment in a school.</a:t>
            </a:r>
            <a:endParaRPr lang="en-US"/>
          </a:p>
        </p:txBody>
      </p:sp>
    </p:spTree>
    <p:extLst>
      <p:ext uri="{BB962C8B-B14F-4D97-AF65-F5344CB8AC3E}">
        <p14:creationId xmlns:p14="http://schemas.microsoft.com/office/powerpoint/2010/main" val="337163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What do potential candidates think?</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49883" y="1572306"/>
            <a:ext cx="11099260" cy="1015663"/>
          </a:xfrm>
          <a:prstGeom prst="rect">
            <a:avLst/>
          </a:prstGeom>
          <a:noFill/>
        </p:spPr>
        <p:txBody>
          <a:bodyPr wrap="square" lIns="91440" tIns="45720" rIns="91440" bIns="45720" anchor="t">
            <a:spAutoFit/>
          </a:bodyPr>
          <a:lstStyle/>
          <a:p>
            <a:r>
              <a:rPr lang="en-GB" sz="2000">
                <a:solidFill>
                  <a:srgbClr val="16485F"/>
                </a:solidFill>
                <a:latin typeface="Arial"/>
                <a:cs typeface="Arial"/>
              </a:rPr>
              <a:t>This user research focused on the structure of the TDA, pay options, degree specialism and any potential barriers. Speaking to candidates also allowed us to find out whether participants would be interested in doing the TDA.</a:t>
            </a:r>
          </a:p>
        </p:txBody>
      </p:sp>
      <p:sp>
        <p:nvSpPr>
          <p:cNvPr id="5" name="Speech Bubble: Rectangle with Corners Rounded 4">
            <a:extLst>
              <a:ext uri="{FF2B5EF4-FFF2-40B4-BE49-F238E27FC236}">
                <a16:creationId xmlns:a16="http://schemas.microsoft.com/office/drawing/2014/main" id="{656FE4C6-862F-87B5-CA0F-CBD4A59A59B0}"/>
              </a:ext>
            </a:extLst>
          </p:cNvPr>
          <p:cNvSpPr/>
          <p:nvPr/>
        </p:nvSpPr>
        <p:spPr>
          <a:xfrm>
            <a:off x="8916974" y="4326108"/>
            <a:ext cx="2670968" cy="1148605"/>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a:solidFill>
                  <a:schemeClr val="bg1"/>
                </a:solidFill>
                <a:effectLst/>
                <a:latin typeface="Arial" panose="020B0604020202020204" pitchFamily="34" charset="0"/>
                <a:cs typeface="Arial" panose="020B0604020202020204" pitchFamily="34" charset="0"/>
              </a:rPr>
              <a:t>“Being able to earn a salary is essential for me to be able to do teacher training"</a:t>
            </a:r>
            <a:endParaRPr lang="en-GB" sz="1800">
              <a:solidFill>
                <a:schemeClr val="bg1"/>
              </a:solidFill>
              <a:latin typeface="Arial" panose="020B0604020202020204" pitchFamily="34" charset="0"/>
              <a:cs typeface="Arial" panose="020B0604020202020204" pitchFamily="34" charset="0"/>
            </a:endParaRPr>
          </a:p>
        </p:txBody>
      </p:sp>
      <p:pic>
        <p:nvPicPr>
          <p:cNvPr id="8" name="Graphic 7" descr="Male profile with solid fill">
            <a:extLst>
              <a:ext uri="{FF2B5EF4-FFF2-40B4-BE49-F238E27FC236}">
                <a16:creationId xmlns:a16="http://schemas.microsoft.com/office/drawing/2014/main" id="{573B0D69-99AD-53C8-CA2A-9F22A05C1F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73992" y="5577223"/>
            <a:ext cx="1324752" cy="1324752"/>
          </a:xfrm>
          <a:prstGeom prst="rect">
            <a:avLst/>
          </a:prstGeom>
        </p:spPr>
      </p:pic>
      <p:sp>
        <p:nvSpPr>
          <p:cNvPr id="9" name="Speech Bubble: Rectangle with Corners Rounded 8">
            <a:extLst>
              <a:ext uri="{FF2B5EF4-FFF2-40B4-BE49-F238E27FC236}">
                <a16:creationId xmlns:a16="http://schemas.microsoft.com/office/drawing/2014/main" id="{FF131B3F-E38F-7B98-2DDF-3DC09A809C00}"/>
              </a:ext>
            </a:extLst>
          </p:cNvPr>
          <p:cNvSpPr/>
          <p:nvPr/>
        </p:nvSpPr>
        <p:spPr>
          <a:xfrm>
            <a:off x="6092216" y="4330461"/>
            <a:ext cx="2553419" cy="1144252"/>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a:solidFill>
                  <a:schemeClr val="bg1"/>
                </a:solidFill>
                <a:latin typeface="Arial" panose="020B0604020202020204" pitchFamily="34" charset="0"/>
                <a:cs typeface="Arial" panose="020B0604020202020204" pitchFamily="34" charset="0"/>
              </a:rPr>
              <a:t>“In school training is better, so yes, doing the TDA would be better for me”</a:t>
            </a:r>
          </a:p>
        </p:txBody>
      </p:sp>
      <p:pic>
        <p:nvPicPr>
          <p:cNvPr id="16" name="Graphic 15" descr="Office worker female with solid fill">
            <a:extLst>
              <a:ext uri="{FF2B5EF4-FFF2-40B4-BE49-F238E27FC236}">
                <a16:creationId xmlns:a16="http://schemas.microsoft.com/office/drawing/2014/main" id="{22EC3336-5A77-E64B-5E12-339519E8E4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6549" y="5577223"/>
            <a:ext cx="1324752" cy="1324752"/>
          </a:xfrm>
          <a:prstGeom prst="rect">
            <a:avLst/>
          </a:prstGeom>
        </p:spPr>
      </p:pic>
      <p:sp>
        <p:nvSpPr>
          <p:cNvPr id="17" name="Speech Bubble: Rectangle with Corners Rounded 16">
            <a:extLst>
              <a:ext uri="{FF2B5EF4-FFF2-40B4-BE49-F238E27FC236}">
                <a16:creationId xmlns:a16="http://schemas.microsoft.com/office/drawing/2014/main" id="{22AD8595-CDE2-3376-D989-A9A7D23E17FB}"/>
              </a:ext>
            </a:extLst>
          </p:cNvPr>
          <p:cNvSpPr/>
          <p:nvPr/>
        </p:nvSpPr>
        <p:spPr>
          <a:xfrm>
            <a:off x="7722182" y="2709574"/>
            <a:ext cx="3865760" cy="114423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a:solidFill>
                  <a:schemeClr val="bg1"/>
                </a:solidFill>
                <a:effectLst/>
                <a:latin typeface="Arial" panose="020B0604020202020204" pitchFamily="34" charset="0"/>
                <a:cs typeface="Arial" panose="020B0604020202020204" pitchFamily="34" charset="0"/>
              </a:rPr>
              <a:t>"Having a salary would be a benefit compared to other ITT routes"</a:t>
            </a:r>
            <a:endParaRPr lang="en-GB">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3FEC258-5A08-01A0-CA01-9D1D845CEA10}"/>
              </a:ext>
            </a:extLst>
          </p:cNvPr>
          <p:cNvSpPr txBox="1"/>
          <p:nvPr/>
        </p:nvSpPr>
        <p:spPr>
          <a:xfrm>
            <a:off x="303031" y="2773271"/>
            <a:ext cx="5517846" cy="3539430"/>
          </a:xfrm>
          <a:prstGeom prst="rect">
            <a:avLst/>
          </a:prstGeom>
          <a:noFill/>
        </p:spPr>
        <p:txBody>
          <a:bodyPr wrap="square" lIns="91440" tIns="45720" rIns="91440" bIns="45720" anchor="t">
            <a:spAutoFit/>
          </a:bodyPr>
          <a:lstStyle/>
          <a:p>
            <a:r>
              <a:rPr lang="en-GB" sz="1600">
                <a:latin typeface="Arial"/>
                <a:cs typeface="Arial"/>
              </a:rPr>
              <a:t>We found that…</a:t>
            </a:r>
          </a:p>
          <a:p>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All participants in this research would be interested in doing the TDA</a:t>
            </a:r>
          </a:p>
          <a:p>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Being able to earn a salary whilst training and getting in classroom teaching experience is appealing</a:t>
            </a:r>
          </a:p>
          <a:p>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Location of workplace and ITT provider is key</a:t>
            </a:r>
          </a:p>
          <a:p>
            <a:endParaRPr lang="en-GB"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a:latin typeface="Arial"/>
                <a:cs typeface="Arial"/>
              </a:rPr>
              <a:t>Candidates would like their salary to be reflective of their duties and would strongly prefer a reduction in their salary</a:t>
            </a:r>
          </a:p>
          <a:p>
            <a:endParaRPr lang="en-GB"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1129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209898" y="356810"/>
            <a:ext cx="11133667" cy="851429"/>
          </a:xfrm>
        </p:spPr>
        <p:txBody>
          <a:bodyPr>
            <a:normAutofit/>
          </a:bodyPr>
          <a:lstStyle/>
          <a:p>
            <a:r>
              <a:rPr lang="en-GB" sz="3600" b="1">
                <a:solidFill>
                  <a:srgbClr val="16485F"/>
                </a:solidFill>
                <a:latin typeface="Arial"/>
                <a:cs typeface="Arial"/>
              </a:rPr>
              <a:t>How can I offer the TDA as an employing school?</a:t>
            </a:r>
            <a:endParaRPr lang="en-US"/>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18133" y="1546906"/>
            <a:ext cx="11365960" cy="400110"/>
          </a:xfrm>
          <a:prstGeom prst="rect">
            <a:avLst/>
          </a:prstGeom>
          <a:noFill/>
        </p:spPr>
        <p:txBody>
          <a:bodyPr wrap="square" lIns="91440" tIns="45720" rIns="91440" bIns="45720" anchor="t">
            <a:spAutoFit/>
          </a:bodyPr>
          <a:lstStyle/>
          <a:p>
            <a:r>
              <a:rPr lang="en-GB" sz="2000">
                <a:solidFill>
                  <a:srgbClr val="16485F"/>
                </a:solidFill>
                <a:latin typeface="Arial"/>
                <a:cs typeface="Arial"/>
              </a:rPr>
              <a:t>Here's everything you need to know if you are looking to offer the TDA as an employing school:</a:t>
            </a:r>
          </a:p>
        </p:txBody>
      </p:sp>
      <p:sp>
        <p:nvSpPr>
          <p:cNvPr id="18" name="TextBox 17">
            <a:extLst>
              <a:ext uri="{FF2B5EF4-FFF2-40B4-BE49-F238E27FC236}">
                <a16:creationId xmlns:a16="http://schemas.microsoft.com/office/drawing/2014/main" id="{13FEC258-5A08-01A0-CA01-9D1D845CEA10}"/>
              </a:ext>
            </a:extLst>
          </p:cNvPr>
          <p:cNvSpPr txBox="1"/>
          <p:nvPr/>
        </p:nvSpPr>
        <p:spPr>
          <a:xfrm>
            <a:off x="303030" y="2413438"/>
            <a:ext cx="5604630" cy="4031873"/>
          </a:xfrm>
          <a:prstGeom prst="rect">
            <a:avLst/>
          </a:prstGeom>
          <a:noFill/>
        </p:spPr>
        <p:txBody>
          <a:bodyPr wrap="square" lIns="91440" tIns="45720" rIns="91440" bIns="45720" anchor="t">
            <a:spAutoFit/>
          </a:bodyPr>
          <a:lstStyle/>
          <a:p>
            <a:endParaRPr lang="en-GB" sz="1600" dirty="0">
              <a:latin typeface="Aptos"/>
              <a:cs typeface="Arial"/>
            </a:endParaRPr>
          </a:p>
          <a:p>
            <a:r>
              <a:rPr lang="en-GB" sz="1600" b="1" dirty="0">
                <a:latin typeface="Arial"/>
                <a:cs typeface="Segoe UI"/>
              </a:rPr>
              <a:t>Choose a provider</a:t>
            </a:r>
          </a:p>
          <a:p>
            <a:endParaRPr lang="en-GB" sz="1600" b="1" dirty="0">
              <a:latin typeface="Arial"/>
              <a:cs typeface="Segoe UI"/>
            </a:endParaRPr>
          </a:p>
          <a:p>
            <a:r>
              <a:rPr lang="en-GB" sz="1600" dirty="0">
                <a:latin typeface="Arial"/>
                <a:cs typeface="Segoe UI"/>
              </a:rPr>
              <a:t>Employing schools will work with ITT providers to deliver the TDA. Accredited ITT providers must be on the </a:t>
            </a:r>
            <a:r>
              <a:rPr lang="en-GB" sz="1600" u="sng" dirty="0">
                <a:latin typeface="Arial"/>
                <a:cs typeface="Segoe UI"/>
                <a:hlinkClick r:id="rId2"/>
              </a:rPr>
              <a:t>APAR</a:t>
            </a:r>
            <a:r>
              <a:rPr lang="en-GB" sz="1600" u="sng" dirty="0">
                <a:latin typeface="Arial"/>
                <a:cs typeface="Segoe UI"/>
              </a:rPr>
              <a:t>. </a:t>
            </a:r>
            <a:r>
              <a:rPr lang="en-GB" sz="1600" dirty="0">
                <a:latin typeface="Arial"/>
                <a:cs typeface="Segoe UI"/>
              </a:rPr>
              <a:t>We will provide further guidance on how schools can find TDA providers in due course.</a:t>
            </a:r>
            <a:endParaRPr lang="en-GB" sz="1600" u="sng" dirty="0">
              <a:latin typeface="Arial"/>
              <a:cs typeface="Segoe UI"/>
              <a:hlinkClick r:id="rId2"/>
            </a:endParaRPr>
          </a:p>
          <a:p>
            <a:endParaRPr lang="en-GB" sz="1600" dirty="0">
              <a:latin typeface="Arial"/>
              <a:cs typeface="Segoe UI"/>
            </a:endParaRPr>
          </a:p>
          <a:p>
            <a:endParaRPr lang="en-GB" sz="1600" dirty="0">
              <a:latin typeface="Arial"/>
              <a:cs typeface="Segoe UI"/>
            </a:endParaRPr>
          </a:p>
          <a:p>
            <a:r>
              <a:rPr lang="en-GB" sz="1600" b="1" dirty="0">
                <a:latin typeface="Arial"/>
                <a:cs typeface="Segoe UI"/>
              </a:rPr>
              <a:t>Recruiting candidates</a:t>
            </a:r>
            <a:endParaRPr lang="en-GB" dirty="0"/>
          </a:p>
          <a:p>
            <a:endParaRPr lang="en-GB" sz="1600" dirty="0">
              <a:latin typeface="Arial"/>
              <a:cs typeface="Segoe UI"/>
            </a:endParaRPr>
          </a:p>
          <a:p>
            <a:r>
              <a:rPr lang="en-GB" sz="1600" dirty="0">
                <a:latin typeface="Arial"/>
                <a:cs typeface="Segoe UI"/>
              </a:rPr>
              <a:t>Courses will be available for candidates to apply from autumn 2024. Further guidance on how schools can work with providers to recruit candidates will be available in due course.</a:t>
            </a:r>
            <a:endParaRPr lang="en-GB" sz="1600" b="1" dirty="0">
              <a:latin typeface="Arial"/>
              <a:cs typeface="Segoe UI"/>
            </a:endParaRPr>
          </a:p>
          <a:p>
            <a:endParaRPr lang="en-GB" sz="1600" dirty="0">
              <a:latin typeface="Arial"/>
              <a:cs typeface="Arial"/>
            </a:endParaRPr>
          </a:p>
        </p:txBody>
      </p:sp>
      <p:sp>
        <p:nvSpPr>
          <p:cNvPr id="9" name="Rectangle: Rounded Corners 8">
            <a:extLst>
              <a:ext uri="{FF2B5EF4-FFF2-40B4-BE49-F238E27FC236}">
                <a16:creationId xmlns:a16="http://schemas.microsoft.com/office/drawing/2014/main" id="{8947F487-71F6-001D-6773-1EA3D325376E}"/>
              </a:ext>
            </a:extLst>
          </p:cNvPr>
          <p:cNvSpPr/>
          <p:nvPr/>
        </p:nvSpPr>
        <p:spPr>
          <a:xfrm>
            <a:off x="7456021" y="2882457"/>
            <a:ext cx="3105318" cy="50194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rial"/>
                <a:cs typeface="Arial"/>
              </a:rPr>
              <a:t>Choosing an ITT TDA  provider</a:t>
            </a:r>
          </a:p>
        </p:txBody>
      </p:sp>
      <p:sp>
        <p:nvSpPr>
          <p:cNvPr id="10" name="Rectangle: Rounded Corners 9">
            <a:extLst>
              <a:ext uri="{FF2B5EF4-FFF2-40B4-BE49-F238E27FC236}">
                <a16:creationId xmlns:a16="http://schemas.microsoft.com/office/drawing/2014/main" id="{7289A1F2-630A-4F3B-8622-F0C839DE554A}"/>
              </a:ext>
            </a:extLst>
          </p:cNvPr>
          <p:cNvSpPr/>
          <p:nvPr/>
        </p:nvSpPr>
        <p:spPr>
          <a:xfrm>
            <a:off x="7449671" y="3771457"/>
            <a:ext cx="3098968" cy="74324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rial"/>
                <a:cs typeface="Arial"/>
              </a:rPr>
              <a:t>TDA courses available for candidates to apply in autumn 2024</a:t>
            </a:r>
            <a:endParaRPr lang="en-US">
              <a:solidFill>
                <a:schemeClr val="bg1"/>
              </a:solidFill>
            </a:endParaRPr>
          </a:p>
        </p:txBody>
      </p:sp>
      <p:sp>
        <p:nvSpPr>
          <p:cNvPr id="11" name="Rectangle: Rounded Corners 10">
            <a:extLst>
              <a:ext uri="{FF2B5EF4-FFF2-40B4-BE49-F238E27FC236}">
                <a16:creationId xmlns:a16="http://schemas.microsoft.com/office/drawing/2014/main" id="{FC13EFB2-36E5-2D86-EDA2-6DB4873891E1}"/>
              </a:ext>
            </a:extLst>
          </p:cNvPr>
          <p:cNvSpPr/>
          <p:nvPr/>
        </p:nvSpPr>
        <p:spPr>
          <a:xfrm>
            <a:off x="7443321" y="4889057"/>
            <a:ext cx="3124368" cy="74324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rial"/>
                <a:cs typeface="Arial"/>
              </a:rPr>
              <a:t>Onboarding successful candidates and providing training</a:t>
            </a:r>
            <a:endParaRPr lang="en-US">
              <a:solidFill>
                <a:schemeClr val="bg1"/>
              </a:solidFill>
            </a:endParaRPr>
          </a:p>
        </p:txBody>
      </p:sp>
      <p:sp>
        <p:nvSpPr>
          <p:cNvPr id="12" name="Rectangle: Rounded Corners 11">
            <a:extLst>
              <a:ext uri="{FF2B5EF4-FFF2-40B4-BE49-F238E27FC236}">
                <a16:creationId xmlns:a16="http://schemas.microsoft.com/office/drawing/2014/main" id="{98CB625E-2E1A-0E12-43A3-13A7967B1AAA}"/>
              </a:ext>
            </a:extLst>
          </p:cNvPr>
          <p:cNvSpPr/>
          <p:nvPr/>
        </p:nvSpPr>
        <p:spPr>
          <a:xfrm>
            <a:off x="7449671" y="6025707"/>
            <a:ext cx="3118018" cy="69244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rial"/>
                <a:cs typeface="Arial"/>
              </a:rPr>
              <a:t>Apprentice completes degree and recommended for QTS</a:t>
            </a:r>
            <a:endParaRPr lang="en-US">
              <a:solidFill>
                <a:schemeClr val="bg1"/>
              </a:solidFill>
            </a:endParaRPr>
          </a:p>
        </p:txBody>
      </p:sp>
      <p:sp>
        <p:nvSpPr>
          <p:cNvPr id="8" name="Rectangle: Rounded Corners 7">
            <a:extLst>
              <a:ext uri="{FF2B5EF4-FFF2-40B4-BE49-F238E27FC236}">
                <a16:creationId xmlns:a16="http://schemas.microsoft.com/office/drawing/2014/main" id="{6C3D02AC-F5B3-86B2-7A75-48A8FEAFB849}"/>
              </a:ext>
            </a:extLst>
          </p:cNvPr>
          <p:cNvSpPr/>
          <p:nvPr/>
        </p:nvSpPr>
        <p:spPr>
          <a:xfrm>
            <a:off x="7449671" y="2114107"/>
            <a:ext cx="3105318" cy="400347"/>
          </a:xfrm>
          <a:prstGeom prst="roundRect">
            <a:avLst/>
          </a:prstGeom>
          <a:solidFill>
            <a:srgbClr val="358BB2">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latin typeface="Arial"/>
                <a:cs typeface="Arial"/>
              </a:rPr>
              <a:t>Finding out about the TDA</a:t>
            </a:r>
            <a:endParaRPr lang="en-US" sz="1400">
              <a:solidFill>
                <a:schemeClr val="bg1"/>
              </a:solidFill>
              <a:latin typeface="Arial"/>
              <a:cs typeface="Arial"/>
            </a:endParaRPr>
          </a:p>
        </p:txBody>
      </p:sp>
      <p:sp>
        <p:nvSpPr>
          <p:cNvPr id="28" name="Arrow: Down 27">
            <a:extLst>
              <a:ext uri="{FF2B5EF4-FFF2-40B4-BE49-F238E27FC236}">
                <a16:creationId xmlns:a16="http://schemas.microsoft.com/office/drawing/2014/main" id="{8C3DB6DA-6538-155D-EB86-353356524D5D}"/>
              </a:ext>
            </a:extLst>
          </p:cNvPr>
          <p:cNvSpPr/>
          <p:nvPr/>
        </p:nvSpPr>
        <p:spPr>
          <a:xfrm>
            <a:off x="8855910" y="2528302"/>
            <a:ext cx="279400" cy="330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Down 28">
            <a:extLst>
              <a:ext uri="{FF2B5EF4-FFF2-40B4-BE49-F238E27FC236}">
                <a16:creationId xmlns:a16="http://schemas.microsoft.com/office/drawing/2014/main" id="{B7DE39EC-F7E9-E21B-BB39-5638F61446F8}"/>
              </a:ext>
            </a:extLst>
          </p:cNvPr>
          <p:cNvSpPr/>
          <p:nvPr/>
        </p:nvSpPr>
        <p:spPr>
          <a:xfrm>
            <a:off x="8855910" y="3398252"/>
            <a:ext cx="279400" cy="330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Down 29">
            <a:extLst>
              <a:ext uri="{FF2B5EF4-FFF2-40B4-BE49-F238E27FC236}">
                <a16:creationId xmlns:a16="http://schemas.microsoft.com/office/drawing/2014/main" id="{495C3EE1-2213-92DF-F0D9-72A0816B5D42}"/>
              </a:ext>
            </a:extLst>
          </p:cNvPr>
          <p:cNvSpPr/>
          <p:nvPr/>
        </p:nvSpPr>
        <p:spPr>
          <a:xfrm>
            <a:off x="8855910" y="4528552"/>
            <a:ext cx="279400" cy="330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rrow: Down 30">
            <a:extLst>
              <a:ext uri="{FF2B5EF4-FFF2-40B4-BE49-F238E27FC236}">
                <a16:creationId xmlns:a16="http://schemas.microsoft.com/office/drawing/2014/main" id="{7392271D-32DB-C443-86EA-262272EE24B9}"/>
              </a:ext>
            </a:extLst>
          </p:cNvPr>
          <p:cNvSpPr/>
          <p:nvPr/>
        </p:nvSpPr>
        <p:spPr>
          <a:xfrm>
            <a:off x="8855910" y="5646152"/>
            <a:ext cx="279400" cy="330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9055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430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Next steps</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301057" y="1715741"/>
            <a:ext cx="7511510" cy="400110"/>
          </a:xfrm>
          <a:prstGeom prst="rect">
            <a:avLst/>
          </a:prstGeom>
          <a:noFill/>
        </p:spPr>
        <p:txBody>
          <a:bodyPr wrap="square">
            <a:spAutoFit/>
          </a:bodyPr>
          <a:lstStyle/>
          <a:p>
            <a:r>
              <a:rPr lang="en-GB" sz="2000">
                <a:solidFill>
                  <a:srgbClr val="16485F"/>
                </a:solidFill>
                <a:latin typeface="Arial" panose="020B0604020202020204" pitchFamily="34" charset="0"/>
                <a:cs typeface="Arial" panose="020B0604020202020204" pitchFamily="34" charset="0"/>
              </a:rPr>
              <a:t>We are moving at pace to deliver the TDA and funding pilot.</a:t>
            </a:r>
          </a:p>
        </p:txBody>
      </p:sp>
      <p:pic>
        <p:nvPicPr>
          <p:cNvPr id="6" name="Graphic 5" descr="Star with solid fill">
            <a:extLst>
              <a:ext uri="{FF2B5EF4-FFF2-40B4-BE49-F238E27FC236}">
                <a16:creationId xmlns:a16="http://schemas.microsoft.com/office/drawing/2014/main" id="{8958B1DA-A18F-7246-B70C-9BAC49F4AA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3031" y="2684473"/>
            <a:ext cx="612476" cy="612476"/>
          </a:xfrm>
          <a:prstGeom prst="rect">
            <a:avLst/>
          </a:prstGeom>
        </p:spPr>
      </p:pic>
      <p:pic>
        <p:nvPicPr>
          <p:cNvPr id="10" name="Graphic 9" descr="Star with solid fill">
            <a:extLst>
              <a:ext uri="{FF2B5EF4-FFF2-40B4-BE49-F238E27FC236}">
                <a16:creationId xmlns:a16="http://schemas.microsoft.com/office/drawing/2014/main" id="{FCE9B5D2-0B76-1311-7817-B69EB82C66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3031" y="4273109"/>
            <a:ext cx="612476" cy="612476"/>
          </a:xfrm>
          <a:prstGeom prst="rect">
            <a:avLst/>
          </a:prstGeom>
        </p:spPr>
      </p:pic>
      <p:sp>
        <p:nvSpPr>
          <p:cNvPr id="12" name="TextBox 11">
            <a:extLst>
              <a:ext uri="{FF2B5EF4-FFF2-40B4-BE49-F238E27FC236}">
                <a16:creationId xmlns:a16="http://schemas.microsoft.com/office/drawing/2014/main" id="{A0D7973D-9419-7A57-1CAB-D992797F2384}"/>
              </a:ext>
            </a:extLst>
          </p:cNvPr>
          <p:cNvSpPr txBox="1"/>
          <p:nvPr/>
        </p:nvSpPr>
        <p:spPr>
          <a:xfrm>
            <a:off x="1163983" y="2823838"/>
            <a:ext cx="10575985" cy="584775"/>
          </a:xfrm>
          <a:prstGeom prst="rect">
            <a:avLst/>
          </a:prstGeom>
          <a:noFill/>
        </p:spPr>
        <p:txBody>
          <a:bodyPr wrap="square">
            <a:spAutoFit/>
          </a:bodyPr>
          <a:lstStyle/>
          <a:p>
            <a:r>
              <a:rPr lang="en-GB" sz="1600">
                <a:latin typeface="Arial" panose="020B0604020202020204" pitchFamily="34" charset="0"/>
                <a:cs typeface="Arial" panose="020B0604020202020204" pitchFamily="34" charset="0"/>
              </a:rPr>
              <a:t>Provider applications to host the TDA pilot closed on </a:t>
            </a:r>
            <a:r>
              <a:rPr lang="en-GB" sz="1600" b="1">
                <a:latin typeface="Arial" panose="020B0604020202020204" pitchFamily="34" charset="0"/>
                <a:cs typeface="Arial" panose="020B0604020202020204" pitchFamily="34" charset="0"/>
              </a:rPr>
              <a:t>Monday 11 March 2024. </a:t>
            </a:r>
            <a:r>
              <a:rPr lang="en-GB" sz="1600">
                <a:latin typeface="Arial" panose="020B0604020202020204" pitchFamily="34" charset="0"/>
                <a:cs typeface="Arial" panose="020B0604020202020204" pitchFamily="34" charset="0"/>
              </a:rPr>
              <a:t>We received a range of high-quality bids. Eight pilot providers have been selected. See </a:t>
            </a:r>
            <a:r>
              <a:rPr lang="en-GB" sz="1600">
                <a:latin typeface="Arial" panose="020B0604020202020204" pitchFamily="34" charset="0"/>
                <a:cs typeface="Arial" panose="020B0604020202020204" pitchFamily="34" charset="0"/>
                <a:hlinkClick r:id="rId4"/>
              </a:rPr>
              <a:t>here</a:t>
            </a:r>
            <a:r>
              <a:rPr lang="en-GB" sz="1600">
                <a:latin typeface="Arial" panose="020B0604020202020204" pitchFamily="34" charset="0"/>
                <a:cs typeface="Arial" panose="020B0604020202020204" pitchFamily="34" charset="0"/>
              </a:rPr>
              <a:t> for more information. </a:t>
            </a:r>
          </a:p>
        </p:txBody>
      </p:sp>
      <p:sp>
        <p:nvSpPr>
          <p:cNvPr id="13" name="TextBox 12">
            <a:extLst>
              <a:ext uri="{FF2B5EF4-FFF2-40B4-BE49-F238E27FC236}">
                <a16:creationId xmlns:a16="http://schemas.microsoft.com/office/drawing/2014/main" id="{4260B835-88A3-A97A-AF9A-F1FD865553D0}"/>
              </a:ext>
            </a:extLst>
          </p:cNvPr>
          <p:cNvSpPr txBox="1"/>
          <p:nvPr/>
        </p:nvSpPr>
        <p:spPr>
          <a:xfrm>
            <a:off x="1011957" y="4273109"/>
            <a:ext cx="10575985" cy="830997"/>
          </a:xfrm>
          <a:prstGeom prst="rect">
            <a:avLst/>
          </a:prstGeom>
          <a:noFill/>
        </p:spPr>
        <p:txBody>
          <a:bodyPr wrap="square" lIns="91440" tIns="45720" rIns="91440" bIns="45720" anchor="t">
            <a:spAutoFit/>
          </a:bodyPr>
          <a:lstStyle/>
          <a:p>
            <a:r>
              <a:rPr lang="en-GB" sz="1600" dirty="0">
                <a:latin typeface="Arial"/>
                <a:cs typeface="Arial"/>
              </a:rPr>
              <a:t>Candidate recruitment for both the TDA and funding pilot will launch in autumn 2024, with training commencing in autumn 2025. Further information on how candidates can apply will be published in due course. Visit the </a:t>
            </a:r>
            <a:r>
              <a:rPr lang="en-GB" sz="1600" dirty="0">
                <a:latin typeface="Arial"/>
                <a:cs typeface="Arial"/>
                <a:hlinkClick r:id="rId5"/>
              </a:rPr>
              <a:t>Get Into Teaching</a:t>
            </a:r>
            <a:r>
              <a:rPr lang="en-GB" sz="1600" dirty="0">
                <a:latin typeface="Arial"/>
                <a:cs typeface="Arial"/>
              </a:rPr>
              <a:t> and </a:t>
            </a:r>
            <a:r>
              <a:rPr lang="en-GB" sz="1600" dirty="0">
                <a:latin typeface="Arial"/>
                <a:cs typeface="Arial"/>
                <a:hlinkClick r:id="rId6"/>
              </a:rPr>
              <a:t>The Education Hub </a:t>
            </a:r>
            <a:r>
              <a:rPr lang="en-GB" sz="1600" dirty="0">
                <a:latin typeface="Arial"/>
                <a:cs typeface="Arial"/>
              </a:rPr>
              <a:t>for more information.</a:t>
            </a:r>
          </a:p>
        </p:txBody>
      </p:sp>
    </p:spTree>
    <p:extLst>
      <p:ext uri="{BB962C8B-B14F-4D97-AF65-F5344CB8AC3E}">
        <p14:creationId xmlns:p14="http://schemas.microsoft.com/office/powerpoint/2010/main" val="918788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306963"/>
            <a:ext cx="10515600" cy="546887"/>
          </a:xfrm>
        </p:spPr>
        <p:txBody>
          <a:bodyPr>
            <a:normAutofit fontScale="90000"/>
          </a:bodyPr>
          <a:lstStyle/>
          <a:p>
            <a:r>
              <a:rPr lang="en-GB" b="1">
                <a:solidFill>
                  <a:srgbClr val="16485F"/>
                </a:solidFill>
                <a:latin typeface="Arial" panose="020B0604020202020204" pitchFamily="34" charset="0"/>
                <a:cs typeface="Arial" panose="020B0604020202020204" pitchFamily="34" charset="0"/>
              </a:rPr>
              <a:t>FAQ’s</a:t>
            </a:r>
            <a:endParaRPr lang="en-GB" sz="3600" b="1">
              <a:solidFill>
                <a:srgbClr val="16485F"/>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038996"/>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32630" y="1155711"/>
            <a:ext cx="11099260" cy="400110"/>
          </a:xfrm>
          <a:prstGeom prst="rect">
            <a:avLst/>
          </a:prstGeom>
          <a:noFill/>
        </p:spPr>
        <p:txBody>
          <a:bodyPr wrap="square">
            <a:spAutoFit/>
          </a:bodyPr>
          <a:lstStyle/>
          <a:p>
            <a:r>
              <a:rPr lang="en-GB" sz="2000">
                <a:solidFill>
                  <a:srgbClr val="16485F"/>
                </a:solidFill>
                <a:latin typeface="Arial" panose="020B0604020202020204" pitchFamily="34" charset="0"/>
                <a:cs typeface="Arial" panose="020B0604020202020204" pitchFamily="34" charset="0"/>
              </a:rPr>
              <a:t>To support Teaching School Hubs with queries, we have compiled some FAQ’s. </a:t>
            </a:r>
          </a:p>
        </p:txBody>
      </p:sp>
      <p:graphicFrame>
        <p:nvGraphicFramePr>
          <p:cNvPr id="5" name="Table 4">
            <a:extLst>
              <a:ext uri="{FF2B5EF4-FFF2-40B4-BE49-F238E27FC236}">
                <a16:creationId xmlns:a16="http://schemas.microsoft.com/office/drawing/2014/main" id="{3E034DDA-67FC-D842-AE2F-E296CB7A5EE7}"/>
              </a:ext>
            </a:extLst>
          </p:cNvPr>
          <p:cNvGraphicFramePr>
            <a:graphicFrameLocks noGrp="1"/>
          </p:cNvGraphicFramePr>
          <p:nvPr>
            <p:extLst>
              <p:ext uri="{D42A27DB-BD31-4B8C-83A1-F6EECF244321}">
                <p14:modId xmlns:p14="http://schemas.microsoft.com/office/powerpoint/2010/main" val="4134324278"/>
              </p:ext>
            </p:extLst>
          </p:nvPr>
        </p:nvGraphicFramePr>
        <p:xfrm>
          <a:off x="232847" y="1752746"/>
          <a:ext cx="11644554" cy="4383031"/>
        </p:xfrm>
        <a:graphic>
          <a:graphicData uri="http://schemas.openxmlformats.org/drawingml/2006/table">
            <a:tbl>
              <a:tblPr firstRow="1" bandRow="1">
                <a:tableStyleId>{5C22544A-7EE6-4342-B048-85BDC9FD1C3A}</a:tableStyleId>
              </a:tblPr>
              <a:tblGrid>
                <a:gridCol w="2436394">
                  <a:extLst>
                    <a:ext uri="{9D8B030D-6E8A-4147-A177-3AD203B41FA5}">
                      <a16:colId xmlns:a16="http://schemas.microsoft.com/office/drawing/2014/main" val="3047621909"/>
                    </a:ext>
                  </a:extLst>
                </a:gridCol>
                <a:gridCol w="9208160">
                  <a:extLst>
                    <a:ext uri="{9D8B030D-6E8A-4147-A177-3AD203B41FA5}">
                      <a16:colId xmlns:a16="http://schemas.microsoft.com/office/drawing/2014/main" val="1101083084"/>
                    </a:ext>
                  </a:extLst>
                </a:gridCol>
              </a:tblGrid>
              <a:tr h="302671">
                <a:tc>
                  <a:txBody>
                    <a:bodyPr/>
                    <a:lstStyle/>
                    <a:p>
                      <a:r>
                        <a:rPr lang="en-GB" sz="1600">
                          <a:latin typeface="Arial"/>
                          <a:cs typeface="Arial"/>
                        </a:rPr>
                        <a:t>Question</a:t>
                      </a:r>
                      <a:endParaRPr lang="en-GB">
                        <a:latin typeface="Arial"/>
                        <a:cs typeface="Arial"/>
                      </a:endParaRPr>
                    </a:p>
                  </a:txBody>
                  <a:tcPr/>
                </a:tc>
                <a:tc>
                  <a:txBody>
                    <a:bodyPr/>
                    <a:lstStyle/>
                    <a:p>
                      <a:r>
                        <a:rPr lang="en-GB" sz="1600">
                          <a:latin typeface="Arial"/>
                          <a:cs typeface="Arial"/>
                        </a:rPr>
                        <a:t>Answer</a:t>
                      </a:r>
                    </a:p>
                  </a:txBody>
                  <a:tcPr/>
                </a:tc>
                <a:extLst>
                  <a:ext uri="{0D108BD9-81ED-4DB2-BD59-A6C34878D82A}">
                    <a16:rowId xmlns:a16="http://schemas.microsoft.com/office/drawing/2014/main" val="4112154999"/>
                  </a:ext>
                </a:extLst>
              </a:tr>
              <a:tr h="843812">
                <a:tc>
                  <a:txBody>
                    <a:bodyPr/>
                    <a:lstStyle/>
                    <a:p>
                      <a:pPr lvl="0" algn="l">
                        <a:lnSpc>
                          <a:spcPct val="100000"/>
                        </a:lnSpc>
                        <a:spcBef>
                          <a:spcPts val="0"/>
                        </a:spcBef>
                        <a:spcAft>
                          <a:spcPts val="0"/>
                        </a:spcAft>
                        <a:buNone/>
                      </a:pPr>
                      <a:r>
                        <a:rPr lang="en-GB" sz="1050" b="0" i="0" u="none" strike="noStrike" noProof="0">
                          <a:solidFill>
                            <a:srgbClr val="000000"/>
                          </a:solidFill>
                          <a:latin typeface="Arial"/>
                        </a:rPr>
                        <a:t>Is the TDA just in secondary maths?</a:t>
                      </a:r>
                    </a:p>
                    <a:p>
                      <a:pPr lvl="0">
                        <a:buNone/>
                      </a:pPr>
                      <a:endParaRPr lang="en-GB" sz="1050">
                        <a:latin typeface="Arial"/>
                        <a:cs typeface="Arial"/>
                      </a:endParaRPr>
                    </a:p>
                  </a:txBody>
                  <a:tcPr/>
                </a:tc>
                <a:tc>
                  <a:txBody>
                    <a:bodyPr/>
                    <a:lstStyle/>
                    <a:p>
                      <a:pPr lvl="0">
                        <a:buNone/>
                      </a:pPr>
                      <a:r>
                        <a:rPr lang="en-GB" sz="1050" b="0" i="0" u="none" strike="noStrike" kern="1200" noProof="0">
                          <a:solidFill>
                            <a:schemeClr val="dk1"/>
                          </a:solidFill>
                          <a:effectLst/>
                          <a:latin typeface="Arial"/>
                        </a:rPr>
                        <a:t>No. The TDA will launch across primary and secondary from this autumn. The scope of subjects will be determined by ITT provider provision.  </a:t>
                      </a:r>
                      <a:endParaRPr lang="en-US" sz="1050" b="0" i="0" u="none" strike="noStrike" kern="1200" noProof="0">
                        <a:solidFill>
                          <a:srgbClr val="000000"/>
                        </a:solidFill>
                        <a:effectLst/>
                        <a:latin typeface="Arial"/>
                      </a:endParaRPr>
                    </a:p>
                    <a:p>
                      <a:pPr lvl="0">
                        <a:buNone/>
                      </a:pPr>
                      <a:endParaRPr lang="en-US" sz="1050" b="0" i="0" u="none" strike="noStrike" kern="1200" noProof="0">
                        <a:solidFill>
                          <a:srgbClr val="000000"/>
                        </a:solidFill>
                        <a:effectLst/>
                        <a:latin typeface="Arial"/>
                      </a:endParaRPr>
                    </a:p>
                    <a:p>
                      <a:pPr lvl="0">
                        <a:buNone/>
                      </a:pPr>
                      <a:r>
                        <a:rPr lang="en-GB" sz="1050" b="0" i="0" u="none" strike="noStrike" kern="1200" noProof="0">
                          <a:solidFill>
                            <a:schemeClr val="dk1"/>
                          </a:solidFill>
                          <a:effectLst/>
                          <a:latin typeface="Arial"/>
                        </a:rPr>
                        <a:t>In addition to the full rollout of the TDA, we are running a secondary maths pilot to assess the impact of additional salary grant funding. </a:t>
                      </a:r>
                      <a:endParaRPr lang="en-GB" sz="1050" u="none" strike="noStrike" noProof="0">
                        <a:latin typeface="Arial"/>
                      </a:endParaRPr>
                    </a:p>
                  </a:txBody>
                  <a:tcPr/>
                </a:tc>
                <a:extLst>
                  <a:ext uri="{0D108BD9-81ED-4DB2-BD59-A6C34878D82A}">
                    <a16:rowId xmlns:a16="http://schemas.microsoft.com/office/drawing/2014/main" val="1606161142"/>
                  </a:ext>
                </a:extLst>
              </a:tr>
              <a:tr h="412734">
                <a:tc>
                  <a:txBody>
                    <a:bodyPr/>
                    <a:lstStyle/>
                    <a:p>
                      <a:r>
                        <a:rPr lang="en-GB" sz="1050">
                          <a:latin typeface="Arial"/>
                          <a:cs typeface="Arial"/>
                        </a:rPr>
                        <a:t>Is there funding available?</a:t>
                      </a:r>
                    </a:p>
                  </a:txBody>
                  <a:tcPr/>
                </a:tc>
                <a:tc>
                  <a:txBody>
                    <a:bodyPr/>
                    <a:lstStyle/>
                    <a:p>
                      <a:r>
                        <a:rPr lang="en-GB" sz="1050">
                          <a:latin typeface="Arial"/>
                          <a:cs typeface="Arial"/>
                        </a:rPr>
                        <a:t>Providers will be able to access the apprenticeship levy to cover training and assessment costs for the TDA. The final funding band allowance is due to be confirmed shortly.</a:t>
                      </a:r>
                    </a:p>
                  </a:txBody>
                  <a:tcPr/>
                </a:tc>
                <a:extLst>
                  <a:ext uri="{0D108BD9-81ED-4DB2-BD59-A6C34878D82A}">
                    <a16:rowId xmlns:a16="http://schemas.microsoft.com/office/drawing/2014/main" val="838196117"/>
                  </a:ext>
                </a:extLst>
              </a:tr>
              <a:tr h="661736">
                <a:tc>
                  <a:txBody>
                    <a:bodyPr/>
                    <a:lstStyle/>
                    <a:p>
                      <a:r>
                        <a:rPr lang="en-GB" sz="1050">
                          <a:latin typeface="Arial"/>
                          <a:cs typeface="Arial"/>
                        </a:rPr>
                        <a:t>Do I need to be on the APAR as an employing school?</a:t>
                      </a:r>
                    </a:p>
                  </a:txBody>
                  <a:tcPr/>
                </a:tc>
                <a:tc>
                  <a:txBody>
                    <a:bodyPr/>
                    <a:lstStyle/>
                    <a:p>
                      <a:pPr rtl="0" fontAlgn="base"/>
                      <a:r>
                        <a:rPr lang="en-GB" sz="1050" b="0" i="0" kern="1200">
                          <a:solidFill>
                            <a:schemeClr val="dk1"/>
                          </a:solidFill>
                          <a:effectLst/>
                          <a:latin typeface="Arial"/>
                          <a:ea typeface="+mn-ea"/>
                          <a:cs typeface="Arial"/>
                        </a:rPr>
                        <a:t>Employing schools that are not delivering any of the off-the-job training do not need to be on the APAR.  All providers hosting the TDA (ITT and Universities) need to be on the APAR, For full guidance on Apprenticeship Funding Rules, please visit </a:t>
                      </a:r>
                      <a:r>
                        <a:rPr lang="en-GB" sz="1050" b="0" i="0" u="sng" strike="noStrike" kern="1200">
                          <a:solidFill>
                            <a:schemeClr val="dk1"/>
                          </a:solidFill>
                          <a:effectLst/>
                          <a:latin typeface="Arial"/>
                          <a:ea typeface="+mn-ea"/>
                          <a:cs typeface="Arial"/>
                          <a:hlinkClick r:id="rId2"/>
                        </a:rPr>
                        <a:t>https://www.gov.uk/guidance/apprenticeship-funding-rules</a:t>
                      </a:r>
                      <a:r>
                        <a:rPr lang="en-GB" sz="1050" b="0" i="0" u="sng" strike="noStrike" kern="1200">
                          <a:solidFill>
                            <a:schemeClr val="dk1"/>
                          </a:solidFill>
                          <a:effectLst/>
                          <a:latin typeface="Arial"/>
                          <a:ea typeface="+mn-ea"/>
                          <a:cs typeface="Arial"/>
                        </a:rPr>
                        <a:t>.</a:t>
                      </a:r>
                      <a:endParaRPr lang="en-GB" sz="1050" b="0" i="0" kern="1200">
                        <a:solidFill>
                          <a:schemeClr val="dk1"/>
                        </a:solidFill>
                        <a:effectLst/>
                        <a:latin typeface="Arial"/>
                        <a:ea typeface="+mn-ea"/>
                        <a:cs typeface="Arial"/>
                      </a:endParaRPr>
                    </a:p>
                  </a:txBody>
                  <a:tcPr/>
                </a:tc>
                <a:extLst>
                  <a:ext uri="{0D108BD9-81ED-4DB2-BD59-A6C34878D82A}">
                    <a16:rowId xmlns:a16="http://schemas.microsoft.com/office/drawing/2014/main" val="1176974623"/>
                  </a:ext>
                </a:extLst>
              </a:tr>
              <a:tr h="531969">
                <a:tc>
                  <a:txBody>
                    <a:bodyPr/>
                    <a:lstStyle/>
                    <a:p>
                      <a:r>
                        <a:rPr lang="en-GB" sz="1050">
                          <a:latin typeface="Arial"/>
                          <a:cs typeface="Arial"/>
                        </a:rPr>
                        <a:t>How much time will apprentices spend working vs learning?</a:t>
                      </a:r>
                    </a:p>
                  </a:txBody>
                  <a:tcPr/>
                </a:tc>
                <a:tc>
                  <a:txBody>
                    <a:bodyPr/>
                    <a:lstStyle/>
                    <a:p>
                      <a:r>
                        <a:rPr lang="en-GB" sz="1050">
                          <a:latin typeface="Arial"/>
                          <a:cs typeface="Arial"/>
                        </a:rPr>
                        <a:t>All apprentices require a portion of off-the-job learning. Throughout the four-year course, apprentices will likely spend an average of 40% of their time doing off-the-job training, like studying for their degree. The percentage of on-and off-the-job training may vary across training years and different course providers.</a:t>
                      </a:r>
                    </a:p>
                  </a:txBody>
                  <a:tcPr/>
                </a:tc>
                <a:extLst>
                  <a:ext uri="{0D108BD9-81ED-4DB2-BD59-A6C34878D82A}">
                    <a16:rowId xmlns:a16="http://schemas.microsoft.com/office/drawing/2014/main" val="3375705475"/>
                  </a:ext>
                </a:extLst>
              </a:tr>
              <a:tr h="385219">
                <a:tc>
                  <a:txBody>
                    <a:bodyPr/>
                    <a:lstStyle/>
                    <a:p>
                      <a:r>
                        <a:rPr lang="en-GB" sz="1050">
                          <a:latin typeface="Arial"/>
                          <a:cs typeface="Arial"/>
                        </a:rPr>
                        <a:t>Can providers partner to deliver the TDA?</a:t>
                      </a:r>
                    </a:p>
                  </a:txBody>
                  <a:tcPr/>
                </a:tc>
                <a:tc>
                  <a:txBody>
                    <a:bodyPr/>
                    <a:lstStyle/>
                    <a:p>
                      <a:r>
                        <a:rPr lang="en-GB" sz="1050" dirty="0">
                          <a:latin typeface="Arial"/>
                          <a:cs typeface="Arial"/>
                        </a:rPr>
                        <a:t>Similarly to other ITT routes, we welcome partnerships. For further guidance relating to ITT partnerships, please </a:t>
                      </a:r>
                      <a:r>
                        <a:rPr lang="en-GB" sz="1050" dirty="0">
                          <a:latin typeface="Arial"/>
                          <a:cs typeface="Arial"/>
                          <a:hlinkClick r:id="rId3"/>
                        </a:rPr>
                        <a:t>visit</a:t>
                      </a:r>
                      <a:r>
                        <a:rPr lang="en-GB" sz="1050" dirty="0">
                          <a:latin typeface="Arial"/>
                          <a:cs typeface="Arial"/>
                        </a:rPr>
                        <a:t>. For guidance relating to apprenticeship funding, please </a:t>
                      </a:r>
                      <a:r>
                        <a:rPr lang="en-GB" sz="1050" dirty="0">
                          <a:latin typeface="Arial"/>
                          <a:cs typeface="Arial"/>
                          <a:hlinkClick r:id="rId2"/>
                        </a:rPr>
                        <a:t>visit</a:t>
                      </a:r>
                      <a:r>
                        <a:rPr lang="en-GB" sz="1050" dirty="0">
                          <a:latin typeface="Arial"/>
                          <a:cs typeface="Arial"/>
                        </a:rPr>
                        <a:t>. Further guidance on TDA partnerships will be published in due course.</a:t>
                      </a:r>
                    </a:p>
                  </a:txBody>
                  <a:tcPr/>
                </a:tc>
                <a:extLst>
                  <a:ext uri="{0D108BD9-81ED-4DB2-BD59-A6C34878D82A}">
                    <a16:rowId xmlns:a16="http://schemas.microsoft.com/office/drawing/2014/main" val="2855579396"/>
                  </a:ext>
                </a:extLst>
              </a:tr>
              <a:tr h="1146489">
                <a:tc>
                  <a:txBody>
                    <a:bodyPr/>
                    <a:lstStyle/>
                    <a:p>
                      <a:pPr lvl="0">
                        <a:buNone/>
                      </a:pPr>
                      <a:r>
                        <a:rPr lang="en-GB" sz="1050" b="0" i="0" u="none" strike="noStrike" noProof="0">
                          <a:solidFill>
                            <a:srgbClr val="000000"/>
                          </a:solidFill>
                          <a:latin typeface="Arial"/>
                        </a:rPr>
                        <a:t>How will you ensure that apprentices have the expertise needed to work with children to the same standards of postgraduate teacher trainees?</a:t>
                      </a:r>
                    </a:p>
                  </a:txBody>
                  <a:tcPr/>
                </a:tc>
                <a:tc>
                  <a:txBody>
                    <a:bodyPr/>
                    <a:lstStyle/>
                    <a:p>
                      <a:pPr lvl="0" algn="l">
                        <a:lnSpc>
                          <a:spcPct val="100000"/>
                        </a:lnSpc>
                        <a:spcBef>
                          <a:spcPts val="0"/>
                        </a:spcBef>
                        <a:spcAft>
                          <a:spcPts val="0"/>
                        </a:spcAft>
                        <a:buNone/>
                      </a:pPr>
                      <a:r>
                        <a:rPr lang="en-GB" sz="1050" b="0" i="0" u="none" strike="noStrike" noProof="0" dirty="0">
                          <a:solidFill>
                            <a:srgbClr val="000000"/>
                          </a:solidFill>
                          <a:latin typeface="Arial"/>
                        </a:rPr>
                        <a:t>Candidates taking part in the TDA will achieve full undergraduate degrees and be awarded QTS in line with all other routes into teaching.</a:t>
                      </a:r>
                    </a:p>
                  </a:txBody>
                  <a:tcPr/>
                </a:tc>
                <a:extLst>
                  <a:ext uri="{0D108BD9-81ED-4DB2-BD59-A6C34878D82A}">
                    <a16:rowId xmlns:a16="http://schemas.microsoft.com/office/drawing/2014/main" val="3794785451"/>
                  </a:ext>
                </a:extLst>
              </a:tr>
            </a:tbl>
          </a:graphicData>
        </a:graphic>
      </p:graphicFrame>
    </p:spTree>
    <p:extLst>
      <p:ext uri="{BB962C8B-B14F-4D97-AF65-F5344CB8AC3E}">
        <p14:creationId xmlns:p14="http://schemas.microsoft.com/office/powerpoint/2010/main" val="2899915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306963"/>
            <a:ext cx="10515600" cy="546887"/>
          </a:xfrm>
        </p:spPr>
        <p:txBody>
          <a:bodyPr>
            <a:normAutofit fontScale="90000"/>
          </a:bodyPr>
          <a:lstStyle/>
          <a:p>
            <a:r>
              <a:rPr lang="en-GB" b="1">
                <a:solidFill>
                  <a:srgbClr val="16485F"/>
                </a:solidFill>
                <a:latin typeface="Arial" panose="020B0604020202020204" pitchFamily="34" charset="0"/>
                <a:cs typeface="Arial" panose="020B0604020202020204" pitchFamily="34" charset="0"/>
              </a:rPr>
              <a:t>FAQ’s</a:t>
            </a:r>
            <a:endParaRPr lang="en-GB" sz="3600" b="1">
              <a:solidFill>
                <a:srgbClr val="16485F"/>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038996"/>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3E034DDA-67FC-D842-AE2F-E296CB7A5EE7}"/>
              </a:ext>
            </a:extLst>
          </p:cNvPr>
          <p:cNvGraphicFramePr>
            <a:graphicFrameLocks noGrp="1"/>
          </p:cNvGraphicFramePr>
          <p:nvPr>
            <p:extLst>
              <p:ext uri="{D42A27DB-BD31-4B8C-83A1-F6EECF244321}">
                <p14:modId xmlns:p14="http://schemas.microsoft.com/office/powerpoint/2010/main" val="1714649562"/>
              </p:ext>
            </p:extLst>
          </p:nvPr>
        </p:nvGraphicFramePr>
        <p:xfrm>
          <a:off x="228600" y="1225550"/>
          <a:ext cx="11631106" cy="5542278"/>
        </p:xfrm>
        <a:graphic>
          <a:graphicData uri="http://schemas.openxmlformats.org/drawingml/2006/table">
            <a:tbl>
              <a:tblPr firstRow="1" bandRow="1">
                <a:tableStyleId>{5C22544A-7EE6-4342-B048-85BDC9FD1C3A}</a:tableStyleId>
              </a:tblPr>
              <a:tblGrid>
                <a:gridCol w="2433579">
                  <a:extLst>
                    <a:ext uri="{9D8B030D-6E8A-4147-A177-3AD203B41FA5}">
                      <a16:colId xmlns:a16="http://schemas.microsoft.com/office/drawing/2014/main" val="3047621909"/>
                    </a:ext>
                  </a:extLst>
                </a:gridCol>
                <a:gridCol w="9197527">
                  <a:extLst>
                    <a:ext uri="{9D8B030D-6E8A-4147-A177-3AD203B41FA5}">
                      <a16:colId xmlns:a16="http://schemas.microsoft.com/office/drawing/2014/main" val="1101083084"/>
                    </a:ext>
                  </a:extLst>
                </a:gridCol>
              </a:tblGrid>
              <a:tr h="342120">
                <a:tc>
                  <a:txBody>
                    <a:bodyPr/>
                    <a:lstStyle/>
                    <a:p>
                      <a:r>
                        <a:rPr lang="en-GB" sz="1600">
                          <a:latin typeface="Arial"/>
                          <a:cs typeface="Arial"/>
                        </a:rPr>
                        <a:t>Question</a:t>
                      </a:r>
                      <a:endParaRPr lang="en-GB">
                        <a:latin typeface="Arial"/>
                        <a:cs typeface="Arial"/>
                      </a:endParaRPr>
                    </a:p>
                  </a:txBody>
                  <a:tcPr/>
                </a:tc>
                <a:tc>
                  <a:txBody>
                    <a:bodyPr/>
                    <a:lstStyle/>
                    <a:p>
                      <a:r>
                        <a:rPr lang="en-GB" sz="1600">
                          <a:latin typeface="Arial"/>
                          <a:cs typeface="Arial"/>
                        </a:rPr>
                        <a:t>Answer</a:t>
                      </a:r>
                    </a:p>
                  </a:txBody>
                  <a:tcPr/>
                </a:tc>
                <a:extLst>
                  <a:ext uri="{0D108BD9-81ED-4DB2-BD59-A6C34878D82A}">
                    <a16:rowId xmlns:a16="http://schemas.microsoft.com/office/drawing/2014/main" val="4112154999"/>
                  </a:ext>
                </a:extLst>
              </a:tr>
              <a:tr h="674466">
                <a:tc>
                  <a:txBody>
                    <a:bodyPr/>
                    <a:lstStyle/>
                    <a:p>
                      <a:pPr lvl="0" algn="l">
                        <a:lnSpc>
                          <a:spcPct val="100000"/>
                        </a:lnSpc>
                        <a:spcBef>
                          <a:spcPts val="0"/>
                        </a:spcBef>
                        <a:spcAft>
                          <a:spcPts val="0"/>
                        </a:spcAft>
                        <a:buNone/>
                      </a:pPr>
                      <a:r>
                        <a:rPr lang="en-GB" sz="1050" b="0" i="0" u="none" strike="noStrike" baseline="0" noProof="0">
                          <a:solidFill>
                            <a:srgbClr val="000000"/>
                          </a:solidFill>
                          <a:latin typeface="Arial"/>
                        </a:rPr>
                        <a:t>How will pay work, will an undergraduate apprentice be paid the same as a postgraduate trainee teacher?</a:t>
                      </a:r>
                    </a:p>
                  </a:txBody>
                  <a:tcPr/>
                </a:tc>
                <a:tc>
                  <a:txBody>
                    <a:bodyPr/>
                    <a:lstStyle/>
                    <a:p>
                      <a:pPr lvl="0" algn="l">
                        <a:lnSpc>
                          <a:spcPct val="100000"/>
                        </a:lnSpc>
                        <a:spcBef>
                          <a:spcPts val="0"/>
                        </a:spcBef>
                        <a:spcAft>
                          <a:spcPts val="0"/>
                        </a:spcAft>
                        <a:buNone/>
                      </a:pPr>
                      <a:r>
                        <a:rPr lang="en-GB" sz="1050" b="0" i="0" u="none" strike="noStrike" kern="1200" baseline="0" noProof="0">
                          <a:solidFill>
                            <a:srgbClr val="000000"/>
                          </a:solidFill>
                          <a:effectLst/>
                          <a:latin typeface="Arial"/>
                        </a:rPr>
                        <a:t>We are undertaking work to explore how the TDA salary can reflect the employment duties of TDA trainees at each stage of their course. </a:t>
                      </a:r>
                    </a:p>
                    <a:p>
                      <a:pPr lvl="0" algn="l">
                        <a:lnSpc>
                          <a:spcPct val="100000"/>
                        </a:lnSpc>
                        <a:spcBef>
                          <a:spcPts val="0"/>
                        </a:spcBef>
                        <a:spcAft>
                          <a:spcPts val="0"/>
                        </a:spcAft>
                        <a:buNone/>
                      </a:pPr>
                      <a:r>
                        <a:rPr lang="en-GB" sz="1050" b="0" i="0" u="none" strike="noStrike" kern="1200" baseline="0" noProof="0">
                          <a:solidFill>
                            <a:srgbClr val="000000"/>
                          </a:solidFill>
                          <a:effectLst/>
                          <a:latin typeface="Arial"/>
                        </a:rPr>
                        <a:t> </a:t>
                      </a:r>
                    </a:p>
                    <a:p>
                      <a:pPr lvl="0">
                        <a:buNone/>
                      </a:pPr>
                      <a:endParaRPr lang="en-GB" sz="1050" b="0" i="0" u="none" strike="noStrike" kern="1200" baseline="0" noProof="0">
                        <a:solidFill>
                          <a:srgbClr val="000000"/>
                        </a:solidFill>
                        <a:effectLst/>
                        <a:latin typeface="Arial"/>
                      </a:endParaRPr>
                    </a:p>
                  </a:txBody>
                  <a:tcPr/>
                </a:tc>
                <a:extLst>
                  <a:ext uri="{0D108BD9-81ED-4DB2-BD59-A6C34878D82A}">
                    <a16:rowId xmlns:a16="http://schemas.microsoft.com/office/drawing/2014/main" val="1606161142"/>
                  </a:ext>
                </a:extLst>
              </a:tr>
              <a:tr h="2365518">
                <a:tc>
                  <a:txBody>
                    <a:bodyPr/>
                    <a:lstStyle/>
                    <a:p>
                      <a:pPr lvl="0">
                        <a:buNone/>
                      </a:pPr>
                      <a:r>
                        <a:rPr lang="en-GB" sz="1050" b="0" i="0" u="none" strike="noStrike" baseline="0" noProof="0">
                          <a:solidFill>
                            <a:srgbClr val="000000"/>
                          </a:solidFill>
                          <a:latin typeface="Arial"/>
                        </a:rPr>
                        <a:t>How will formative assessment work with the KSBs reflecting the Teachers' Standards?</a:t>
                      </a:r>
                    </a:p>
                  </a:txBody>
                  <a:tcPr/>
                </a:tc>
                <a:tc>
                  <a:txBody>
                    <a:bodyPr/>
                    <a:lstStyle/>
                    <a:p>
                      <a:pPr lvl="0" algn="l">
                        <a:lnSpc>
                          <a:spcPct val="100000"/>
                        </a:lnSpc>
                        <a:spcBef>
                          <a:spcPts val="0"/>
                        </a:spcBef>
                        <a:spcAft>
                          <a:spcPts val="0"/>
                        </a:spcAft>
                        <a:buNone/>
                      </a:pPr>
                      <a:r>
                        <a:rPr lang="en-GB" sz="1050" b="0" i="0" u="none" strike="noStrike" baseline="0" noProof="0">
                          <a:solidFill>
                            <a:srgbClr val="000000"/>
                          </a:solidFill>
                          <a:latin typeface="Arial"/>
                        </a:rPr>
                        <a:t>The Teacher Degree Apprenticeship will use the Teachers’ Standards for the KSBs.</a:t>
                      </a:r>
                    </a:p>
                    <a:p>
                      <a:pPr lvl="0" algn="l">
                        <a:lnSpc>
                          <a:spcPct val="100000"/>
                        </a:lnSpc>
                        <a:spcBef>
                          <a:spcPts val="0"/>
                        </a:spcBef>
                        <a:spcAft>
                          <a:spcPts val="0"/>
                        </a:spcAft>
                        <a:buNone/>
                      </a:pPr>
                      <a:endParaRPr lang="en-GB" sz="1050" b="0" i="0" u="none" strike="noStrike" baseline="0" noProof="0">
                        <a:solidFill>
                          <a:srgbClr val="000000"/>
                        </a:solidFill>
                        <a:latin typeface="Arial"/>
                      </a:endParaRPr>
                    </a:p>
                    <a:p>
                      <a:pPr lvl="0" algn="l">
                        <a:lnSpc>
                          <a:spcPct val="100000"/>
                        </a:lnSpc>
                        <a:spcBef>
                          <a:spcPts val="0"/>
                        </a:spcBef>
                        <a:spcAft>
                          <a:spcPts val="0"/>
                        </a:spcAft>
                        <a:buNone/>
                      </a:pPr>
                      <a:r>
                        <a:rPr lang="en-GB" sz="1050" b="0" i="0" u="none" strike="noStrike" baseline="0" noProof="0">
                          <a:solidFill>
                            <a:srgbClr val="000000"/>
                          </a:solidFill>
                          <a:latin typeface="Arial"/>
                        </a:rPr>
                        <a:t>The designed ITT curriculum will incorporate the CCF/ITTECF in full. Providers must fulfil the requirement for ongoing, formative assessment of trainees’ progress in relation to the ITT curriculum. This will ensure that during the course, assessment will identify aspects of the ITT curriculum where trainees may need additional support and input from the provider and can be used to adapt approaches to delivery or reshape trainee practice.</a:t>
                      </a:r>
                    </a:p>
                    <a:p>
                      <a:pPr lvl="0" algn="l">
                        <a:lnSpc>
                          <a:spcPct val="100000"/>
                        </a:lnSpc>
                        <a:spcBef>
                          <a:spcPts val="0"/>
                        </a:spcBef>
                        <a:spcAft>
                          <a:spcPts val="0"/>
                        </a:spcAft>
                        <a:buNone/>
                      </a:pPr>
                      <a:endParaRPr lang="en-GB" sz="1050" b="0" i="0" u="none" strike="noStrike" baseline="0" noProof="0">
                        <a:solidFill>
                          <a:srgbClr val="000000"/>
                        </a:solidFill>
                        <a:latin typeface="Arial"/>
                      </a:endParaRPr>
                    </a:p>
                    <a:p>
                      <a:pPr lvl="0" algn="l">
                        <a:lnSpc>
                          <a:spcPct val="100000"/>
                        </a:lnSpc>
                        <a:spcBef>
                          <a:spcPts val="0"/>
                        </a:spcBef>
                        <a:spcAft>
                          <a:spcPts val="0"/>
                        </a:spcAft>
                        <a:buNone/>
                      </a:pPr>
                      <a:r>
                        <a:rPr lang="en-GB" sz="1050" b="0" i="0" u="none" strike="noStrike" baseline="0" noProof="0">
                          <a:solidFill>
                            <a:srgbClr val="000000"/>
                          </a:solidFill>
                          <a:latin typeface="Arial"/>
                        </a:rPr>
                        <a:t>TDA progress reviews will enable providers to monitor progress towards the Teachers’ Standards/KSBs.</a:t>
                      </a:r>
                    </a:p>
                    <a:p>
                      <a:pPr lvl="0" algn="l">
                        <a:lnSpc>
                          <a:spcPct val="100000"/>
                        </a:lnSpc>
                        <a:spcBef>
                          <a:spcPts val="0"/>
                        </a:spcBef>
                        <a:spcAft>
                          <a:spcPts val="0"/>
                        </a:spcAft>
                        <a:buNone/>
                      </a:pPr>
                      <a:endParaRPr lang="en-GB" sz="1050" b="0" i="0" u="none" strike="noStrike" baseline="0" noProof="0">
                        <a:solidFill>
                          <a:srgbClr val="000000"/>
                        </a:solidFill>
                        <a:latin typeface="Arial"/>
                      </a:endParaRPr>
                    </a:p>
                    <a:p>
                      <a:pPr lvl="0" algn="l">
                        <a:lnSpc>
                          <a:spcPct val="100000"/>
                        </a:lnSpc>
                        <a:spcBef>
                          <a:spcPts val="0"/>
                        </a:spcBef>
                        <a:spcAft>
                          <a:spcPts val="0"/>
                        </a:spcAft>
                        <a:buNone/>
                      </a:pPr>
                      <a:r>
                        <a:rPr lang="en-GB" sz="1050" b="0" i="0" u="none" strike="noStrike" baseline="0" noProof="0">
                          <a:solidFill>
                            <a:srgbClr val="000000"/>
                          </a:solidFill>
                          <a:latin typeface="Arial"/>
                        </a:rPr>
                        <a:t>Summative assessment against the Teachers’ Standards/KSBs must take place on completion of all ITT programmes before QTS is recommended, and for apprentices the EPA is completed. </a:t>
                      </a:r>
                    </a:p>
                    <a:p>
                      <a:pPr lvl="0" algn="l">
                        <a:lnSpc>
                          <a:spcPct val="100000"/>
                        </a:lnSpc>
                        <a:spcBef>
                          <a:spcPts val="0"/>
                        </a:spcBef>
                        <a:spcAft>
                          <a:spcPts val="0"/>
                        </a:spcAft>
                        <a:buNone/>
                      </a:pPr>
                      <a:endParaRPr lang="en-GB" sz="1050" b="0" i="0" u="none" strike="noStrike" baseline="0" noProof="0">
                        <a:solidFill>
                          <a:srgbClr val="000000"/>
                        </a:solidFill>
                        <a:latin typeface="Arial"/>
                      </a:endParaRPr>
                    </a:p>
                    <a:p>
                      <a:pPr lvl="0" algn="l">
                        <a:lnSpc>
                          <a:spcPct val="100000"/>
                        </a:lnSpc>
                        <a:spcBef>
                          <a:spcPts val="0"/>
                        </a:spcBef>
                        <a:spcAft>
                          <a:spcPts val="0"/>
                        </a:spcAft>
                        <a:buNone/>
                      </a:pPr>
                      <a:r>
                        <a:rPr lang="en-GB" sz="1050" b="0" i="0" u="none" strike="noStrike" baseline="0" noProof="0">
                          <a:solidFill>
                            <a:srgbClr val="000000"/>
                          </a:solidFill>
                          <a:latin typeface="Arial"/>
                        </a:rPr>
                        <a:t>We will be working with sector colleagues, including Ofsted, to ensure there is shared clarity about ITT assessment for all ITT courses leading to QTS, including TDA.</a:t>
                      </a:r>
                    </a:p>
                  </a:txBody>
                  <a:tcPr/>
                </a:tc>
                <a:extLst>
                  <a:ext uri="{0D108BD9-81ED-4DB2-BD59-A6C34878D82A}">
                    <a16:rowId xmlns:a16="http://schemas.microsoft.com/office/drawing/2014/main" val="838196117"/>
                  </a:ext>
                </a:extLst>
              </a:tr>
              <a:tr h="830864">
                <a:tc>
                  <a:txBody>
                    <a:bodyPr/>
                    <a:lstStyle/>
                    <a:p>
                      <a:r>
                        <a:rPr lang="en-GB" sz="1050">
                          <a:latin typeface="Arial"/>
                          <a:cs typeface="Arial"/>
                        </a:rPr>
                        <a:t>Who will mentor candidates?</a:t>
                      </a:r>
                    </a:p>
                  </a:txBody>
                  <a:tcPr/>
                </a:tc>
                <a:tc>
                  <a:txBody>
                    <a:bodyPr/>
                    <a:lstStyle/>
                    <a:p>
                      <a:pPr marL="0" lvl="0" indent="0" algn="l">
                        <a:lnSpc>
                          <a:spcPct val="100000"/>
                        </a:lnSpc>
                        <a:buNone/>
                      </a:pPr>
                      <a:r>
                        <a:rPr lang="en-GB" sz="1050" b="0" i="0" u="none" strike="noStrike" kern="1200" baseline="0" noProof="0">
                          <a:solidFill>
                            <a:srgbClr val="000000"/>
                          </a:solidFill>
                          <a:effectLst/>
                          <a:latin typeface="Arial"/>
                        </a:rPr>
                        <a:t>From September 2024, as per the ITT criteria and supporting advice, all trainee teachers on ITT courses leading to QTS will be entitled to a minimum of 1.5 hours of mentor support per week during their school placements. </a:t>
                      </a:r>
                    </a:p>
                    <a:p>
                      <a:pPr marL="0" lvl="0" indent="0" algn="l">
                        <a:lnSpc>
                          <a:spcPct val="100000"/>
                        </a:lnSpc>
                        <a:buNone/>
                      </a:pPr>
                      <a:endParaRPr lang="en-GB" sz="1050" b="0" i="0" u="none" strike="noStrike" kern="1200" baseline="0" noProof="0">
                        <a:solidFill>
                          <a:srgbClr val="000000"/>
                        </a:solidFill>
                        <a:effectLst/>
                        <a:latin typeface="Arial"/>
                      </a:endParaRPr>
                    </a:p>
                    <a:p>
                      <a:pPr marL="0" lvl="0" indent="0" algn="l">
                        <a:lnSpc>
                          <a:spcPct val="100000"/>
                        </a:lnSpc>
                        <a:buNone/>
                      </a:pPr>
                      <a:r>
                        <a:rPr lang="en-GB" sz="1050" b="0" i="0" u="none" strike="noStrike" kern="1200" baseline="0" noProof="0">
                          <a:solidFill>
                            <a:srgbClr val="000000"/>
                          </a:solidFill>
                          <a:effectLst/>
                          <a:latin typeface="Arial"/>
                        </a:rPr>
                        <a:t>Accredited ITT providers must design a 20-hour mentor training curriculum that is closely aligned to their ITT curriculum so that mentors understand the curriculum that they are helping to deliver.</a:t>
                      </a:r>
                    </a:p>
                  </a:txBody>
                  <a:tcPr/>
                </a:tc>
                <a:extLst>
                  <a:ext uri="{0D108BD9-81ED-4DB2-BD59-A6C34878D82A}">
                    <a16:rowId xmlns:a16="http://schemas.microsoft.com/office/drawing/2014/main" val="1176974623"/>
                  </a:ext>
                </a:extLst>
              </a:tr>
              <a:tr h="1163213">
                <a:tc>
                  <a:txBody>
                    <a:bodyPr/>
                    <a:lstStyle/>
                    <a:p>
                      <a:pPr lvl="0">
                        <a:buNone/>
                      </a:pPr>
                      <a:r>
                        <a:rPr lang="en-GB" sz="1050" b="0" i="0" u="none" strike="noStrike" baseline="0" noProof="0">
                          <a:solidFill>
                            <a:srgbClr val="000000"/>
                          </a:solidFill>
                          <a:latin typeface="Arial"/>
                        </a:rPr>
                        <a:t>Do you need to be an apprenticeship provider to offer this - who needs it - HEI or SCITT or both?</a:t>
                      </a:r>
                    </a:p>
                  </a:txBody>
                  <a:tcPr/>
                </a:tc>
                <a:tc>
                  <a:txBody>
                    <a:bodyPr/>
                    <a:lstStyle/>
                    <a:p>
                      <a:pPr marL="0" lvl="0" indent="0" algn="l">
                        <a:lnSpc>
                          <a:spcPct val="100000"/>
                        </a:lnSpc>
                        <a:buNone/>
                      </a:pPr>
                      <a:r>
                        <a:rPr lang="en-GB" sz="1050" b="0" i="0" u="none" strike="noStrike" baseline="0" noProof="0">
                          <a:solidFill>
                            <a:srgbClr val="000000"/>
                          </a:solidFill>
                          <a:latin typeface="Arial"/>
                        </a:rPr>
                        <a:t>All organisations or members of a delivery partnership who offer the TDA must be registered on the apprenticeship provider and assessment register (APAR).  Qualified teacher status recommendations can only be made by ITT accredited organisations.  </a:t>
                      </a:r>
                      <a:br>
                        <a:rPr lang="en-GB" sz="1050" b="0" i="0" u="none" strike="noStrike" baseline="0" noProof="0">
                          <a:solidFill>
                            <a:srgbClr val="000000"/>
                          </a:solidFill>
                          <a:latin typeface="Arial"/>
                        </a:rPr>
                      </a:br>
                      <a:r>
                        <a:rPr lang="en-GB" sz="1050" b="0" i="0" u="none" strike="noStrike" baseline="0" noProof="0">
                          <a:solidFill>
                            <a:srgbClr val="000000"/>
                          </a:solidFill>
                          <a:latin typeface="Arial"/>
                        </a:rPr>
                        <a:t> </a:t>
                      </a:r>
                      <a:br>
                        <a:rPr lang="en-GB" sz="1050" b="0" i="0" u="none" strike="noStrike" baseline="0" noProof="0">
                          <a:solidFill>
                            <a:srgbClr val="000000"/>
                          </a:solidFill>
                          <a:latin typeface="Arial"/>
                        </a:rPr>
                      </a:br>
                      <a:r>
                        <a:rPr lang="en-GB" sz="1050" b="0" i="0" u="none" strike="noStrike" baseline="0" noProof="0">
                          <a:solidFill>
                            <a:srgbClr val="000000"/>
                          </a:solidFill>
                          <a:latin typeface="Arial"/>
                        </a:rPr>
                        <a:t>Organisations intending to offer TDA courses may wish to consult the Apprenticeship Funding Rules guidance (https://www.gov.uk/guidance/apprenticeship-funding-rules) and the ITT forming partnerships guidance (https://www.gov.uk/government/publications/initial-teacher-training-itt-forming-partnerships).  </a:t>
                      </a:r>
                      <a:endParaRPr lang="en-US" sz="1050">
                        <a:latin typeface="Arial"/>
                      </a:endParaRPr>
                    </a:p>
                    <a:p>
                      <a:pPr lvl="0">
                        <a:buNone/>
                      </a:pPr>
                      <a:endParaRPr lang="en-GB" sz="1050">
                        <a:latin typeface="Arial"/>
                        <a:cs typeface="Arial"/>
                      </a:endParaRPr>
                    </a:p>
                  </a:txBody>
                  <a:tcPr/>
                </a:tc>
                <a:extLst>
                  <a:ext uri="{0D108BD9-81ED-4DB2-BD59-A6C34878D82A}">
                    <a16:rowId xmlns:a16="http://schemas.microsoft.com/office/drawing/2014/main" val="3375705475"/>
                  </a:ext>
                </a:extLst>
              </a:tr>
            </a:tbl>
          </a:graphicData>
        </a:graphic>
      </p:graphicFrame>
    </p:spTree>
    <p:extLst>
      <p:ext uri="{BB962C8B-B14F-4D97-AF65-F5344CB8AC3E}">
        <p14:creationId xmlns:p14="http://schemas.microsoft.com/office/powerpoint/2010/main" val="1313769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A404-A686-BA4A-0E54-87D1E58E2908}"/>
              </a:ext>
            </a:extLst>
          </p:cNvPr>
          <p:cNvSpPr>
            <a:spLocks noGrp="1"/>
          </p:cNvSpPr>
          <p:nvPr>
            <p:ph type="title"/>
          </p:nvPr>
        </p:nvSpPr>
        <p:spPr>
          <a:xfrm>
            <a:off x="303031" y="246743"/>
            <a:ext cx="10515600" cy="1325563"/>
          </a:xfrm>
        </p:spPr>
        <p:txBody>
          <a:bodyPr>
            <a:normAutofit/>
          </a:bodyPr>
          <a:lstStyle/>
          <a:p>
            <a:r>
              <a:rPr lang="en-GB" sz="3600" b="1">
                <a:solidFill>
                  <a:srgbClr val="16485F"/>
                </a:solidFill>
                <a:latin typeface="Arial" panose="020B0604020202020204" pitchFamily="34" charset="0"/>
                <a:cs typeface="Arial" panose="020B0604020202020204" pitchFamily="34" charset="0"/>
              </a:rPr>
              <a:t>Useful resources</a:t>
            </a:r>
          </a:p>
        </p:txBody>
      </p:sp>
      <p:cxnSp>
        <p:nvCxnSpPr>
          <p:cNvPr id="7" name="Straight Connector 6">
            <a:extLst>
              <a:ext uri="{FF2B5EF4-FFF2-40B4-BE49-F238E27FC236}">
                <a16:creationId xmlns:a16="http://schemas.microsoft.com/office/drawing/2014/main" id="{1DD5B263-CBBE-BF16-4B9E-10C747513F32}"/>
              </a:ext>
            </a:extLst>
          </p:cNvPr>
          <p:cNvCxnSpPr>
            <a:cxnSpLocks/>
          </p:cNvCxnSpPr>
          <p:nvPr/>
        </p:nvCxnSpPr>
        <p:spPr>
          <a:xfrm>
            <a:off x="303031" y="1410275"/>
            <a:ext cx="11284911" cy="0"/>
          </a:xfrm>
          <a:prstGeom prst="line">
            <a:avLst/>
          </a:prstGeom>
          <a:ln w="76200">
            <a:gradFill flip="none" rotWithShape="1">
              <a:gsLst>
                <a:gs pos="0">
                  <a:schemeClr val="accent1">
                    <a:lumMod val="50000"/>
                  </a:schemeClr>
                </a:gs>
                <a:gs pos="74000">
                  <a:schemeClr val="accent1">
                    <a:lumMod val="60000"/>
                    <a:lumOff val="40000"/>
                  </a:schemeClr>
                </a:gs>
                <a:gs pos="83000">
                  <a:schemeClr val="accent1">
                    <a:lumMod val="20000"/>
                    <a:lumOff val="80000"/>
                  </a:schemeClr>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883CED2-B8B2-31C7-430F-F994B86B198E}"/>
              </a:ext>
            </a:extLst>
          </p:cNvPr>
          <p:cNvSpPr txBox="1"/>
          <p:nvPr/>
        </p:nvSpPr>
        <p:spPr>
          <a:xfrm>
            <a:off x="249883" y="1572306"/>
            <a:ext cx="11099260" cy="400110"/>
          </a:xfrm>
          <a:prstGeom prst="rect">
            <a:avLst/>
          </a:prstGeom>
          <a:noFill/>
        </p:spPr>
        <p:txBody>
          <a:bodyPr wrap="square">
            <a:spAutoFit/>
          </a:bodyPr>
          <a:lstStyle/>
          <a:p>
            <a:r>
              <a:rPr lang="en-GB" sz="2000">
                <a:solidFill>
                  <a:srgbClr val="16485F"/>
                </a:solidFill>
                <a:latin typeface="Arial" panose="020B0604020202020204" pitchFamily="34" charset="0"/>
                <a:cs typeface="Arial" panose="020B0604020202020204" pitchFamily="34" charset="0"/>
              </a:rPr>
              <a:t>If you are looking for further information to share on the TDA, look no further!</a:t>
            </a:r>
          </a:p>
        </p:txBody>
      </p:sp>
      <p:pic>
        <p:nvPicPr>
          <p:cNvPr id="4" name="Graphic 3" descr="Internet with solid fill">
            <a:extLst>
              <a:ext uri="{FF2B5EF4-FFF2-40B4-BE49-F238E27FC236}">
                <a16:creationId xmlns:a16="http://schemas.microsoft.com/office/drawing/2014/main" id="{C1ABDC0D-0B4C-56A5-592A-9289BC6D02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7416" y="2134446"/>
            <a:ext cx="914400" cy="914400"/>
          </a:xfrm>
          <a:prstGeom prst="rect">
            <a:avLst/>
          </a:prstGeom>
        </p:spPr>
      </p:pic>
      <p:sp>
        <p:nvSpPr>
          <p:cNvPr id="5" name="Rectangle: Rounded Corners 4">
            <a:extLst>
              <a:ext uri="{FF2B5EF4-FFF2-40B4-BE49-F238E27FC236}">
                <a16:creationId xmlns:a16="http://schemas.microsoft.com/office/drawing/2014/main" id="{5D653C70-6ED1-C238-81CC-BE0BE7D8CF73}"/>
              </a:ext>
            </a:extLst>
          </p:cNvPr>
          <p:cNvSpPr/>
          <p:nvPr/>
        </p:nvSpPr>
        <p:spPr>
          <a:xfrm>
            <a:off x="1643095" y="2218957"/>
            <a:ext cx="9490043" cy="738655"/>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bg1"/>
                </a:solidFill>
                <a:latin typeface="Arial"/>
                <a:cs typeface="Arial"/>
              </a:rPr>
              <a:t>For information on the TDA pilot, </a:t>
            </a:r>
            <a:r>
              <a:rPr lang="en-GB" dirty="0">
                <a:solidFill>
                  <a:schemeClr val="bg1"/>
                </a:solidFill>
                <a:latin typeface="Arial"/>
                <a:cs typeface="Arial"/>
                <a:hlinkClick r:id="rId4">
                  <a:extLst>
                    <a:ext uri="{A12FA001-AC4F-418D-AE19-62706E023703}">
                      <ahyp:hlinkClr xmlns:ahyp="http://schemas.microsoft.com/office/drawing/2018/hyperlinkcolor" val="tx"/>
                    </a:ext>
                  </a:extLst>
                </a:hlinkClick>
              </a:rPr>
              <a:t>click here.</a:t>
            </a:r>
            <a:endParaRPr lang="en-GB" dirty="0">
              <a:solidFill>
                <a:schemeClr val="bg1"/>
              </a:solidFill>
              <a:latin typeface="Arial"/>
              <a:cs typeface="Arial"/>
            </a:endParaRPr>
          </a:p>
        </p:txBody>
      </p:sp>
      <p:sp>
        <p:nvSpPr>
          <p:cNvPr id="8" name="Rectangle: Rounded Corners 7">
            <a:extLst>
              <a:ext uri="{FF2B5EF4-FFF2-40B4-BE49-F238E27FC236}">
                <a16:creationId xmlns:a16="http://schemas.microsoft.com/office/drawing/2014/main" id="{BABE2630-1183-2B4B-E992-3BDEA92C0988}"/>
              </a:ext>
            </a:extLst>
          </p:cNvPr>
          <p:cNvSpPr/>
          <p:nvPr/>
        </p:nvSpPr>
        <p:spPr>
          <a:xfrm>
            <a:off x="1641116" y="3322919"/>
            <a:ext cx="9481079" cy="684867"/>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bg1"/>
                </a:solidFill>
                <a:latin typeface="Arial"/>
                <a:cs typeface="Arial"/>
              </a:rPr>
              <a:t>For the TDA press release, </a:t>
            </a:r>
            <a:r>
              <a:rPr lang="en-GB" dirty="0">
                <a:solidFill>
                  <a:schemeClr val="bg1"/>
                </a:solidFill>
                <a:latin typeface="Arial"/>
                <a:cs typeface="Arial"/>
                <a:hlinkClick r:id="rId5"/>
              </a:rPr>
              <a:t>click here. </a:t>
            </a:r>
            <a:r>
              <a:rPr lang="en-GB" dirty="0">
                <a:solidFill>
                  <a:schemeClr val="bg1"/>
                </a:solidFill>
                <a:latin typeface="Arial"/>
                <a:cs typeface="Arial"/>
              </a:rPr>
              <a:t>For useful blogs, </a:t>
            </a:r>
            <a:r>
              <a:rPr lang="en-GB" dirty="0">
                <a:solidFill>
                  <a:schemeClr val="bg1"/>
                </a:solidFill>
                <a:latin typeface="Arial"/>
                <a:cs typeface="Arial"/>
                <a:hlinkClick r:id="rId6">
                  <a:extLst>
                    <a:ext uri="{A12FA001-AC4F-418D-AE19-62706E023703}">
                      <ahyp:hlinkClr xmlns:ahyp="http://schemas.microsoft.com/office/drawing/2018/hyperlinkcolor" val="tx"/>
                    </a:ext>
                  </a:extLst>
                </a:hlinkClick>
              </a:rPr>
              <a:t>click</a:t>
            </a:r>
            <a:r>
              <a:rPr lang="en-GB" dirty="0">
                <a:solidFill>
                  <a:schemeClr val="bg1"/>
                </a:solidFill>
                <a:latin typeface="Arial"/>
                <a:ea typeface="+mn-lt"/>
                <a:cs typeface="Arial"/>
                <a:hlinkClick r:id="rId6">
                  <a:extLst>
                    <a:ext uri="{A12FA001-AC4F-418D-AE19-62706E023703}">
                      <ahyp:hlinkClr xmlns:ahyp="http://schemas.microsoft.com/office/drawing/2018/hyperlinkcolor" val="tx"/>
                    </a:ext>
                  </a:extLst>
                </a:hlinkClick>
              </a:rPr>
              <a:t> here</a:t>
            </a:r>
            <a:r>
              <a:rPr lang="en-GB" dirty="0">
                <a:solidFill>
                  <a:schemeClr val="bg1"/>
                </a:solidFill>
                <a:latin typeface="Arial"/>
                <a:ea typeface="+mn-lt"/>
                <a:cs typeface="Arial"/>
                <a:hlinkClick r:id="" action="ppaction://noaction">
                  <a:extLst>
                    <a:ext uri="{A12FA001-AC4F-418D-AE19-62706E023703}">
                      <ahyp:hlinkClr xmlns:ahyp="http://schemas.microsoft.com/office/drawing/2018/hyperlinkcolor" val="tx"/>
                    </a:ext>
                  </a:extLst>
                </a:hlinkClick>
              </a:rPr>
              <a:t>.</a:t>
            </a:r>
            <a:endParaRPr lang="en-GB" dirty="0">
              <a:solidFill>
                <a:schemeClr val="bg1"/>
              </a:solidFill>
              <a:latin typeface="Aptos"/>
              <a:cs typeface="Arial" panose="020B0604020202020204" pitchFamily="34" charset="0"/>
            </a:endParaRPr>
          </a:p>
        </p:txBody>
      </p:sp>
      <p:pic>
        <p:nvPicPr>
          <p:cNvPr id="9" name="Graphic 8" descr="Marketing with solid fill">
            <a:extLst>
              <a:ext uri="{FF2B5EF4-FFF2-40B4-BE49-F238E27FC236}">
                <a16:creationId xmlns:a16="http://schemas.microsoft.com/office/drawing/2014/main" id="{F9D94F70-14D9-C41F-7337-AC4DBE870E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2549" y="3252071"/>
            <a:ext cx="824135" cy="824135"/>
          </a:xfrm>
          <a:prstGeom prst="rect">
            <a:avLst/>
          </a:prstGeom>
        </p:spPr>
      </p:pic>
      <p:sp>
        <p:nvSpPr>
          <p:cNvPr id="11" name="Rectangle: Rounded Corners 10">
            <a:extLst>
              <a:ext uri="{FF2B5EF4-FFF2-40B4-BE49-F238E27FC236}">
                <a16:creationId xmlns:a16="http://schemas.microsoft.com/office/drawing/2014/main" id="{60BBFA14-CFA6-46BA-F91C-4984148F149A}"/>
              </a:ext>
            </a:extLst>
          </p:cNvPr>
          <p:cNvSpPr/>
          <p:nvPr/>
        </p:nvSpPr>
        <p:spPr>
          <a:xfrm>
            <a:off x="1640853" y="4445900"/>
            <a:ext cx="9436256" cy="684867"/>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bg1"/>
                </a:solidFill>
                <a:latin typeface="Arial" panose="020B0604020202020204" pitchFamily="34" charset="0"/>
                <a:cs typeface="Arial" panose="020B0604020202020204" pitchFamily="34" charset="0"/>
              </a:rPr>
              <a:t>For all enquiries relating to the TDA and funding pilot, including the draft standards please contact </a:t>
            </a:r>
            <a:r>
              <a:rPr lang="en-GB" b="1">
                <a:solidFill>
                  <a:schemeClr val="bg1"/>
                </a:solidFill>
                <a:latin typeface="Arial" panose="020B0604020202020204" pitchFamily="34" charset="0"/>
                <a:cs typeface="Arial" panose="020B0604020202020204" pitchFamily="34" charset="0"/>
              </a:rPr>
              <a:t>itt.engagement@education.gov.uk</a:t>
            </a:r>
          </a:p>
        </p:txBody>
      </p:sp>
      <p:pic>
        <p:nvPicPr>
          <p:cNvPr id="14" name="Graphic 13" descr="Email with solid fill">
            <a:extLst>
              <a:ext uri="{FF2B5EF4-FFF2-40B4-BE49-F238E27FC236}">
                <a16:creationId xmlns:a16="http://schemas.microsoft.com/office/drawing/2014/main" id="{22B74C84-29A8-CF45-D342-CA8723D16A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4799" y="4332254"/>
            <a:ext cx="799634" cy="799634"/>
          </a:xfrm>
          <a:prstGeom prst="rect">
            <a:avLst/>
          </a:prstGeom>
        </p:spPr>
      </p:pic>
      <p:pic>
        <p:nvPicPr>
          <p:cNvPr id="15" name="Graphic 14" descr="Loading with solid fill">
            <a:extLst>
              <a:ext uri="{FF2B5EF4-FFF2-40B4-BE49-F238E27FC236}">
                <a16:creationId xmlns:a16="http://schemas.microsoft.com/office/drawing/2014/main" id="{75F3F809-4435-4922-AB55-75BD826A1CB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59753" y="5346761"/>
            <a:ext cx="1029727" cy="1029727"/>
          </a:xfrm>
          <a:prstGeom prst="rect">
            <a:avLst/>
          </a:prstGeom>
        </p:spPr>
      </p:pic>
      <p:sp>
        <p:nvSpPr>
          <p:cNvPr id="16" name="Rectangle: Rounded Corners 15">
            <a:extLst>
              <a:ext uri="{FF2B5EF4-FFF2-40B4-BE49-F238E27FC236}">
                <a16:creationId xmlns:a16="http://schemas.microsoft.com/office/drawing/2014/main" id="{3369A505-6D21-682E-7488-BD351BCF0C8A}"/>
              </a:ext>
            </a:extLst>
          </p:cNvPr>
          <p:cNvSpPr/>
          <p:nvPr/>
        </p:nvSpPr>
        <p:spPr>
          <a:xfrm>
            <a:off x="1643842" y="5515455"/>
            <a:ext cx="9436256" cy="684867"/>
          </a:xfrm>
          <a:prstGeom prst="roundRect">
            <a:avLst/>
          </a:prstGeom>
          <a:solidFill>
            <a:srgbClr val="68A8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bg1"/>
                </a:solidFill>
                <a:latin typeface="Arial" panose="020B0604020202020204" pitchFamily="34" charset="0"/>
                <a:cs typeface="Arial" panose="020B0604020202020204" pitchFamily="34" charset="0"/>
              </a:rPr>
              <a:t>Coming soon:</a:t>
            </a:r>
            <a:r>
              <a:rPr lang="en-GB">
                <a:solidFill>
                  <a:schemeClr val="bg1"/>
                </a:solidFill>
                <a:latin typeface="Arial" panose="020B0604020202020204" pitchFamily="34" charset="0"/>
                <a:cs typeface="Arial" panose="020B0604020202020204" pitchFamily="34" charset="0"/>
              </a:rPr>
              <a:t> GOV.UK TDA page</a:t>
            </a:r>
            <a:endParaRPr lang="en-GB"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853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7D12F7-2F94-4C20-8721-A4980323D726}"/>
</file>

<file path=customXml/itemProps2.xml><?xml version="1.0" encoding="utf-8"?>
<ds:datastoreItem xmlns:ds="http://schemas.openxmlformats.org/officeDocument/2006/customXml" ds:itemID="{A33BEFD9-4C64-4A85-AAD2-1EE4AA0DFE81}"/>
</file>

<file path=docProps/app.xml><?xml version="1.0" encoding="utf-8"?>
<Properties xmlns="http://schemas.openxmlformats.org/officeDocument/2006/extended-properties" xmlns:vt="http://schemas.openxmlformats.org/officeDocument/2006/docPropsVTypes">
  <TotalTime>4</TotalTime>
  <Words>1920</Words>
  <Application>Microsoft Office PowerPoint</Application>
  <PresentationFormat>Widescreen</PresentationFormat>
  <Paragraphs>151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Bierstadt</vt:lpstr>
      <vt:lpstr>Univers</vt:lpstr>
      <vt:lpstr>Office Theme</vt:lpstr>
      <vt:lpstr>PowerPoint Presentation</vt:lpstr>
      <vt:lpstr>Contents</vt:lpstr>
      <vt:lpstr>About this slide deck</vt:lpstr>
      <vt:lpstr>Introduction to the TDA</vt:lpstr>
      <vt:lpstr>What is the TDA?</vt:lpstr>
      <vt:lpstr>TDA Pilot</vt:lpstr>
      <vt:lpstr>What do potential candidates think?</vt:lpstr>
      <vt:lpstr>What do potential candidates think?</vt:lpstr>
      <vt:lpstr>How can I offer the TDA as an employing school?</vt:lpstr>
      <vt:lpstr>Next steps</vt:lpstr>
      <vt:lpstr>FAQ’s</vt:lpstr>
      <vt:lpstr>FAQ’s</vt:lpstr>
      <vt:lpstr>Useful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LAWRENCE, Olivia</dc:creator>
  <cp:lastModifiedBy>LAWRENCE, Olivia</cp:lastModifiedBy>
  <cp:revision>10</cp:revision>
  <dcterms:created xsi:type="dcterms:W3CDTF">2024-03-19T12:40:35Z</dcterms:created>
  <dcterms:modified xsi:type="dcterms:W3CDTF">2024-04-11T11:28:56Z</dcterms:modified>
</cp:coreProperties>
</file>