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4" r:id="rId2"/>
    <p:sldId id="257" r:id="rId3"/>
    <p:sldId id="270" r:id="rId4"/>
    <p:sldId id="277" r:id="rId5"/>
    <p:sldId id="278" r:id="rId6"/>
    <p:sldId id="285" r:id="rId7"/>
    <p:sldId id="287" r:id="rId8"/>
    <p:sldId id="298" r:id="rId9"/>
    <p:sldId id="299" r:id="rId10"/>
    <p:sldId id="290" r:id="rId11"/>
    <p:sldId id="269" r:id="rId12"/>
    <p:sldId id="275" r:id="rId13"/>
    <p:sldId id="276" r:id="rId14"/>
    <p:sldId id="301" r:id="rId15"/>
    <p:sldId id="30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5" y="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3286F-209D-4330-B08E-93DCE9E60D1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AC02A5-5123-41E3-81B5-5DC2E3D7F347}">
      <dgm:prSet/>
      <dgm:spPr/>
      <dgm:t>
        <a:bodyPr/>
        <a:lstStyle/>
        <a:p>
          <a:r>
            <a:rPr lang="en-GB" dirty="0"/>
            <a:t>BA: Academic and Professional Practice (APP) L4-L6</a:t>
          </a:r>
          <a:endParaRPr lang="en-US" dirty="0"/>
        </a:p>
      </dgm:t>
    </dgm:pt>
    <dgm:pt modelId="{5372019F-440D-4E59-AD70-DB9BC380F411}" type="parTrans" cxnId="{C6277B05-BBB6-4CA9-9737-B8BAAF84EA03}">
      <dgm:prSet/>
      <dgm:spPr/>
      <dgm:t>
        <a:bodyPr/>
        <a:lstStyle/>
        <a:p>
          <a:endParaRPr lang="en-US"/>
        </a:p>
      </dgm:t>
    </dgm:pt>
    <dgm:pt modelId="{4AADC7E2-B341-4028-BF70-A2671E265ADD}" type="sibTrans" cxnId="{C6277B05-BBB6-4CA9-9737-B8BAAF84EA03}">
      <dgm:prSet/>
      <dgm:spPr/>
      <dgm:t>
        <a:bodyPr/>
        <a:lstStyle/>
        <a:p>
          <a:endParaRPr lang="en-US"/>
        </a:p>
      </dgm:t>
    </dgm:pt>
    <dgm:pt modelId="{D9EBA044-71AC-4747-890E-9302CFAE8F32}">
      <dgm:prSet/>
      <dgm:spPr/>
      <dgm:t>
        <a:bodyPr/>
        <a:lstStyle/>
        <a:p>
          <a:r>
            <a:rPr lang="en-GB" dirty="0"/>
            <a:t>PGCE: Professional Development and Employability (PDE) L7</a:t>
          </a:r>
          <a:endParaRPr lang="en-US" dirty="0"/>
        </a:p>
      </dgm:t>
    </dgm:pt>
    <dgm:pt modelId="{5F4FD5FF-F83B-4D7A-8432-272216F2C5F0}" type="parTrans" cxnId="{B7CDDFEE-31A2-49D7-A37B-3AD6E312356C}">
      <dgm:prSet/>
      <dgm:spPr/>
      <dgm:t>
        <a:bodyPr/>
        <a:lstStyle/>
        <a:p>
          <a:endParaRPr lang="en-US"/>
        </a:p>
      </dgm:t>
    </dgm:pt>
    <dgm:pt modelId="{4D993E77-58B4-4D49-B15C-60FDCBFE03CE}" type="sibTrans" cxnId="{B7CDDFEE-31A2-49D7-A37B-3AD6E312356C}">
      <dgm:prSet/>
      <dgm:spPr/>
      <dgm:t>
        <a:bodyPr/>
        <a:lstStyle/>
        <a:p>
          <a:endParaRPr lang="en-US"/>
        </a:p>
      </dgm:t>
    </dgm:pt>
    <dgm:pt modelId="{7BBCA06D-F0D9-4E8F-97D8-29086A4264C2}" type="pres">
      <dgm:prSet presAssocID="{C833286F-209D-4330-B08E-93DCE9E60D12}" presName="vert0" presStyleCnt="0">
        <dgm:presLayoutVars>
          <dgm:dir/>
          <dgm:animOne val="branch"/>
          <dgm:animLvl val="lvl"/>
        </dgm:presLayoutVars>
      </dgm:prSet>
      <dgm:spPr/>
    </dgm:pt>
    <dgm:pt modelId="{8EA52687-D58D-4C5A-9922-C5214CE03D90}" type="pres">
      <dgm:prSet presAssocID="{5FAC02A5-5123-41E3-81B5-5DC2E3D7F347}" presName="thickLine" presStyleLbl="alignNode1" presStyleIdx="0" presStyleCnt="2"/>
      <dgm:spPr/>
    </dgm:pt>
    <dgm:pt modelId="{2561C807-3CE7-48B4-A6CB-A9424D05301D}" type="pres">
      <dgm:prSet presAssocID="{5FAC02A5-5123-41E3-81B5-5DC2E3D7F347}" presName="horz1" presStyleCnt="0"/>
      <dgm:spPr/>
    </dgm:pt>
    <dgm:pt modelId="{82F2B04F-EA1F-4580-AA9E-E7A4EF252454}" type="pres">
      <dgm:prSet presAssocID="{5FAC02A5-5123-41E3-81B5-5DC2E3D7F347}" presName="tx1" presStyleLbl="revTx" presStyleIdx="0" presStyleCnt="2"/>
      <dgm:spPr/>
    </dgm:pt>
    <dgm:pt modelId="{6131B935-B758-4915-BEC6-406A7A311C98}" type="pres">
      <dgm:prSet presAssocID="{5FAC02A5-5123-41E3-81B5-5DC2E3D7F347}" presName="vert1" presStyleCnt="0"/>
      <dgm:spPr/>
    </dgm:pt>
    <dgm:pt modelId="{13017F61-0112-4FF4-B29E-4046EF5D1D68}" type="pres">
      <dgm:prSet presAssocID="{D9EBA044-71AC-4747-890E-9302CFAE8F32}" presName="thickLine" presStyleLbl="alignNode1" presStyleIdx="1" presStyleCnt="2"/>
      <dgm:spPr/>
    </dgm:pt>
    <dgm:pt modelId="{7F21AE83-BC1C-4604-B563-EFA54A9A81CD}" type="pres">
      <dgm:prSet presAssocID="{D9EBA044-71AC-4747-890E-9302CFAE8F32}" presName="horz1" presStyleCnt="0"/>
      <dgm:spPr/>
    </dgm:pt>
    <dgm:pt modelId="{8A02EF67-4958-4AEB-968F-7C7379395417}" type="pres">
      <dgm:prSet presAssocID="{D9EBA044-71AC-4747-890E-9302CFAE8F32}" presName="tx1" presStyleLbl="revTx" presStyleIdx="1" presStyleCnt="2"/>
      <dgm:spPr/>
    </dgm:pt>
    <dgm:pt modelId="{4A94A30D-C1F4-4F82-9C00-E83E70CF3EC4}" type="pres">
      <dgm:prSet presAssocID="{D9EBA044-71AC-4747-890E-9302CFAE8F32}" presName="vert1" presStyleCnt="0"/>
      <dgm:spPr/>
    </dgm:pt>
  </dgm:ptLst>
  <dgm:cxnLst>
    <dgm:cxn modelId="{C6277B05-BBB6-4CA9-9737-B8BAAF84EA03}" srcId="{C833286F-209D-4330-B08E-93DCE9E60D12}" destId="{5FAC02A5-5123-41E3-81B5-5DC2E3D7F347}" srcOrd="0" destOrd="0" parTransId="{5372019F-440D-4E59-AD70-DB9BC380F411}" sibTransId="{4AADC7E2-B341-4028-BF70-A2671E265ADD}"/>
    <dgm:cxn modelId="{FF5C1468-9738-4D5A-B67A-F4B442910385}" type="presOf" srcId="{5FAC02A5-5123-41E3-81B5-5DC2E3D7F347}" destId="{82F2B04F-EA1F-4580-AA9E-E7A4EF252454}" srcOrd="0" destOrd="0" presId="urn:microsoft.com/office/officeart/2008/layout/LinedList"/>
    <dgm:cxn modelId="{08A75AC3-6500-4376-97E4-C99DFBBA52E3}" type="presOf" srcId="{C833286F-209D-4330-B08E-93DCE9E60D12}" destId="{7BBCA06D-F0D9-4E8F-97D8-29086A4264C2}" srcOrd="0" destOrd="0" presId="urn:microsoft.com/office/officeart/2008/layout/LinedList"/>
    <dgm:cxn modelId="{F1D448CB-004E-4E6A-BA1B-2F0EEF03F518}" type="presOf" srcId="{D9EBA044-71AC-4747-890E-9302CFAE8F32}" destId="{8A02EF67-4958-4AEB-968F-7C7379395417}" srcOrd="0" destOrd="0" presId="urn:microsoft.com/office/officeart/2008/layout/LinedList"/>
    <dgm:cxn modelId="{B7CDDFEE-31A2-49D7-A37B-3AD6E312356C}" srcId="{C833286F-209D-4330-B08E-93DCE9E60D12}" destId="{D9EBA044-71AC-4747-890E-9302CFAE8F32}" srcOrd="1" destOrd="0" parTransId="{5F4FD5FF-F83B-4D7A-8432-272216F2C5F0}" sibTransId="{4D993E77-58B4-4D49-B15C-60FDCBFE03CE}"/>
    <dgm:cxn modelId="{855B028E-3396-4524-907A-4F3B1AACC138}" type="presParOf" srcId="{7BBCA06D-F0D9-4E8F-97D8-29086A4264C2}" destId="{8EA52687-D58D-4C5A-9922-C5214CE03D90}" srcOrd="0" destOrd="0" presId="urn:microsoft.com/office/officeart/2008/layout/LinedList"/>
    <dgm:cxn modelId="{B9C356B9-523F-4CA6-8361-DEC6BE568D3F}" type="presParOf" srcId="{7BBCA06D-F0D9-4E8F-97D8-29086A4264C2}" destId="{2561C807-3CE7-48B4-A6CB-A9424D05301D}" srcOrd="1" destOrd="0" presId="urn:microsoft.com/office/officeart/2008/layout/LinedList"/>
    <dgm:cxn modelId="{F2921AFC-C922-4565-8615-15452D6E43A0}" type="presParOf" srcId="{2561C807-3CE7-48B4-A6CB-A9424D05301D}" destId="{82F2B04F-EA1F-4580-AA9E-E7A4EF252454}" srcOrd="0" destOrd="0" presId="urn:microsoft.com/office/officeart/2008/layout/LinedList"/>
    <dgm:cxn modelId="{1A2EED37-DA01-4D79-9C89-2B5663D4CC75}" type="presParOf" srcId="{2561C807-3CE7-48B4-A6CB-A9424D05301D}" destId="{6131B935-B758-4915-BEC6-406A7A311C98}" srcOrd="1" destOrd="0" presId="urn:microsoft.com/office/officeart/2008/layout/LinedList"/>
    <dgm:cxn modelId="{E322ED90-571A-41F7-B116-CD47B816F98E}" type="presParOf" srcId="{7BBCA06D-F0D9-4E8F-97D8-29086A4264C2}" destId="{13017F61-0112-4FF4-B29E-4046EF5D1D68}" srcOrd="2" destOrd="0" presId="urn:microsoft.com/office/officeart/2008/layout/LinedList"/>
    <dgm:cxn modelId="{B4094026-49F8-41F1-AD2E-55A8A37DAA59}" type="presParOf" srcId="{7BBCA06D-F0D9-4E8F-97D8-29086A4264C2}" destId="{7F21AE83-BC1C-4604-B563-EFA54A9A81CD}" srcOrd="3" destOrd="0" presId="urn:microsoft.com/office/officeart/2008/layout/LinedList"/>
    <dgm:cxn modelId="{CC692286-E816-41CF-9B81-CA02ADEF0C32}" type="presParOf" srcId="{7F21AE83-BC1C-4604-B563-EFA54A9A81CD}" destId="{8A02EF67-4958-4AEB-968F-7C7379395417}" srcOrd="0" destOrd="0" presId="urn:microsoft.com/office/officeart/2008/layout/LinedList"/>
    <dgm:cxn modelId="{71A41012-98A2-44C6-9570-37481F8470AE}" type="presParOf" srcId="{7F21AE83-BC1C-4604-B563-EFA54A9A81CD}" destId="{4A94A30D-C1F4-4F82-9C00-E83E70CF3EC4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04877-A5BB-4BCF-8716-DB25270AF75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241C0-73DF-480B-A0A7-8CEC7F4F5F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Progression from Y1-Y3</a:t>
          </a:r>
        </a:p>
      </dgm:t>
    </dgm:pt>
    <dgm:pt modelId="{B93D2CF7-DF67-42A4-9C91-FC3D35553211}" type="parTrans" cxnId="{44C42C83-34A3-451D-A538-937C1F802B0A}">
      <dgm:prSet/>
      <dgm:spPr/>
      <dgm:t>
        <a:bodyPr/>
        <a:lstStyle/>
        <a:p>
          <a:endParaRPr lang="en-US"/>
        </a:p>
      </dgm:t>
    </dgm:pt>
    <dgm:pt modelId="{5EBC602A-31C4-497D-A95B-6953BA351C9F}" type="sibTrans" cxnId="{44C42C83-34A3-451D-A538-937C1F802B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047880A-8A23-41E9-8DAB-663B18394B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to write</a:t>
          </a:r>
        </a:p>
      </dgm:t>
    </dgm:pt>
    <dgm:pt modelId="{1289838D-386C-4DDB-8E2F-A606A0AA5756}" type="parTrans" cxnId="{F34EBD40-8F25-483A-B11B-17E405D59992}">
      <dgm:prSet/>
      <dgm:spPr/>
      <dgm:t>
        <a:bodyPr/>
        <a:lstStyle/>
        <a:p>
          <a:endParaRPr lang="en-US"/>
        </a:p>
      </dgm:t>
    </dgm:pt>
    <dgm:pt modelId="{BB1A6D29-651E-470D-BF5C-8363FE34CB0F}" type="sibTrans" cxnId="{F34EBD40-8F25-483A-B11B-17E405D599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35922A2-8F5B-4961-98DE-523FFFD565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to read</a:t>
          </a:r>
        </a:p>
      </dgm:t>
    </dgm:pt>
    <dgm:pt modelId="{C04F543C-3A1E-4DF4-ADA6-50DFCC4CAD1C}" type="parTrans" cxnId="{4A17FC3B-D016-49C8-A37F-D8526635A538}">
      <dgm:prSet/>
      <dgm:spPr/>
      <dgm:t>
        <a:bodyPr/>
        <a:lstStyle/>
        <a:p>
          <a:endParaRPr lang="en-US"/>
        </a:p>
      </dgm:t>
    </dgm:pt>
    <dgm:pt modelId="{B2BDBEB0-EF11-4F16-A686-FB5B1AA2E6FB}" type="sibTrans" cxnId="{4A17FC3B-D016-49C8-A37F-D8526635A5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A7D0E0D-2078-4E3F-A815-098749479F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to reflect</a:t>
          </a:r>
        </a:p>
      </dgm:t>
    </dgm:pt>
    <dgm:pt modelId="{9635FB94-986E-4331-8EC8-6758FDCE49A9}" type="parTrans" cxnId="{CDDFF139-143F-44CE-BDA8-579778E08C9F}">
      <dgm:prSet/>
      <dgm:spPr/>
      <dgm:t>
        <a:bodyPr/>
        <a:lstStyle/>
        <a:p>
          <a:endParaRPr lang="en-US"/>
        </a:p>
      </dgm:t>
    </dgm:pt>
    <dgm:pt modelId="{6ABF8C8D-45CC-4325-926D-B93DBB1FEE2C}" type="sibTrans" cxnId="{CDDFF139-143F-44CE-BDA8-579778E08C9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B7AD30C-7CF8-447B-80A9-8832716631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to explore the Core Content Framework/ MMU Curriculum and placement Learning Outcomes</a:t>
          </a:r>
        </a:p>
      </dgm:t>
    </dgm:pt>
    <dgm:pt modelId="{A1141001-C659-4EB4-A10A-BC7299A32AC6}" type="parTrans" cxnId="{14273EE6-D91C-448A-8184-8B5BD62CF3DF}">
      <dgm:prSet/>
      <dgm:spPr/>
      <dgm:t>
        <a:bodyPr/>
        <a:lstStyle/>
        <a:p>
          <a:endParaRPr lang="en-US"/>
        </a:p>
      </dgm:t>
    </dgm:pt>
    <dgm:pt modelId="{E2C0EF9D-E0BD-4AF3-B123-2A8B03192632}" type="sibTrans" cxnId="{14273EE6-D91C-448A-8184-8B5BD62CF3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2E44B5-CE5C-4601-91F8-8FD34285B2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to talk to personal tutor and peers – no agenda</a:t>
          </a:r>
        </a:p>
      </dgm:t>
    </dgm:pt>
    <dgm:pt modelId="{C143AE92-9A8E-42BD-848C-8F97006B2094}" type="parTrans" cxnId="{5D4EE6D8-BBF5-410C-A866-B2A30D95C116}">
      <dgm:prSet/>
      <dgm:spPr/>
      <dgm:t>
        <a:bodyPr/>
        <a:lstStyle/>
        <a:p>
          <a:endParaRPr lang="en-US"/>
        </a:p>
      </dgm:t>
    </dgm:pt>
    <dgm:pt modelId="{DE1E1178-5B0D-4F17-886C-5479B67F4F17}" type="sibTrans" cxnId="{5D4EE6D8-BBF5-410C-A866-B2A30D95C1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391D32A-567C-4B9E-8B70-31C0244857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to share individual achievements and target support</a:t>
          </a:r>
        </a:p>
      </dgm:t>
    </dgm:pt>
    <dgm:pt modelId="{D3427015-A6D3-4415-9BD4-D40F62A159CF}" type="parTrans" cxnId="{38BF8991-CCB6-46CF-912E-4E8ED6F36FDC}">
      <dgm:prSet/>
      <dgm:spPr/>
      <dgm:t>
        <a:bodyPr/>
        <a:lstStyle/>
        <a:p>
          <a:endParaRPr lang="en-US"/>
        </a:p>
      </dgm:t>
    </dgm:pt>
    <dgm:pt modelId="{2A71FE02-484F-49B2-96C3-8C03749A14A5}" type="sibTrans" cxnId="{38BF8991-CCB6-46CF-912E-4E8ED6F36FDC}">
      <dgm:prSet/>
      <dgm:spPr/>
      <dgm:t>
        <a:bodyPr/>
        <a:lstStyle/>
        <a:p>
          <a:endParaRPr lang="en-US"/>
        </a:p>
      </dgm:t>
    </dgm:pt>
    <dgm:pt modelId="{9B2CD76E-7937-4FA4-8DF3-224704AB7289}" type="pres">
      <dgm:prSet presAssocID="{4FA04877-A5BB-4BCF-8716-DB25270AF753}" presName="root" presStyleCnt="0">
        <dgm:presLayoutVars>
          <dgm:dir/>
          <dgm:resizeHandles val="exact"/>
        </dgm:presLayoutVars>
      </dgm:prSet>
      <dgm:spPr/>
    </dgm:pt>
    <dgm:pt modelId="{CFDFB889-496C-42A2-BC66-039A2B628979}" type="pres">
      <dgm:prSet presAssocID="{4FA04877-A5BB-4BCF-8716-DB25270AF753}" presName="container" presStyleCnt="0">
        <dgm:presLayoutVars>
          <dgm:dir/>
          <dgm:resizeHandles val="exact"/>
        </dgm:presLayoutVars>
      </dgm:prSet>
      <dgm:spPr/>
    </dgm:pt>
    <dgm:pt modelId="{E3333CAA-1C70-469B-B57F-E527732583BB}" type="pres">
      <dgm:prSet presAssocID="{7E2241C0-73DF-480B-A0A7-8CEC7F4F5F02}" presName="compNode" presStyleCnt="0"/>
      <dgm:spPr/>
    </dgm:pt>
    <dgm:pt modelId="{AB3D53A5-4D47-4549-A35D-CC7D5B9A9EDA}" type="pres">
      <dgm:prSet presAssocID="{7E2241C0-73DF-480B-A0A7-8CEC7F4F5F02}" presName="iconBgRect" presStyleLbl="bgShp" presStyleIdx="0" presStyleCnt="7"/>
      <dgm:spPr/>
    </dgm:pt>
    <dgm:pt modelId="{66A5C536-2DBC-44BD-A72B-E88AC344A07A}" type="pres">
      <dgm:prSet presAssocID="{7E2241C0-73DF-480B-A0A7-8CEC7F4F5F0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11F68A56-B54D-457A-B54B-4B80AC22501E}" type="pres">
      <dgm:prSet presAssocID="{7E2241C0-73DF-480B-A0A7-8CEC7F4F5F02}" presName="spaceRect" presStyleCnt="0"/>
      <dgm:spPr/>
    </dgm:pt>
    <dgm:pt modelId="{16E09435-C348-4EF7-A480-56FF254D9423}" type="pres">
      <dgm:prSet presAssocID="{7E2241C0-73DF-480B-A0A7-8CEC7F4F5F02}" presName="textRect" presStyleLbl="revTx" presStyleIdx="0" presStyleCnt="7">
        <dgm:presLayoutVars>
          <dgm:chMax val="1"/>
          <dgm:chPref val="1"/>
        </dgm:presLayoutVars>
      </dgm:prSet>
      <dgm:spPr/>
    </dgm:pt>
    <dgm:pt modelId="{76D51A86-83FE-43CA-A97A-F7DE80B545F5}" type="pres">
      <dgm:prSet presAssocID="{5EBC602A-31C4-497D-A95B-6953BA351C9F}" presName="sibTrans" presStyleLbl="sibTrans2D1" presStyleIdx="0" presStyleCnt="0"/>
      <dgm:spPr/>
    </dgm:pt>
    <dgm:pt modelId="{7BBB2D4B-7013-49F7-A3B7-B43B3CEA889D}" type="pres">
      <dgm:prSet presAssocID="{6047880A-8A23-41E9-8DAB-663B18394B79}" presName="compNode" presStyleCnt="0"/>
      <dgm:spPr/>
    </dgm:pt>
    <dgm:pt modelId="{E8AD7AC7-E355-4198-BBDC-65CC96E500E8}" type="pres">
      <dgm:prSet presAssocID="{6047880A-8A23-41E9-8DAB-663B18394B79}" presName="iconBgRect" presStyleLbl="bgShp" presStyleIdx="1" presStyleCnt="7"/>
      <dgm:spPr/>
    </dgm:pt>
    <dgm:pt modelId="{5B3CBA53-5EC3-442D-BB0C-30D1670F00DB}" type="pres">
      <dgm:prSet presAssocID="{6047880A-8A23-41E9-8DAB-663B18394B7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577EC0E-BB9D-452B-9719-612C0BB81C1E}" type="pres">
      <dgm:prSet presAssocID="{6047880A-8A23-41E9-8DAB-663B18394B79}" presName="spaceRect" presStyleCnt="0"/>
      <dgm:spPr/>
    </dgm:pt>
    <dgm:pt modelId="{853C3AB1-C417-456A-88A3-5C77F437488C}" type="pres">
      <dgm:prSet presAssocID="{6047880A-8A23-41E9-8DAB-663B18394B79}" presName="textRect" presStyleLbl="revTx" presStyleIdx="1" presStyleCnt="7">
        <dgm:presLayoutVars>
          <dgm:chMax val="1"/>
          <dgm:chPref val="1"/>
        </dgm:presLayoutVars>
      </dgm:prSet>
      <dgm:spPr/>
    </dgm:pt>
    <dgm:pt modelId="{55EEFD8A-32F3-4435-A4DA-7EE49D5C17EB}" type="pres">
      <dgm:prSet presAssocID="{BB1A6D29-651E-470D-BF5C-8363FE34CB0F}" presName="sibTrans" presStyleLbl="sibTrans2D1" presStyleIdx="0" presStyleCnt="0"/>
      <dgm:spPr/>
    </dgm:pt>
    <dgm:pt modelId="{DA5BAA82-D302-4D7C-A49A-CAECE4D5AF2F}" type="pres">
      <dgm:prSet presAssocID="{835922A2-8F5B-4961-98DE-523FFFD5659E}" presName="compNode" presStyleCnt="0"/>
      <dgm:spPr/>
    </dgm:pt>
    <dgm:pt modelId="{0806C563-D9FE-4B70-A199-9D690DBDD24E}" type="pres">
      <dgm:prSet presAssocID="{835922A2-8F5B-4961-98DE-523FFFD5659E}" presName="iconBgRect" presStyleLbl="bgShp" presStyleIdx="2" presStyleCnt="7"/>
      <dgm:spPr/>
    </dgm:pt>
    <dgm:pt modelId="{9628D43E-7EC6-4BFE-BFAB-3E22D34934F6}" type="pres">
      <dgm:prSet presAssocID="{835922A2-8F5B-4961-98DE-523FFFD5659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182FC26-25DF-4736-93AC-6AD8B76CDF54}" type="pres">
      <dgm:prSet presAssocID="{835922A2-8F5B-4961-98DE-523FFFD5659E}" presName="spaceRect" presStyleCnt="0"/>
      <dgm:spPr/>
    </dgm:pt>
    <dgm:pt modelId="{DBC5D89A-0A19-40CE-9F69-16CE7A6F9F3D}" type="pres">
      <dgm:prSet presAssocID="{835922A2-8F5B-4961-98DE-523FFFD5659E}" presName="textRect" presStyleLbl="revTx" presStyleIdx="2" presStyleCnt="7">
        <dgm:presLayoutVars>
          <dgm:chMax val="1"/>
          <dgm:chPref val="1"/>
        </dgm:presLayoutVars>
      </dgm:prSet>
      <dgm:spPr/>
    </dgm:pt>
    <dgm:pt modelId="{FB176720-E488-47B7-870F-E146F01CBD38}" type="pres">
      <dgm:prSet presAssocID="{B2BDBEB0-EF11-4F16-A686-FB5B1AA2E6FB}" presName="sibTrans" presStyleLbl="sibTrans2D1" presStyleIdx="0" presStyleCnt="0"/>
      <dgm:spPr/>
    </dgm:pt>
    <dgm:pt modelId="{797E4D30-F527-441F-B480-12716716358E}" type="pres">
      <dgm:prSet presAssocID="{5A7D0E0D-2078-4E3F-A815-098749479F32}" presName="compNode" presStyleCnt="0"/>
      <dgm:spPr/>
    </dgm:pt>
    <dgm:pt modelId="{B56378EA-EF0F-4B92-B8BC-951D80F0EE8B}" type="pres">
      <dgm:prSet presAssocID="{5A7D0E0D-2078-4E3F-A815-098749479F32}" presName="iconBgRect" presStyleLbl="bgShp" presStyleIdx="3" presStyleCnt="7"/>
      <dgm:spPr/>
    </dgm:pt>
    <dgm:pt modelId="{7FB7D652-B550-400D-B2C6-D81FB8040B28}" type="pres">
      <dgm:prSet presAssocID="{5A7D0E0D-2078-4E3F-A815-098749479F3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30EFB1BE-B818-4693-BD94-CF22C66B1774}" type="pres">
      <dgm:prSet presAssocID="{5A7D0E0D-2078-4E3F-A815-098749479F32}" presName="spaceRect" presStyleCnt="0"/>
      <dgm:spPr/>
    </dgm:pt>
    <dgm:pt modelId="{406ED5EE-7BB2-4B24-B1AA-089159ADB061}" type="pres">
      <dgm:prSet presAssocID="{5A7D0E0D-2078-4E3F-A815-098749479F32}" presName="textRect" presStyleLbl="revTx" presStyleIdx="3" presStyleCnt="7">
        <dgm:presLayoutVars>
          <dgm:chMax val="1"/>
          <dgm:chPref val="1"/>
        </dgm:presLayoutVars>
      </dgm:prSet>
      <dgm:spPr/>
    </dgm:pt>
    <dgm:pt modelId="{78EC9414-2D40-4EB7-B240-770EF047F717}" type="pres">
      <dgm:prSet presAssocID="{6ABF8C8D-45CC-4325-926D-B93DBB1FEE2C}" presName="sibTrans" presStyleLbl="sibTrans2D1" presStyleIdx="0" presStyleCnt="0"/>
      <dgm:spPr/>
    </dgm:pt>
    <dgm:pt modelId="{B82E4EDA-3FB8-45E0-9DBC-79327D3A4F49}" type="pres">
      <dgm:prSet presAssocID="{FB7AD30C-7CF8-447B-80A9-883271663130}" presName="compNode" presStyleCnt="0"/>
      <dgm:spPr/>
    </dgm:pt>
    <dgm:pt modelId="{D9C9661F-5910-4C89-AC4C-A78920E434F9}" type="pres">
      <dgm:prSet presAssocID="{FB7AD30C-7CF8-447B-80A9-883271663130}" presName="iconBgRect" presStyleLbl="bgShp" presStyleIdx="4" presStyleCnt="7"/>
      <dgm:spPr/>
    </dgm:pt>
    <dgm:pt modelId="{53CFF9F8-4797-48A6-BDB8-C37E4E3A25B8}" type="pres">
      <dgm:prSet presAssocID="{FB7AD30C-7CF8-447B-80A9-88327166313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5600CF4-7D97-47E0-844C-3F703CA98163}" type="pres">
      <dgm:prSet presAssocID="{FB7AD30C-7CF8-447B-80A9-883271663130}" presName="spaceRect" presStyleCnt="0"/>
      <dgm:spPr/>
    </dgm:pt>
    <dgm:pt modelId="{AB8D7430-039A-4D31-B474-2E79C37DD5B7}" type="pres">
      <dgm:prSet presAssocID="{FB7AD30C-7CF8-447B-80A9-883271663130}" presName="textRect" presStyleLbl="revTx" presStyleIdx="4" presStyleCnt="7">
        <dgm:presLayoutVars>
          <dgm:chMax val="1"/>
          <dgm:chPref val="1"/>
        </dgm:presLayoutVars>
      </dgm:prSet>
      <dgm:spPr/>
    </dgm:pt>
    <dgm:pt modelId="{02286731-DF41-459C-9002-EDD7C40341F4}" type="pres">
      <dgm:prSet presAssocID="{E2C0EF9D-E0BD-4AF3-B123-2A8B03192632}" presName="sibTrans" presStyleLbl="sibTrans2D1" presStyleIdx="0" presStyleCnt="0"/>
      <dgm:spPr/>
    </dgm:pt>
    <dgm:pt modelId="{70882336-1003-4AAF-9578-BCEE8BBE72DF}" type="pres">
      <dgm:prSet presAssocID="{6C2E44B5-CE5C-4601-91F8-8FD34285B259}" presName="compNode" presStyleCnt="0"/>
      <dgm:spPr/>
    </dgm:pt>
    <dgm:pt modelId="{7AD9E700-D197-42F2-B751-7D144B5DAE27}" type="pres">
      <dgm:prSet presAssocID="{6C2E44B5-CE5C-4601-91F8-8FD34285B259}" presName="iconBgRect" presStyleLbl="bgShp" presStyleIdx="5" presStyleCnt="7"/>
      <dgm:spPr/>
    </dgm:pt>
    <dgm:pt modelId="{F41AE316-D4EB-4582-8F5F-141CED8225B6}" type="pres">
      <dgm:prSet presAssocID="{6C2E44B5-CE5C-4601-91F8-8FD34285B25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12EF607E-29D2-4E86-88F8-15FC98F0BD25}" type="pres">
      <dgm:prSet presAssocID="{6C2E44B5-CE5C-4601-91F8-8FD34285B259}" presName="spaceRect" presStyleCnt="0"/>
      <dgm:spPr/>
    </dgm:pt>
    <dgm:pt modelId="{21B7AD70-5755-4F31-9FC8-3231FE6BFE28}" type="pres">
      <dgm:prSet presAssocID="{6C2E44B5-CE5C-4601-91F8-8FD34285B259}" presName="textRect" presStyleLbl="revTx" presStyleIdx="5" presStyleCnt="7">
        <dgm:presLayoutVars>
          <dgm:chMax val="1"/>
          <dgm:chPref val="1"/>
        </dgm:presLayoutVars>
      </dgm:prSet>
      <dgm:spPr/>
    </dgm:pt>
    <dgm:pt modelId="{6752E161-159D-47FF-A763-07C997468EDB}" type="pres">
      <dgm:prSet presAssocID="{DE1E1178-5B0D-4F17-886C-5479B67F4F17}" presName="sibTrans" presStyleLbl="sibTrans2D1" presStyleIdx="0" presStyleCnt="0"/>
      <dgm:spPr/>
    </dgm:pt>
    <dgm:pt modelId="{2B7BF85B-C2F7-475E-8037-953E65C49AE7}" type="pres">
      <dgm:prSet presAssocID="{6391D32A-567C-4B9E-8B70-31C0244857BA}" presName="compNode" presStyleCnt="0"/>
      <dgm:spPr/>
    </dgm:pt>
    <dgm:pt modelId="{FBFAC413-AF8C-43C9-959B-47C56DEE1321}" type="pres">
      <dgm:prSet presAssocID="{6391D32A-567C-4B9E-8B70-31C0244857BA}" presName="iconBgRect" presStyleLbl="bgShp" presStyleIdx="6" presStyleCnt="7"/>
      <dgm:spPr/>
    </dgm:pt>
    <dgm:pt modelId="{684D2EDF-C494-4173-BFE1-92C68364F25D}" type="pres">
      <dgm:prSet presAssocID="{6391D32A-567C-4B9E-8B70-31C0244857B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02F1883-9ECE-43E2-8024-B1C4495915CD}" type="pres">
      <dgm:prSet presAssocID="{6391D32A-567C-4B9E-8B70-31C0244857BA}" presName="spaceRect" presStyleCnt="0"/>
      <dgm:spPr/>
    </dgm:pt>
    <dgm:pt modelId="{137D29EE-308B-4DF5-A4A7-DE89BA32702B}" type="pres">
      <dgm:prSet presAssocID="{6391D32A-567C-4B9E-8B70-31C0244857BA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DD0D1A18-6277-4A9B-9340-7D576AA124CE}" type="presOf" srcId="{E2C0EF9D-E0BD-4AF3-B123-2A8B03192632}" destId="{02286731-DF41-459C-9002-EDD7C40341F4}" srcOrd="0" destOrd="0" presId="urn:microsoft.com/office/officeart/2018/2/layout/IconCircleList"/>
    <dgm:cxn modelId="{DDC4161C-2031-46FC-802B-2D363F8CF4F4}" type="presOf" srcId="{5A7D0E0D-2078-4E3F-A815-098749479F32}" destId="{406ED5EE-7BB2-4B24-B1AA-089159ADB061}" srcOrd="0" destOrd="0" presId="urn:microsoft.com/office/officeart/2018/2/layout/IconCircleList"/>
    <dgm:cxn modelId="{58A9BE25-B2F3-4572-B68F-22EBE35A7215}" type="presOf" srcId="{6047880A-8A23-41E9-8DAB-663B18394B79}" destId="{853C3AB1-C417-456A-88A3-5C77F437488C}" srcOrd="0" destOrd="0" presId="urn:microsoft.com/office/officeart/2018/2/layout/IconCircleList"/>
    <dgm:cxn modelId="{CDDFF139-143F-44CE-BDA8-579778E08C9F}" srcId="{4FA04877-A5BB-4BCF-8716-DB25270AF753}" destId="{5A7D0E0D-2078-4E3F-A815-098749479F32}" srcOrd="3" destOrd="0" parTransId="{9635FB94-986E-4331-8EC8-6758FDCE49A9}" sibTransId="{6ABF8C8D-45CC-4325-926D-B93DBB1FEE2C}"/>
    <dgm:cxn modelId="{4A17FC3B-D016-49C8-A37F-D8526635A538}" srcId="{4FA04877-A5BB-4BCF-8716-DB25270AF753}" destId="{835922A2-8F5B-4961-98DE-523FFFD5659E}" srcOrd="2" destOrd="0" parTransId="{C04F543C-3A1E-4DF4-ADA6-50DFCC4CAD1C}" sibTransId="{B2BDBEB0-EF11-4F16-A686-FB5B1AA2E6FB}"/>
    <dgm:cxn modelId="{F34EBD40-8F25-483A-B11B-17E405D59992}" srcId="{4FA04877-A5BB-4BCF-8716-DB25270AF753}" destId="{6047880A-8A23-41E9-8DAB-663B18394B79}" srcOrd="1" destOrd="0" parTransId="{1289838D-386C-4DDB-8E2F-A606A0AA5756}" sibTransId="{BB1A6D29-651E-470D-BF5C-8363FE34CB0F}"/>
    <dgm:cxn modelId="{0FDA5344-6786-41C0-91E9-926A5AAF8297}" type="presOf" srcId="{6ABF8C8D-45CC-4325-926D-B93DBB1FEE2C}" destId="{78EC9414-2D40-4EB7-B240-770EF047F717}" srcOrd="0" destOrd="0" presId="urn:microsoft.com/office/officeart/2018/2/layout/IconCircleList"/>
    <dgm:cxn modelId="{6FB1D667-940F-4835-9575-6D3027C4C93D}" type="presOf" srcId="{FB7AD30C-7CF8-447B-80A9-883271663130}" destId="{AB8D7430-039A-4D31-B474-2E79C37DD5B7}" srcOrd="0" destOrd="0" presId="urn:microsoft.com/office/officeart/2018/2/layout/IconCircleList"/>
    <dgm:cxn modelId="{17D5A14D-2104-4413-A8F0-2C07A20E9B7B}" type="presOf" srcId="{B2BDBEB0-EF11-4F16-A686-FB5B1AA2E6FB}" destId="{FB176720-E488-47B7-870F-E146F01CBD38}" srcOrd="0" destOrd="0" presId="urn:microsoft.com/office/officeart/2018/2/layout/IconCircleList"/>
    <dgm:cxn modelId="{1B859E73-8DCC-4261-8F59-B17F64A34F72}" type="presOf" srcId="{7E2241C0-73DF-480B-A0A7-8CEC7F4F5F02}" destId="{16E09435-C348-4EF7-A480-56FF254D9423}" srcOrd="0" destOrd="0" presId="urn:microsoft.com/office/officeart/2018/2/layout/IconCircleList"/>
    <dgm:cxn modelId="{10B5DC76-7446-46FA-8FEB-703A9A7EF7A2}" type="presOf" srcId="{6391D32A-567C-4B9E-8B70-31C0244857BA}" destId="{137D29EE-308B-4DF5-A4A7-DE89BA32702B}" srcOrd="0" destOrd="0" presId="urn:microsoft.com/office/officeart/2018/2/layout/IconCircleList"/>
    <dgm:cxn modelId="{44C42C83-34A3-451D-A538-937C1F802B0A}" srcId="{4FA04877-A5BB-4BCF-8716-DB25270AF753}" destId="{7E2241C0-73DF-480B-A0A7-8CEC7F4F5F02}" srcOrd="0" destOrd="0" parTransId="{B93D2CF7-DF67-42A4-9C91-FC3D35553211}" sibTransId="{5EBC602A-31C4-497D-A95B-6953BA351C9F}"/>
    <dgm:cxn modelId="{38BF8991-CCB6-46CF-912E-4E8ED6F36FDC}" srcId="{4FA04877-A5BB-4BCF-8716-DB25270AF753}" destId="{6391D32A-567C-4B9E-8B70-31C0244857BA}" srcOrd="6" destOrd="0" parTransId="{D3427015-A6D3-4415-9BD4-D40F62A159CF}" sibTransId="{2A71FE02-484F-49B2-96C3-8C03749A14A5}"/>
    <dgm:cxn modelId="{37309F9B-3404-4951-8566-6B4FDF92728D}" type="presOf" srcId="{4FA04877-A5BB-4BCF-8716-DB25270AF753}" destId="{9B2CD76E-7937-4FA4-8DF3-224704AB7289}" srcOrd="0" destOrd="0" presId="urn:microsoft.com/office/officeart/2018/2/layout/IconCircleList"/>
    <dgm:cxn modelId="{A5B921A3-7A0C-4B50-B837-9E75E359D9BD}" type="presOf" srcId="{6C2E44B5-CE5C-4601-91F8-8FD34285B259}" destId="{21B7AD70-5755-4F31-9FC8-3231FE6BFE28}" srcOrd="0" destOrd="0" presId="urn:microsoft.com/office/officeart/2018/2/layout/IconCircleList"/>
    <dgm:cxn modelId="{18D5A3A4-DE9C-466B-A6E2-30BF1D7B545A}" type="presOf" srcId="{835922A2-8F5B-4961-98DE-523FFFD5659E}" destId="{DBC5D89A-0A19-40CE-9F69-16CE7A6F9F3D}" srcOrd="0" destOrd="0" presId="urn:microsoft.com/office/officeart/2018/2/layout/IconCircleList"/>
    <dgm:cxn modelId="{438780D2-B3A7-4067-97F4-22D22FF8330A}" type="presOf" srcId="{5EBC602A-31C4-497D-A95B-6953BA351C9F}" destId="{76D51A86-83FE-43CA-A97A-F7DE80B545F5}" srcOrd="0" destOrd="0" presId="urn:microsoft.com/office/officeart/2018/2/layout/IconCircleList"/>
    <dgm:cxn modelId="{5D4EE6D8-BBF5-410C-A866-B2A30D95C116}" srcId="{4FA04877-A5BB-4BCF-8716-DB25270AF753}" destId="{6C2E44B5-CE5C-4601-91F8-8FD34285B259}" srcOrd="5" destOrd="0" parTransId="{C143AE92-9A8E-42BD-848C-8F97006B2094}" sibTransId="{DE1E1178-5B0D-4F17-886C-5479B67F4F17}"/>
    <dgm:cxn modelId="{45D019DD-3591-4A7B-AC72-157D2D9F1C86}" type="presOf" srcId="{DE1E1178-5B0D-4F17-886C-5479B67F4F17}" destId="{6752E161-159D-47FF-A763-07C997468EDB}" srcOrd="0" destOrd="0" presId="urn:microsoft.com/office/officeart/2018/2/layout/IconCircleList"/>
    <dgm:cxn modelId="{14273EE6-D91C-448A-8184-8B5BD62CF3DF}" srcId="{4FA04877-A5BB-4BCF-8716-DB25270AF753}" destId="{FB7AD30C-7CF8-447B-80A9-883271663130}" srcOrd="4" destOrd="0" parTransId="{A1141001-C659-4EB4-A10A-BC7299A32AC6}" sibTransId="{E2C0EF9D-E0BD-4AF3-B123-2A8B03192632}"/>
    <dgm:cxn modelId="{A1F115F8-4A3C-4E9C-866F-E13F69BE1556}" type="presOf" srcId="{BB1A6D29-651E-470D-BF5C-8363FE34CB0F}" destId="{55EEFD8A-32F3-4435-A4DA-7EE49D5C17EB}" srcOrd="0" destOrd="0" presId="urn:microsoft.com/office/officeart/2018/2/layout/IconCircleList"/>
    <dgm:cxn modelId="{C4BE46E3-FF3C-4388-A795-BCC070CBF085}" type="presParOf" srcId="{9B2CD76E-7937-4FA4-8DF3-224704AB7289}" destId="{CFDFB889-496C-42A2-BC66-039A2B628979}" srcOrd="0" destOrd="0" presId="urn:microsoft.com/office/officeart/2018/2/layout/IconCircleList"/>
    <dgm:cxn modelId="{E4088EBF-90A3-40B5-9F06-F1D5F1ABD34D}" type="presParOf" srcId="{CFDFB889-496C-42A2-BC66-039A2B628979}" destId="{E3333CAA-1C70-469B-B57F-E527732583BB}" srcOrd="0" destOrd="0" presId="urn:microsoft.com/office/officeart/2018/2/layout/IconCircleList"/>
    <dgm:cxn modelId="{2E9C0484-64FA-4B7A-8978-D2006EA7F6C5}" type="presParOf" srcId="{E3333CAA-1C70-469B-B57F-E527732583BB}" destId="{AB3D53A5-4D47-4549-A35D-CC7D5B9A9EDA}" srcOrd="0" destOrd="0" presId="urn:microsoft.com/office/officeart/2018/2/layout/IconCircleList"/>
    <dgm:cxn modelId="{931E51D3-AA14-4F0B-ADF4-F7D30CB438A7}" type="presParOf" srcId="{E3333CAA-1C70-469B-B57F-E527732583BB}" destId="{66A5C536-2DBC-44BD-A72B-E88AC344A07A}" srcOrd="1" destOrd="0" presId="urn:microsoft.com/office/officeart/2018/2/layout/IconCircleList"/>
    <dgm:cxn modelId="{17695CE4-F75B-4299-8209-5AFA22D8B015}" type="presParOf" srcId="{E3333CAA-1C70-469B-B57F-E527732583BB}" destId="{11F68A56-B54D-457A-B54B-4B80AC22501E}" srcOrd="2" destOrd="0" presId="urn:microsoft.com/office/officeart/2018/2/layout/IconCircleList"/>
    <dgm:cxn modelId="{18096F0D-5DC8-448E-A480-53E36958B272}" type="presParOf" srcId="{E3333CAA-1C70-469B-B57F-E527732583BB}" destId="{16E09435-C348-4EF7-A480-56FF254D9423}" srcOrd="3" destOrd="0" presId="urn:microsoft.com/office/officeart/2018/2/layout/IconCircleList"/>
    <dgm:cxn modelId="{7017C78D-43F4-49B9-A7D1-EF9E61C2E2B6}" type="presParOf" srcId="{CFDFB889-496C-42A2-BC66-039A2B628979}" destId="{76D51A86-83FE-43CA-A97A-F7DE80B545F5}" srcOrd="1" destOrd="0" presId="urn:microsoft.com/office/officeart/2018/2/layout/IconCircleList"/>
    <dgm:cxn modelId="{2E89EDEB-AB21-4B90-A7E4-E2DCF56461D5}" type="presParOf" srcId="{CFDFB889-496C-42A2-BC66-039A2B628979}" destId="{7BBB2D4B-7013-49F7-A3B7-B43B3CEA889D}" srcOrd="2" destOrd="0" presId="urn:microsoft.com/office/officeart/2018/2/layout/IconCircleList"/>
    <dgm:cxn modelId="{58A26E4E-7473-4714-A904-CF2E896E2181}" type="presParOf" srcId="{7BBB2D4B-7013-49F7-A3B7-B43B3CEA889D}" destId="{E8AD7AC7-E355-4198-BBDC-65CC96E500E8}" srcOrd="0" destOrd="0" presId="urn:microsoft.com/office/officeart/2018/2/layout/IconCircleList"/>
    <dgm:cxn modelId="{4D52E95C-1D70-46F1-AA8F-803BD45B3C0E}" type="presParOf" srcId="{7BBB2D4B-7013-49F7-A3B7-B43B3CEA889D}" destId="{5B3CBA53-5EC3-442D-BB0C-30D1670F00DB}" srcOrd="1" destOrd="0" presId="urn:microsoft.com/office/officeart/2018/2/layout/IconCircleList"/>
    <dgm:cxn modelId="{A072B563-2AC3-44EC-A59E-6E607098FF0B}" type="presParOf" srcId="{7BBB2D4B-7013-49F7-A3B7-B43B3CEA889D}" destId="{3577EC0E-BB9D-452B-9719-612C0BB81C1E}" srcOrd="2" destOrd="0" presId="urn:microsoft.com/office/officeart/2018/2/layout/IconCircleList"/>
    <dgm:cxn modelId="{D0A2313E-79B2-4D94-8CBF-722F77961501}" type="presParOf" srcId="{7BBB2D4B-7013-49F7-A3B7-B43B3CEA889D}" destId="{853C3AB1-C417-456A-88A3-5C77F437488C}" srcOrd="3" destOrd="0" presId="urn:microsoft.com/office/officeart/2018/2/layout/IconCircleList"/>
    <dgm:cxn modelId="{E886F637-C3D0-4266-8544-EF9A63D90085}" type="presParOf" srcId="{CFDFB889-496C-42A2-BC66-039A2B628979}" destId="{55EEFD8A-32F3-4435-A4DA-7EE49D5C17EB}" srcOrd="3" destOrd="0" presId="urn:microsoft.com/office/officeart/2018/2/layout/IconCircleList"/>
    <dgm:cxn modelId="{CE81E6BF-C617-4D45-B52B-A7139F8739BB}" type="presParOf" srcId="{CFDFB889-496C-42A2-BC66-039A2B628979}" destId="{DA5BAA82-D302-4D7C-A49A-CAECE4D5AF2F}" srcOrd="4" destOrd="0" presId="urn:microsoft.com/office/officeart/2018/2/layout/IconCircleList"/>
    <dgm:cxn modelId="{AE57465E-2A0D-4942-A02F-3BEC9C7EBD89}" type="presParOf" srcId="{DA5BAA82-D302-4D7C-A49A-CAECE4D5AF2F}" destId="{0806C563-D9FE-4B70-A199-9D690DBDD24E}" srcOrd="0" destOrd="0" presId="urn:microsoft.com/office/officeart/2018/2/layout/IconCircleList"/>
    <dgm:cxn modelId="{6DC44ECB-2E86-44B0-827D-9344348BF4C8}" type="presParOf" srcId="{DA5BAA82-D302-4D7C-A49A-CAECE4D5AF2F}" destId="{9628D43E-7EC6-4BFE-BFAB-3E22D34934F6}" srcOrd="1" destOrd="0" presId="urn:microsoft.com/office/officeart/2018/2/layout/IconCircleList"/>
    <dgm:cxn modelId="{45B01C30-0CE3-47B7-A5C9-BFC5443CAECF}" type="presParOf" srcId="{DA5BAA82-D302-4D7C-A49A-CAECE4D5AF2F}" destId="{D182FC26-25DF-4736-93AC-6AD8B76CDF54}" srcOrd="2" destOrd="0" presId="urn:microsoft.com/office/officeart/2018/2/layout/IconCircleList"/>
    <dgm:cxn modelId="{6E57F13B-15BF-48BB-BD3F-A8EB203D7B07}" type="presParOf" srcId="{DA5BAA82-D302-4D7C-A49A-CAECE4D5AF2F}" destId="{DBC5D89A-0A19-40CE-9F69-16CE7A6F9F3D}" srcOrd="3" destOrd="0" presId="urn:microsoft.com/office/officeart/2018/2/layout/IconCircleList"/>
    <dgm:cxn modelId="{5C3BF9E5-3BDB-4586-B291-8D092F3B3646}" type="presParOf" srcId="{CFDFB889-496C-42A2-BC66-039A2B628979}" destId="{FB176720-E488-47B7-870F-E146F01CBD38}" srcOrd="5" destOrd="0" presId="urn:microsoft.com/office/officeart/2018/2/layout/IconCircleList"/>
    <dgm:cxn modelId="{1C0D9C65-AA23-42F5-96FA-6586D3641E7E}" type="presParOf" srcId="{CFDFB889-496C-42A2-BC66-039A2B628979}" destId="{797E4D30-F527-441F-B480-12716716358E}" srcOrd="6" destOrd="0" presId="urn:microsoft.com/office/officeart/2018/2/layout/IconCircleList"/>
    <dgm:cxn modelId="{A124B3D3-0833-4E04-9871-6F51999F5981}" type="presParOf" srcId="{797E4D30-F527-441F-B480-12716716358E}" destId="{B56378EA-EF0F-4B92-B8BC-951D80F0EE8B}" srcOrd="0" destOrd="0" presId="urn:microsoft.com/office/officeart/2018/2/layout/IconCircleList"/>
    <dgm:cxn modelId="{E69B15E0-3204-4BC1-809B-9D35380BDBE5}" type="presParOf" srcId="{797E4D30-F527-441F-B480-12716716358E}" destId="{7FB7D652-B550-400D-B2C6-D81FB8040B28}" srcOrd="1" destOrd="0" presId="urn:microsoft.com/office/officeart/2018/2/layout/IconCircleList"/>
    <dgm:cxn modelId="{8975BF48-4601-471E-8AD7-5ED9C541FDE9}" type="presParOf" srcId="{797E4D30-F527-441F-B480-12716716358E}" destId="{30EFB1BE-B818-4693-BD94-CF22C66B1774}" srcOrd="2" destOrd="0" presId="urn:microsoft.com/office/officeart/2018/2/layout/IconCircleList"/>
    <dgm:cxn modelId="{A9E5327D-83E1-433C-8853-A04D5752A574}" type="presParOf" srcId="{797E4D30-F527-441F-B480-12716716358E}" destId="{406ED5EE-7BB2-4B24-B1AA-089159ADB061}" srcOrd="3" destOrd="0" presId="urn:microsoft.com/office/officeart/2018/2/layout/IconCircleList"/>
    <dgm:cxn modelId="{4B1C3C9B-FE99-41B3-9ED8-55D882E115BC}" type="presParOf" srcId="{CFDFB889-496C-42A2-BC66-039A2B628979}" destId="{78EC9414-2D40-4EB7-B240-770EF047F717}" srcOrd="7" destOrd="0" presId="urn:microsoft.com/office/officeart/2018/2/layout/IconCircleList"/>
    <dgm:cxn modelId="{882B0492-29BC-4CAA-958B-978C8ED00E43}" type="presParOf" srcId="{CFDFB889-496C-42A2-BC66-039A2B628979}" destId="{B82E4EDA-3FB8-45E0-9DBC-79327D3A4F49}" srcOrd="8" destOrd="0" presId="urn:microsoft.com/office/officeart/2018/2/layout/IconCircleList"/>
    <dgm:cxn modelId="{E9E5D6C8-3275-4199-B580-7C3B81D0DEC8}" type="presParOf" srcId="{B82E4EDA-3FB8-45E0-9DBC-79327D3A4F49}" destId="{D9C9661F-5910-4C89-AC4C-A78920E434F9}" srcOrd="0" destOrd="0" presId="urn:microsoft.com/office/officeart/2018/2/layout/IconCircleList"/>
    <dgm:cxn modelId="{0EDF3C4D-EA6B-4756-BC8C-ECA2B2C0B47D}" type="presParOf" srcId="{B82E4EDA-3FB8-45E0-9DBC-79327D3A4F49}" destId="{53CFF9F8-4797-48A6-BDB8-C37E4E3A25B8}" srcOrd="1" destOrd="0" presId="urn:microsoft.com/office/officeart/2018/2/layout/IconCircleList"/>
    <dgm:cxn modelId="{0ADBEC2A-2480-4413-8552-C47EA7DCD53C}" type="presParOf" srcId="{B82E4EDA-3FB8-45E0-9DBC-79327D3A4F49}" destId="{55600CF4-7D97-47E0-844C-3F703CA98163}" srcOrd="2" destOrd="0" presId="urn:microsoft.com/office/officeart/2018/2/layout/IconCircleList"/>
    <dgm:cxn modelId="{ADFD55F9-372D-41B4-B2A4-8EF1345F0226}" type="presParOf" srcId="{B82E4EDA-3FB8-45E0-9DBC-79327D3A4F49}" destId="{AB8D7430-039A-4D31-B474-2E79C37DD5B7}" srcOrd="3" destOrd="0" presId="urn:microsoft.com/office/officeart/2018/2/layout/IconCircleList"/>
    <dgm:cxn modelId="{9D1883D3-501B-4974-BF54-446847B7C184}" type="presParOf" srcId="{CFDFB889-496C-42A2-BC66-039A2B628979}" destId="{02286731-DF41-459C-9002-EDD7C40341F4}" srcOrd="9" destOrd="0" presId="urn:microsoft.com/office/officeart/2018/2/layout/IconCircleList"/>
    <dgm:cxn modelId="{C11C443C-1D8A-4E55-B500-4F1D5B635A5F}" type="presParOf" srcId="{CFDFB889-496C-42A2-BC66-039A2B628979}" destId="{70882336-1003-4AAF-9578-BCEE8BBE72DF}" srcOrd="10" destOrd="0" presId="urn:microsoft.com/office/officeart/2018/2/layout/IconCircleList"/>
    <dgm:cxn modelId="{8F06A115-5CF0-424A-8263-99CD7CC5EDDC}" type="presParOf" srcId="{70882336-1003-4AAF-9578-BCEE8BBE72DF}" destId="{7AD9E700-D197-42F2-B751-7D144B5DAE27}" srcOrd="0" destOrd="0" presId="urn:microsoft.com/office/officeart/2018/2/layout/IconCircleList"/>
    <dgm:cxn modelId="{86A28DED-006E-4AEC-A68A-53C0B54831C0}" type="presParOf" srcId="{70882336-1003-4AAF-9578-BCEE8BBE72DF}" destId="{F41AE316-D4EB-4582-8F5F-141CED8225B6}" srcOrd="1" destOrd="0" presId="urn:microsoft.com/office/officeart/2018/2/layout/IconCircleList"/>
    <dgm:cxn modelId="{EAA96E16-1506-4AF4-A193-DF6E3CE50D7A}" type="presParOf" srcId="{70882336-1003-4AAF-9578-BCEE8BBE72DF}" destId="{12EF607E-29D2-4E86-88F8-15FC98F0BD25}" srcOrd="2" destOrd="0" presId="urn:microsoft.com/office/officeart/2018/2/layout/IconCircleList"/>
    <dgm:cxn modelId="{D91726FB-06B3-43ED-A75D-05C37E5BC252}" type="presParOf" srcId="{70882336-1003-4AAF-9578-BCEE8BBE72DF}" destId="{21B7AD70-5755-4F31-9FC8-3231FE6BFE28}" srcOrd="3" destOrd="0" presId="urn:microsoft.com/office/officeart/2018/2/layout/IconCircleList"/>
    <dgm:cxn modelId="{9A59FF15-1F94-49FE-9631-F526F3432832}" type="presParOf" srcId="{CFDFB889-496C-42A2-BC66-039A2B628979}" destId="{6752E161-159D-47FF-A763-07C997468EDB}" srcOrd="11" destOrd="0" presId="urn:microsoft.com/office/officeart/2018/2/layout/IconCircleList"/>
    <dgm:cxn modelId="{07C4CB90-D740-4658-8534-6AA61A996644}" type="presParOf" srcId="{CFDFB889-496C-42A2-BC66-039A2B628979}" destId="{2B7BF85B-C2F7-475E-8037-953E65C49AE7}" srcOrd="12" destOrd="0" presId="urn:microsoft.com/office/officeart/2018/2/layout/IconCircleList"/>
    <dgm:cxn modelId="{DA95F2F0-C885-49A2-B06B-5377300D742D}" type="presParOf" srcId="{2B7BF85B-C2F7-475E-8037-953E65C49AE7}" destId="{FBFAC413-AF8C-43C9-959B-47C56DEE1321}" srcOrd="0" destOrd="0" presId="urn:microsoft.com/office/officeart/2018/2/layout/IconCircleList"/>
    <dgm:cxn modelId="{DB45AEFA-03F9-4C57-87B6-8579A6B8196F}" type="presParOf" srcId="{2B7BF85B-C2F7-475E-8037-953E65C49AE7}" destId="{684D2EDF-C494-4173-BFE1-92C68364F25D}" srcOrd="1" destOrd="0" presId="urn:microsoft.com/office/officeart/2018/2/layout/IconCircleList"/>
    <dgm:cxn modelId="{3D260F38-911E-432F-B238-E2855A85944A}" type="presParOf" srcId="{2B7BF85B-C2F7-475E-8037-953E65C49AE7}" destId="{902F1883-9ECE-43E2-8024-B1C4495915CD}" srcOrd="2" destOrd="0" presId="urn:microsoft.com/office/officeart/2018/2/layout/IconCircleList"/>
    <dgm:cxn modelId="{9E0710B4-4C71-40C1-AA4D-4B23E76F2A7A}" type="presParOf" srcId="{2B7BF85B-C2F7-475E-8037-953E65C49AE7}" destId="{137D29EE-308B-4DF5-A4A7-DE89BA32702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52687-D58D-4C5A-9922-C5214CE03D90}">
      <dsp:nvSpPr>
        <dsp:cNvPr id="0" name=""/>
        <dsp:cNvSpPr/>
      </dsp:nvSpPr>
      <dsp:spPr>
        <a:xfrm>
          <a:off x="0" y="0"/>
          <a:ext cx="63738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2B04F-EA1F-4580-AA9E-E7A4EF252454}">
      <dsp:nvSpPr>
        <dsp:cNvPr id="0" name=""/>
        <dsp:cNvSpPr/>
      </dsp:nvSpPr>
      <dsp:spPr>
        <a:xfrm>
          <a:off x="0" y="0"/>
          <a:ext cx="6373813" cy="2879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BA: Academic and Professional Practice (APP) L4-L6</a:t>
          </a:r>
          <a:endParaRPr lang="en-US" sz="5100" kern="1200" dirty="0"/>
        </a:p>
      </dsp:txBody>
      <dsp:txXfrm>
        <a:off x="0" y="0"/>
        <a:ext cx="6373813" cy="2879724"/>
      </dsp:txXfrm>
    </dsp:sp>
    <dsp:sp modelId="{13017F61-0112-4FF4-B29E-4046EF5D1D68}">
      <dsp:nvSpPr>
        <dsp:cNvPr id="0" name=""/>
        <dsp:cNvSpPr/>
      </dsp:nvSpPr>
      <dsp:spPr>
        <a:xfrm>
          <a:off x="0" y="2879724"/>
          <a:ext cx="6373813" cy="0"/>
        </a:xfrm>
        <a:prstGeom prst="line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2EF67-4958-4AEB-968F-7C7379395417}">
      <dsp:nvSpPr>
        <dsp:cNvPr id="0" name=""/>
        <dsp:cNvSpPr/>
      </dsp:nvSpPr>
      <dsp:spPr>
        <a:xfrm>
          <a:off x="0" y="2879724"/>
          <a:ext cx="6373813" cy="2879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PGCE: Professional Development and Employability (PDE) L7</a:t>
          </a:r>
          <a:endParaRPr lang="en-US" sz="5100" kern="1200" dirty="0"/>
        </a:p>
      </dsp:txBody>
      <dsp:txXfrm>
        <a:off x="0" y="2879724"/>
        <a:ext cx="6373813" cy="2879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53A5-4D47-4549-A35D-CC7D5B9A9EDA}">
      <dsp:nvSpPr>
        <dsp:cNvPr id="0" name=""/>
        <dsp:cNvSpPr/>
      </dsp:nvSpPr>
      <dsp:spPr>
        <a:xfrm>
          <a:off x="610121" y="19399"/>
          <a:ext cx="737170" cy="7371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5C536-2DBC-44BD-A72B-E88AC344A07A}">
      <dsp:nvSpPr>
        <dsp:cNvPr id="0" name=""/>
        <dsp:cNvSpPr/>
      </dsp:nvSpPr>
      <dsp:spPr>
        <a:xfrm>
          <a:off x="764926" y="174205"/>
          <a:ext cx="427558" cy="4275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09435-C348-4EF7-A480-56FF254D9423}">
      <dsp:nvSpPr>
        <dsp:cNvPr id="0" name=""/>
        <dsp:cNvSpPr/>
      </dsp:nvSpPr>
      <dsp:spPr>
        <a:xfrm>
          <a:off x="1505256" y="19399"/>
          <a:ext cx="1737616" cy="73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Progression from Y1-Y3</a:t>
          </a:r>
        </a:p>
      </dsp:txBody>
      <dsp:txXfrm>
        <a:off x="1505256" y="19399"/>
        <a:ext cx="1737616" cy="737170"/>
      </dsp:txXfrm>
    </dsp:sp>
    <dsp:sp modelId="{E8AD7AC7-E355-4198-BBDC-65CC96E500E8}">
      <dsp:nvSpPr>
        <dsp:cNvPr id="0" name=""/>
        <dsp:cNvSpPr/>
      </dsp:nvSpPr>
      <dsp:spPr>
        <a:xfrm>
          <a:off x="3545639" y="19399"/>
          <a:ext cx="737170" cy="7371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CBA53-5EC3-442D-BB0C-30D1670F00DB}">
      <dsp:nvSpPr>
        <dsp:cNvPr id="0" name=""/>
        <dsp:cNvSpPr/>
      </dsp:nvSpPr>
      <dsp:spPr>
        <a:xfrm>
          <a:off x="3700445" y="174205"/>
          <a:ext cx="427558" cy="4275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C3AB1-C417-456A-88A3-5C77F437488C}">
      <dsp:nvSpPr>
        <dsp:cNvPr id="0" name=""/>
        <dsp:cNvSpPr/>
      </dsp:nvSpPr>
      <dsp:spPr>
        <a:xfrm>
          <a:off x="4440775" y="19399"/>
          <a:ext cx="1737616" cy="73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Time to write</a:t>
          </a:r>
        </a:p>
      </dsp:txBody>
      <dsp:txXfrm>
        <a:off x="4440775" y="19399"/>
        <a:ext cx="1737616" cy="737170"/>
      </dsp:txXfrm>
    </dsp:sp>
    <dsp:sp modelId="{0806C563-D9FE-4B70-A199-9D690DBDD24E}">
      <dsp:nvSpPr>
        <dsp:cNvPr id="0" name=""/>
        <dsp:cNvSpPr/>
      </dsp:nvSpPr>
      <dsp:spPr>
        <a:xfrm>
          <a:off x="6481157" y="19399"/>
          <a:ext cx="737170" cy="7371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8D43E-7EC6-4BFE-BFAB-3E22D34934F6}">
      <dsp:nvSpPr>
        <dsp:cNvPr id="0" name=""/>
        <dsp:cNvSpPr/>
      </dsp:nvSpPr>
      <dsp:spPr>
        <a:xfrm>
          <a:off x="6635963" y="174205"/>
          <a:ext cx="427558" cy="4275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5D89A-0A19-40CE-9F69-16CE7A6F9F3D}">
      <dsp:nvSpPr>
        <dsp:cNvPr id="0" name=""/>
        <dsp:cNvSpPr/>
      </dsp:nvSpPr>
      <dsp:spPr>
        <a:xfrm>
          <a:off x="7376293" y="19399"/>
          <a:ext cx="1737616" cy="73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Time to read</a:t>
          </a:r>
        </a:p>
      </dsp:txBody>
      <dsp:txXfrm>
        <a:off x="7376293" y="19399"/>
        <a:ext cx="1737616" cy="737170"/>
      </dsp:txXfrm>
    </dsp:sp>
    <dsp:sp modelId="{B56378EA-EF0F-4B92-B8BC-951D80F0EE8B}">
      <dsp:nvSpPr>
        <dsp:cNvPr id="0" name=""/>
        <dsp:cNvSpPr/>
      </dsp:nvSpPr>
      <dsp:spPr>
        <a:xfrm>
          <a:off x="610121" y="1336196"/>
          <a:ext cx="737170" cy="7371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7D652-B550-400D-B2C6-D81FB8040B28}">
      <dsp:nvSpPr>
        <dsp:cNvPr id="0" name=""/>
        <dsp:cNvSpPr/>
      </dsp:nvSpPr>
      <dsp:spPr>
        <a:xfrm>
          <a:off x="764926" y="1491002"/>
          <a:ext cx="427558" cy="4275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ED5EE-7BB2-4B24-B1AA-089159ADB061}">
      <dsp:nvSpPr>
        <dsp:cNvPr id="0" name=""/>
        <dsp:cNvSpPr/>
      </dsp:nvSpPr>
      <dsp:spPr>
        <a:xfrm>
          <a:off x="1505256" y="1336196"/>
          <a:ext cx="1737616" cy="73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Time to reflect</a:t>
          </a:r>
        </a:p>
      </dsp:txBody>
      <dsp:txXfrm>
        <a:off x="1505256" y="1336196"/>
        <a:ext cx="1737616" cy="737170"/>
      </dsp:txXfrm>
    </dsp:sp>
    <dsp:sp modelId="{D9C9661F-5910-4C89-AC4C-A78920E434F9}">
      <dsp:nvSpPr>
        <dsp:cNvPr id="0" name=""/>
        <dsp:cNvSpPr/>
      </dsp:nvSpPr>
      <dsp:spPr>
        <a:xfrm>
          <a:off x="3545639" y="1336196"/>
          <a:ext cx="737170" cy="7371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FF9F8-4797-48A6-BDB8-C37E4E3A25B8}">
      <dsp:nvSpPr>
        <dsp:cNvPr id="0" name=""/>
        <dsp:cNvSpPr/>
      </dsp:nvSpPr>
      <dsp:spPr>
        <a:xfrm>
          <a:off x="3700445" y="1491002"/>
          <a:ext cx="427558" cy="4275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D7430-039A-4D31-B474-2E79C37DD5B7}">
      <dsp:nvSpPr>
        <dsp:cNvPr id="0" name=""/>
        <dsp:cNvSpPr/>
      </dsp:nvSpPr>
      <dsp:spPr>
        <a:xfrm>
          <a:off x="4440775" y="1336196"/>
          <a:ext cx="1737616" cy="73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Time to explore the Core Content Framework/ MMU Curriculum and placement Learning Outcomes</a:t>
          </a:r>
        </a:p>
      </dsp:txBody>
      <dsp:txXfrm>
        <a:off x="4440775" y="1336196"/>
        <a:ext cx="1737616" cy="737170"/>
      </dsp:txXfrm>
    </dsp:sp>
    <dsp:sp modelId="{7AD9E700-D197-42F2-B751-7D144B5DAE27}">
      <dsp:nvSpPr>
        <dsp:cNvPr id="0" name=""/>
        <dsp:cNvSpPr/>
      </dsp:nvSpPr>
      <dsp:spPr>
        <a:xfrm>
          <a:off x="6481157" y="1336196"/>
          <a:ext cx="737170" cy="7371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AE316-D4EB-4582-8F5F-141CED8225B6}">
      <dsp:nvSpPr>
        <dsp:cNvPr id="0" name=""/>
        <dsp:cNvSpPr/>
      </dsp:nvSpPr>
      <dsp:spPr>
        <a:xfrm>
          <a:off x="6635963" y="1491002"/>
          <a:ext cx="427558" cy="42755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7AD70-5755-4F31-9FC8-3231FE6BFE28}">
      <dsp:nvSpPr>
        <dsp:cNvPr id="0" name=""/>
        <dsp:cNvSpPr/>
      </dsp:nvSpPr>
      <dsp:spPr>
        <a:xfrm>
          <a:off x="7376293" y="1336196"/>
          <a:ext cx="1737616" cy="73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Time to talk to personal tutor and peers – no agenda</a:t>
          </a:r>
        </a:p>
      </dsp:txBody>
      <dsp:txXfrm>
        <a:off x="7376293" y="1336196"/>
        <a:ext cx="1737616" cy="737170"/>
      </dsp:txXfrm>
    </dsp:sp>
    <dsp:sp modelId="{FBFAC413-AF8C-43C9-959B-47C56DEE1321}">
      <dsp:nvSpPr>
        <dsp:cNvPr id="0" name=""/>
        <dsp:cNvSpPr/>
      </dsp:nvSpPr>
      <dsp:spPr>
        <a:xfrm>
          <a:off x="610121" y="2652992"/>
          <a:ext cx="737170" cy="7371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D2EDF-C494-4173-BFE1-92C68364F25D}">
      <dsp:nvSpPr>
        <dsp:cNvPr id="0" name=""/>
        <dsp:cNvSpPr/>
      </dsp:nvSpPr>
      <dsp:spPr>
        <a:xfrm>
          <a:off x="764926" y="2807798"/>
          <a:ext cx="427558" cy="42755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D29EE-308B-4DF5-A4A7-DE89BA32702B}">
      <dsp:nvSpPr>
        <dsp:cNvPr id="0" name=""/>
        <dsp:cNvSpPr/>
      </dsp:nvSpPr>
      <dsp:spPr>
        <a:xfrm>
          <a:off x="1505256" y="2652992"/>
          <a:ext cx="1737616" cy="73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Time to share individual achievements and target support</a:t>
          </a:r>
        </a:p>
      </dsp:txBody>
      <dsp:txXfrm>
        <a:off x="1505256" y="2652992"/>
        <a:ext cx="1737616" cy="737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5B986-7B86-43F5-9A93-5F6E2F94309C}" type="datetimeFigureOut"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9F61D-041E-4B3F-9097-E65280F1B9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2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Want to share with you a new research project that hopefully will be if interested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is also a call for help!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Aligns to education strategy delivering outstanding Student-centred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MMU 2017-19 project found “Meaningful interactions between students and their tutor can enable students to feel supported, motivated, and sometimes, inspired.”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Aware in Teacher Ed, that high quality PT that is valued by both staff and students can be the key to successful outcomes both at </a:t>
            </a:r>
            <a:r>
              <a:rPr lang="en-GB" dirty="0" err="1"/>
              <a:t>uni</a:t>
            </a:r>
            <a:r>
              <a:rPr lang="en-GB" dirty="0"/>
              <a:t> and on placement.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DB6D0-FF43-1647-896A-4EDF3D9831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sense of mattering appears to have more impact on the student than a sense of belonging.​</a:t>
            </a:r>
          </a:p>
          <a:p>
            <a:r>
              <a:rPr lang="en-GB" dirty="0"/>
              <a:t>Mattering is an individual perception, and so interventions at an individual level may be effective in increasing a sense of mattering.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B9DC-1ABD-46E3-A041-7E32CEDCB4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B9DC-1ABD-46E3-A041-7E32CEDCB4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17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Y1: Becoming a Teacher/ Professionalism/ Subject Knowledge/ BM/ Curriculum/ Mini teach/ Pedagogy/ Multilingualism</a:t>
            </a:r>
          </a:p>
          <a:p>
            <a:r>
              <a:rPr lang="en-US" dirty="0">
                <a:ea typeface="Calibri"/>
                <a:cs typeface="Calibri"/>
              </a:rPr>
              <a:t>Y2: Teacher identity and values/ GA</a:t>
            </a:r>
          </a:p>
          <a:p>
            <a:r>
              <a:rPr lang="en-US" dirty="0">
                <a:ea typeface="Calibri"/>
                <a:cs typeface="Calibri"/>
              </a:rPr>
              <a:t>Y3: Broader concept of professional </a:t>
            </a:r>
            <a:r>
              <a:rPr lang="en-US" dirty="0" err="1">
                <a:ea typeface="Calibri"/>
                <a:cs typeface="Calibri"/>
              </a:rPr>
              <a:t>behaviours</a:t>
            </a:r>
            <a:r>
              <a:rPr lang="en-US" dirty="0">
                <a:ea typeface="Calibri"/>
                <a:cs typeface="Calibri"/>
              </a:rPr>
              <a:t>/ individual professional interests: Effective relationships/ Diversity and Democracy/ Anit-bullying/ Gender/ Social Justice/ Sustainability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9F61D-041E-4B3F-9097-E65280F1B9E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4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5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2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3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498A-7094-C043-9AE9-C16A56447C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372" y="2788879"/>
            <a:ext cx="8062244" cy="852488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&lt;Presentation title&gt;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A9471-1C4B-8C4B-897E-75633D807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372" y="3673533"/>
            <a:ext cx="8062244" cy="677750"/>
          </a:xfr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&lt;Name of presenter/s&gt;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418338-7F17-764E-82ED-77B1E9027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3825" y="4476750"/>
            <a:ext cx="8062913" cy="1057275"/>
          </a:xfrm>
          <a:ln>
            <a:solidFill>
              <a:schemeClr val="bg1"/>
            </a:solidFill>
          </a:ln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&lt;Date&gt;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7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9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4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7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8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75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menta.com/workshops/7-skills/" TargetMode="External"/><Relationship Id="rId2" Type="http://schemas.openxmlformats.org/officeDocument/2006/relationships/hyperlink" Target="https://www.mmu.ac.uk/careers/students/graduate-attributes/#:~:text=Graduate%20attributes%20combine%20the%20academic,and%20thrive%20as%20a%20graduate.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oup-of-people-standing-indoors-3184396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686CC33-6520-4344-B41B-C827EDF9D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794" y="2788879"/>
            <a:ext cx="9584500" cy="8524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chemeClr val="tx1"/>
                </a:solidFill>
              </a:rPr>
              <a:t>Personal tutoring in the ITE curriculum: developing feelings of belonging and mattering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Deputy Head - School of Education, Manchester Met. University </a:t>
            </a:r>
            <a:endParaRPr lang="en-GB" sz="3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FFA19DE-9543-FC4B-8E42-4E759EBFA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793" y="3878376"/>
            <a:ext cx="8062244" cy="669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Corinne Woodfine: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C.Woodfine@mmu.ac.uk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9">
            <a:extLst>
              <a:ext uri="{FF2B5EF4-FFF2-40B4-BE49-F238E27FC236}">
                <a16:creationId xmlns:a16="http://schemas.microsoft.com/office/drawing/2014/main" id="{33841059-A481-46F9-B3F1-04ACC522FE90}"/>
              </a:ext>
            </a:extLst>
          </p:cNvPr>
          <p:cNvSpPr txBox="1">
            <a:spLocks/>
          </p:cNvSpPr>
          <p:nvPr/>
        </p:nvSpPr>
        <p:spPr>
          <a:xfrm>
            <a:off x="2664372" y="4343400"/>
            <a:ext cx="8062244" cy="126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35772-247A-E24F-9E44-DBFB432ECF60}"/>
              </a:ext>
            </a:extLst>
          </p:cNvPr>
          <p:cNvSpPr txBox="1"/>
          <p:nvPr/>
        </p:nvSpPr>
        <p:spPr>
          <a:xfrm>
            <a:off x="4200525" y="5857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E92842-A67A-454C-681C-F7751CE29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432D84-E459-758B-6F3D-98E62010FD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587" y="5556766"/>
            <a:ext cx="8382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5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F38B-8D8C-4C01-9E93-5D190D47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47775"/>
          </a:xfrm>
        </p:spPr>
        <p:txBody>
          <a:bodyPr/>
          <a:lstStyle/>
          <a:p>
            <a:r>
              <a:rPr lang="en-GB" dirty="0"/>
              <a:t>Questions we asked 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B577F-3392-4783-A9A2-FD3CD05B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4951"/>
            <a:ext cx="10972800" cy="4981574"/>
          </a:xfrm>
        </p:spPr>
        <p:txBody>
          <a:bodyPr>
            <a:normAutofit/>
          </a:bodyPr>
          <a:lstStyle/>
          <a:p>
            <a:r>
              <a:rPr lang="en-GB" dirty="0"/>
              <a:t>How often do our students/trainees have individual, one-to-one contact?</a:t>
            </a:r>
          </a:p>
          <a:p>
            <a:r>
              <a:rPr lang="en-GB" dirty="0"/>
              <a:t>How often are individual meetings motivational rather than punitive?</a:t>
            </a:r>
          </a:p>
          <a:p>
            <a:r>
              <a:rPr lang="en-GB" dirty="0"/>
              <a:t>How big a voice do ALL students have?</a:t>
            </a:r>
          </a:p>
          <a:p>
            <a:r>
              <a:rPr lang="en-GB" dirty="0"/>
              <a:t>Do we demonstrate pride in our students for their individual successes?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If a student did the minimum required of them, how long could they go without any individual communication with staff or their peers?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888F1-B524-59DD-E9E9-65686DBF2E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7186" y="5628368"/>
            <a:ext cx="838200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4EA2F-E102-65E3-4F8E-C824F46B37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9AE8C-6C79-2F99-107C-66E577C0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Academic and Professional Practice (APP)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A999FAA-4643-CF40-8782-CFDFCB71C6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0807" y="1987518"/>
          <a:ext cx="9724031" cy="340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7CA6104-ABAD-59AF-4FC3-052075C29F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8785" y="5700940"/>
            <a:ext cx="838200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9EB0F0-769F-CDA2-7D0F-4CA1995344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8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1F8A-9107-7400-C6DA-469CAAC0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Academic and Professional Practice – spiral curriculum content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1C2FC-3262-D497-8C70-31AF039E5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L4/Y1: </a:t>
            </a:r>
            <a:r>
              <a:rPr lang="en-GB" dirty="0"/>
              <a:t>Teacher identity, academic skills development, personal and professional development, reflective practice, SK audits, FS audits, BM, prep for placement, mini-teach.</a:t>
            </a:r>
          </a:p>
          <a:p>
            <a:r>
              <a:rPr lang="en-GB" b="1" dirty="0"/>
              <a:t>L5/Y2:</a:t>
            </a:r>
            <a:r>
              <a:rPr lang="en-GB" dirty="0"/>
              <a:t>Lesson planning, student-teacher professionalism, working with expert colleagues on placement and Graduate Attribute(s). Wraps around placement</a:t>
            </a:r>
          </a:p>
          <a:p>
            <a:r>
              <a:rPr lang="en-GB" b="1" dirty="0"/>
              <a:t>L6/Y3: </a:t>
            </a:r>
            <a:r>
              <a:rPr lang="en-GB" dirty="0"/>
              <a:t>Professional behaviours, subject knowledge audits and goal setting prior to placement, effective relationships, D&amp;D conference, SEND series, Exploring series (bullying/anti-bullying; gender; social justice, sustainability…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1B589-7008-B339-6887-850604DFE4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243" y="5691188"/>
            <a:ext cx="838200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FBE4B-96C6-633A-7569-29ED4A2E66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F3A7-41C4-0A64-9AF6-82E2DFB6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me plan – individual goal-setting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444DD-9C5D-0BA6-A87B-27F5A0B99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Incorporates the 3 Cs of ‘course’, ‘community’ and ‘career’</a:t>
            </a:r>
          </a:p>
          <a:p>
            <a:r>
              <a:rPr lang="en-GB" dirty="0"/>
              <a:t>Focus/ reflection on </a:t>
            </a:r>
            <a:r>
              <a:rPr lang="en-GB" dirty="0">
                <a:hlinkClick r:id="rId2"/>
              </a:rPr>
              <a:t>5 Graduate Attributes</a:t>
            </a:r>
            <a:r>
              <a:rPr lang="en-GB" dirty="0"/>
              <a:t>: Collaboration; Creativity; Professionalism; Self-Motivation; Social Awareness</a:t>
            </a:r>
          </a:p>
          <a:p>
            <a:r>
              <a:rPr lang="en-GB" dirty="0"/>
              <a:t>Focus/ reflection on </a:t>
            </a:r>
            <a:r>
              <a:rPr lang="en-GB" dirty="0">
                <a:hlinkClick r:id="rId3"/>
              </a:rPr>
              <a:t>7 Life Skills</a:t>
            </a:r>
            <a:r>
              <a:rPr lang="en-GB" dirty="0"/>
              <a:t>: Adaptability; Critical Thinking; Empathy; Integrity; Optimism; Being Proactive; Resilience</a:t>
            </a:r>
          </a:p>
          <a:p>
            <a:r>
              <a:rPr lang="en-GB" dirty="0"/>
              <a:t>Follows a series of cycles which link in with personal tutoring sessions and 1:1 progress reviews.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BD8DD-5B07-77E6-9F56-0E5AA3863F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272" y="5691188"/>
            <a:ext cx="838200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91741-DF99-1136-39B0-B355B59A0F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7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AF4C-4F6D-414E-9288-499DDA43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71525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BDC9-A90D-4F2F-9EA6-76EC3D81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3411"/>
            <a:ext cx="10972800" cy="531495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1400" dirty="0">
                <a:latin typeface="+mj-lt"/>
              </a:rPr>
              <a:t>Dixon, A. L. and C. Tucker (2008). "Every Student Matters: Enhancing Strengths-Based School </a:t>
            </a:r>
            <a:r>
              <a:rPr lang="en-GB" sz="1400" dirty="0" err="1">
                <a:latin typeface="+mj-lt"/>
              </a:rPr>
              <a:t>Counseling</a:t>
            </a:r>
            <a:r>
              <a:rPr lang="en-GB" sz="1400" dirty="0">
                <a:latin typeface="+mj-lt"/>
              </a:rPr>
              <a:t> through the Application of Mattering." </a:t>
            </a:r>
            <a:r>
              <a:rPr lang="en-GB" sz="1400" i="1" dirty="0">
                <a:latin typeface="+mj-lt"/>
              </a:rPr>
              <a:t>Professional School </a:t>
            </a:r>
            <a:r>
              <a:rPr lang="en-GB" sz="1400" i="1" dirty="0" err="1">
                <a:latin typeface="+mj-lt"/>
              </a:rPr>
              <a:t>Counseling</a:t>
            </a:r>
            <a:r>
              <a:rPr lang="en-GB" sz="1400" i="1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12(2): 123-126.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latin typeface="+mj-lt"/>
              </a:rPr>
              <a:t>Elliott, G. C., et al. (2004). "Mattering: Empirical Validation of a Social-Psychological Concept." </a:t>
            </a:r>
            <a:r>
              <a:rPr lang="en-GB" sz="1400" i="1" dirty="0">
                <a:latin typeface="+mj-lt"/>
              </a:rPr>
              <a:t>Self And Identity </a:t>
            </a:r>
            <a:r>
              <a:rPr lang="en-GB" sz="1400" dirty="0">
                <a:latin typeface="+mj-lt"/>
              </a:rPr>
              <a:t>3(4): 339-354.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latin typeface="+mj-lt"/>
              </a:rPr>
              <a:t>Hagerty, B. M., et al. (1996). "Sense of belonging and indicators of social and psychological functioning." </a:t>
            </a:r>
            <a:r>
              <a:rPr lang="en-GB" sz="1400" i="1" dirty="0">
                <a:latin typeface="+mj-lt"/>
              </a:rPr>
              <a:t>Archives of Psychiatric Nursing </a:t>
            </a:r>
            <a:r>
              <a:rPr lang="en-GB" sz="1400" dirty="0">
                <a:latin typeface="+mj-lt"/>
              </a:rPr>
              <a:t>10(4): 235-244.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latin typeface="+mj-lt"/>
              </a:rPr>
              <a:t>Ning, L. et al (2021)  </a:t>
            </a:r>
            <a:r>
              <a:rPr lang="en-GB" sz="1400" i="0" dirty="0">
                <a:effectLst/>
                <a:latin typeface="+mj-lt"/>
              </a:rPr>
              <a:t>The Impact of COVID-19 on Orientation, Transition, &amp; Retention Programs, </a:t>
            </a:r>
            <a:r>
              <a:rPr lang="en-GB" sz="1400" i="1" dirty="0">
                <a:effectLst/>
                <a:latin typeface="+mj-lt"/>
              </a:rPr>
              <a:t>THE JOURNAL OF COLLEGE ORIENTATION, TRANSITION, AND RETENTION</a:t>
            </a:r>
            <a:r>
              <a:rPr lang="en-GB" sz="1400" i="0" dirty="0">
                <a:effectLst/>
                <a:latin typeface="+mj-lt"/>
              </a:rPr>
              <a:t>, Vol. 28 No. 2 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latin typeface="+mj-lt"/>
              </a:rPr>
              <a:t>Pollard, A. (2014) </a:t>
            </a:r>
            <a:r>
              <a:rPr lang="en-GB" sz="1400" i="1" dirty="0">
                <a:effectLst/>
                <a:latin typeface="+mj-lt"/>
              </a:rPr>
              <a:t>Reflective Teaching in Schools, </a:t>
            </a:r>
            <a:r>
              <a:rPr lang="en-GB" sz="1400" i="0" dirty="0">
                <a:effectLst/>
                <a:latin typeface="+mj-lt"/>
              </a:rPr>
              <a:t>Bloomsbury, London.</a:t>
            </a:r>
            <a:endParaRPr lang="en-GB" sz="14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1400" dirty="0">
                <a:latin typeface="+mj-lt"/>
              </a:rPr>
              <a:t>Thomas, L., et al. (2017). Supporting student success: strategies for institutional change. Findings and Recommendations from the What Works? </a:t>
            </a:r>
            <a:r>
              <a:rPr lang="en-GB" sz="1400" i="1" dirty="0">
                <a:latin typeface="+mj-lt"/>
              </a:rPr>
              <a:t>Student Retention and Success Programme</a:t>
            </a:r>
            <a:r>
              <a:rPr lang="en-GB" sz="1400" dirty="0">
                <a:latin typeface="+mj-lt"/>
              </a:rPr>
              <a:t>, Paul Hamlyn Foundation, London.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latin typeface="+mj-lt"/>
              </a:rPr>
              <a:t>Tovar, E. (2013). A Conceptual Model on the Impact of Mattering, Sense of Belonging, Engagement/Involvement, and Socio-Academic Integrative Experiences on Community College Students’ Intent to Persist. </a:t>
            </a:r>
            <a:r>
              <a:rPr lang="en-GB" sz="1400" i="1" dirty="0">
                <a:latin typeface="+mj-lt"/>
              </a:rPr>
              <a:t>CGU Theses &amp; Dissertations</a:t>
            </a:r>
            <a:r>
              <a:rPr lang="en-GB" sz="1400" dirty="0">
                <a:latin typeface="+mj-lt"/>
              </a:rPr>
              <a:t>. Paper 81.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latin typeface="+mj-lt"/>
              </a:rPr>
              <a:t>Watson, J. C. (2018). "Examining the Relationship between Self-Esteem, Mattering, School Connectedness, and Wellness among Middle School Students." </a:t>
            </a:r>
            <a:r>
              <a:rPr lang="en-GB" sz="1400" i="1" dirty="0">
                <a:latin typeface="+mj-lt"/>
              </a:rPr>
              <a:t>Professional School </a:t>
            </a:r>
            <a:r>
              <a:rPr lang="en-GB" sz="1400" i="1" dirty="0" err="1">
                <a:latin typeface="+mj-lt"/>
              </a:rPr>
              <a:t>Counseling</a:t>
            </a:r>
            <a:r>
              <a:rPr lang="en-GB" sz="1400" i="1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21(1): 108-118.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latin typeface="+mj-lt"/>
              </a:rPr>
              <a:t>Zawada, C. (2022) Student belonging and mattering: the impact on academic achievement, </a:t>
            </a:r>
            <a:r>
              <a:rPr lang="en-GB" sz="1400" i="1" dirty="0">
                <a:latin typeface="+mj-lt"/>
              </a:rPr>
              <a:t>UKAT Tutoring Matters Webinar Series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08F7E-D9DC-B7CA-5E77-C1BAF5BFE4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300" y="5686425"/>
            <a:ext cx="838200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C90EA-5DBE-9204-59E5-9EF246238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4006-09AC-87A8-771D-25DF0EDD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F61BBC-78F5-30CF-0A5C-93CF6B09F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307" y="1013714"/>
            <a:ext cx="8587682" cy="4830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BCE6BB-7B45-372F-A2C2-16192A1CB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8786" y="5642882"/>
            <a:ext cx="838200" cy="9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ABAF8C-2F34-4546-0B9A-7CDD67E04F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1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B74A-A737-BEE4-C566-D833D1BF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ITE Primary Units - context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4A9209-190F-DEB8-4F87-EB05BB787E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ightning Bolt 2">
            <a:extLst>
              <a:ext uri="{FF2B5EF4-FFF2-40B4-BE49-F238E27FC236}">
                <a16:creationId xmlns:a16="http://schemas.microsoft.com/office/drawing/2014/main" id="{0D2A3CE6-55A1-41A3-8770-89E6084D933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565221BD-11B7-5943-C7F7-0C05F10840D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FFEFE-65C5-41FE-368D-B21D93DFCC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037" y="5607049"/>
            <a:ext cx="838200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7CDEA-1B25-939F-C2FE-2424FB7CBB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2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2378F-D671-5AF3-C2BB-DD8FABB3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  <a:cs typeface="Calibri Light"/>
              </a:rPr>
              <a:t>Professionalism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8FB11-C952-B762-3345-8C8F1D93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Teacher identity and values</a:t>
            </a:r>
          </a:p>
          <a:p>
            <a:r>
              <a:rPr lang="en-US" sz="2000">
                <a:cs typeface="Calibri"/>
              </a:rPr>
              <a:t>Reflecting on emerging student identities, who we are and what we stand for (Pollard, 2014)</a:t>
            </a:r>
          </a:p>
          <a:p>
            <a:r>
              <a:rPr lang="en-US" sz="2000">
                <a:cs typeface="Calibri"/>
              </a:rPr>
              <a:t>Establishing trainee teachers' own identities in professional spaces.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57222-1F70-E2F0-CD3B-85450B486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757" y="5706512"/>
            <a:ext cx="838200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EC8C1-ACD5-39C0-B8CF-B219E57114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7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07440"/>
          </a:xfrm>
        </p:spPr>
        <p:txBody>
          <a:bodyPr anchor="b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Personal tutoring and Belonging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7680" y="1361440"/>
            <a:ext cx="5709920" cy="5151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Maslow (1962) describes belonging as a basic human motivation in which all people share a strong desire to belong to a group or community.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Sense of belonging found to be essential for mental health &amp; well-being (Hagerty et al, 1996)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‘Belonging is critical to student retention and success’ (Thomas, 2017)</a:t>
            </a:r>
          </a:p>
        </p:txBody>
      </p:sp>
      <p:pic>
        <p:nvPicPr>
          <p:cNvPr id="1026" name="Picture 2" descr="Creating a Community of Belonging | Presence">
            <a:extLst>
              <a:ext uri="{FF2B5EF4-FFF2-40B4-BE49-F238E27FC236}">
                <a16:creationId xmlns:a16="http://schemas.microsoft.com/office/drawing/2014/main" id="{CD4064DE-E135-4EEE-94A4-E9853A521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r="14006" b="-1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57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97280"/>
          </a:xfrm>
        </p:spPr>
        <p:txBody>
          <a:bodyPr anchor="b">
            <a:normAutofit/>
          </a:bodyPr>
          <a:lstStyle/>
          <a:p>
            <a:r>
              <a:rPr lang="en-US" sz="3600" dirty="0"/>
              <a:t>Belonging – What are we all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7679" y="1600200"/>
            <a:ext cx="5801361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Encouraging social events, clubs and societies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Team activities and competitions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Peer support and peer learning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Encouraging group discussions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Welcome events, communications, goodies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Significant events, ‘parties’, awards for students.</a:t>
            </a:r>
          </a:p>
        </p:txBody>
      </p:sp>
      <p:pic>
        <p:nvPicPr>
          <p:cNvPr id="5" name="Picture 4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3D462831-C1DA-19E0-E99B-A9DA2A166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4853" y="1680754"/>
            <a:ext cx="5660202" cy="3836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5F8D93-8A25-9CB3-D618-B026847F69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300" y="5773511"/>
            <a:ext cx="838200" cy="9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51CD62-5EAE-891C-0A51-A8EE13C80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76325"/>
          </a:xfrm>
        </p:spPr>
        <p:txBody>
          <a:bodyPr/>
          <a:lstStyle/>
          <a:p>
            <a:r>
              <a:rPr lang="en-US" dirty="0"/>
              <a:t>Mattering –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323975"/>
            <a:ext cx="11496675" cy="459026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800"/>
              </a:spcAft>
            </a:pPr>
            <a:r>
              <a:rPr lang="en-GB" dirty="0"/>
              <a:t>The perception that we are a significant part of the world around us. People matter because: others attend to them (awareness), invest in them (importance) or look to them for resources (reliance) (Elliott, 2004).</a:t>
            </a:r>
          </a:p>
          <a:p>
            <a:pPr>
              <a:spcAft>
                <a:spcPts val="1800"/>
              </a:spcAft>
            </a:pPr>
            <a:r>
              <a:rPr lang="en-GB" dirty="0"/>
              <a:t>Derive a sense of mattering from the quality and quantity of attention received from others (Watson, 2018).</a:t>
            </a:r>
          </a:p>
          <a:p>
            <a:pPr>
              <a:spcAft>
                <a:spcPts val="1800"/>
              </a:spcAft>
            </a:pPr>
            <a:r>
              <a:rPr lang="en-GB" dirty="0"/>
              <a:t>Dixon and Tucker (2008) found social support from college friends was a predictor of their sense of mattering, and the students who felt supported and as if they mattered to experienced less academic stress.</a:t>
            </a:r>
          </a:p>
          <a:p>
            <a:pPr>
              <a:spcAft>
                <a:spcPts val="1800"/>
              </a:spcAft>
            </a:pPr>
            <a:r>
              <a:rPr lang="en-GB" dirty="0"/>
              <a:t>Tovar (2013) found mattering to have a moderate to strong influence on engagement, socio-academic integration, belonging and intention to persist.</a:t>
            </a:r>
          </a:p>
          <a:p>
            <a:pPr>
              <a:spcAft>
                <a:spcPts val="1800"/>
              </a:spcAft>
            </a:pPr>
            <a:r>
              <a:rPr lang="en-GB" dirty="0"/>
              <a:t>Ning et al. (2021) found that students from underrepresented groups did not experience the same level of belonging and mattering despite attending the same welcome events.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F7520-4C03-08E7-BCD9-4887982A8F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300" y="5676114"/>
            <a:ext cx="838200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A2AF6-A579-686C-06D8-DF270A6C2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850"/>
          </a:xfrm>
        </p:spPr>
        <p:txBody>
          <a:bodyPr/>
          <a:lstStyle/>
          <a:p>
            <a:r>
              <a:rPr lang="en-US" dirty="0"/>
              <a:t>Mattering -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45078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Large student cohorts</a:t>
            </a:r>
          </a:p>
          <a:p>
            <a:pPr>
              <a:spcAft>
                <a:spcPts val="1200"/>
              </a:spcAft>
            </a:pPr>
            <a:r>
              <a:rPr lang="en-US" dirty="0"/>
              <a:t>Time / resources / workload</a:t>
            </a:r>
          </a:p>
          <a:p>
            <a:pPr>
              <a:spcAft>
                <a:spcPts val="1200"/>
              </a:spcAft>
            </a:pPr>
            <a:r>
              <a:rPr lang="en-US" dirty="0"/>
              <a:t>Emotionally draining</a:t>
            </a:r>
          </a:p>
          <a:p>
            <a:pPr>
              <a:spcAft>
                <a:spcPts val="1200"/>
              </a:spcAft>
            </a:pPr>
            <a:r>
              <a:rPr lang="en-US" dirty="0"/>
              <a:t>Being accepted as a colleague in schools</a:t>
            </a:r>
          </a:p>
          <a:p>
            <a:pPr>
              <a:spcAft>
                <a:spcPts val="1200"/>
              </a:spcAft>
            </a:pPr>
            <a:r>
              <a:rPr lang="en-US" dirty="0"/>
              <a:t>Variable experiences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Being made to feel like you don’t matter, are insignificant or unimportant, has a lasting impact.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Picture 2" descr="How to face challenges in life - YouTube">
            <a:extLst>
              <a:ext uri="{FF2B5EF4-FFF2-40B4-BE49-F238E27FC236}">
                <a16:creationId xmlns:a16="http://schemas.microsoft.com/office/drawing/2014/main" id="{76FA972C-1EB0-8F4C-D785-D5E44EEBC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r="35598"/>
          <a:stretch/>
        </p:blipFill>
        <p:spPr bwMode="auto">
          <a:xfrm>
            <a:off x="8004479" y="172675"/>
            <a:ext cx="3928536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808AFB-5E54-3D9C-8F36-A7A0F93A2F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300" y="5713775"/>
            <a:ext cx="838200" cy="9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5A655-8F50-EF32-A75B-7241128045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E606-0299-495D-A318-CF9D50EE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238539"/>
            <a:ext cx="10972800" cy="1438275"/>
          </a:xfrm>
        </p:spPr>
        <p:txBody>
          <a:bodyPr>
            <a:normAutofit fontScale="90000"/>
          </a:bodyPr>
          <a:lstStyle/>
          <a:p>
            <a:r>
              <a:rPr lang="en-GB" dirty="0"/>
              <a:t>Zawada (2022) Student belonging and mattering: the impact on academic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A1E4-4853-4C33-B604-23C83540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" y="2517913"/>
            <a:ext cx="11534775" cy="3793842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000" dirty="0"/>
              <a:t>UG Health Professional students completed a questionnaire comprising of: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2000" dirty="0"/>
              <a:t>Demographic data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2000" dirty="0"/>
              <a:t>Mattering at university scale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2000" dirty="0"/>
              <a:t>Mattering on placement scale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2000" dirty="0"/>
              <a:t>Belonging at university scale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2000" dirty="0"/>
              <a:t>Belonging on placement scale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61B16-7292-6933-5A31-8176DE1C20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8786" y="5647911"/>
            <a:ext cx="838200" cy="9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C237D-5924-7F64-080D-B8C49B0CAE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  <p:pic>
        <p:nvPicPr>
          <p:cNvPr id="1028" name="Picture 4" descr="UKAT Membership - LTE Online">
            <a:extLst>
              <a:ext uri="{FF2B5EF4-FFF2-40B4-BE49-F238E27FC236}">
                <a16:creationId xmlns:a16="http://schemas.microsoft.com/office/drawing/2014/main" id="{E1471D7A-225E-F5AE-D650-570A2264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555" y="1105935"/>
            <a:ext cx="19335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6042-FAA1-E7F1-9B9C-5332AFBF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Lowest scored items on the mattering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D4DA-1E43-FA24-C0FA-ECED8B3FA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72233"/>
          </a:xfrm>
        </p:spPr>
        <p:txBody>
          <a:bodyPr>
            <a:normAutofit fontScale="3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4900" u="sng" dirty="0"/>
              <a:t>University</a:t>
            </a:r>
          </a:p>
          <a:p>
            <a:pPr>
              <a:spcAft>
                <a:spcPts val="1800"/>
              </a:spcAft>
            </a:pPr>
            <a:r>
              <a:rPr lang="en-GB" sz="4900" dirty="0"/>
              <a:t>My successes are a source of pride to people in my life</a:t>
            </a:r>
          </a:p>
          <a:p>
            <a:pPr>
              <a:spcAft>
                <a:spcPts val="1800"/>
              </a:spcAft>
            </a:pPr>
            <a:r>
              <a:rPr lang="en-GB" sz="4900" dirty="0"/>
              <a:t>I have noticed that people will sometimes inconvenience themselves to help me</a:t>
            </a:r>
          </a:p>
          <a:p>
            <a:pPr>
              <a:spcAft>
                <a:spcPts val="1800"/>
              </a:spcAft>
            </a:pPr>
            <a:r>
              <a:rPr lang="en-GB" sz="4900" dirty="0"/>
              <a:t>There are people in my life who react to what happens to me in the same way they would if it had happened to them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4900" u="sng" dirty="0"/>
              <a:t>Placement</a:t>
            </a:r>
          </a:p>
          <a:p>
            <a:pPr>
              <a:spcAft>
                <a:spcPts val="1800"/>
              </a:spcAft>
            </a:pPr>
            <a:r>
              <a:rPr lang="en-GB" sz="4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People count on me to be there in times of need</a:t>
            </a:r>
          </a:p>
          <a:p>
            <a:pPr>
              <a:spcAft>
                <a:spcPts val="1800"/>
              </a:spcAft>
            </a:pPr>
            <a:r>
              <a:rPr lang="en-GB" sz="4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People tend to rely on me for support</a:t>
            </a:r>
            <a:endParaRPr lang="en-GB" sz="4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GB" sz="4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people need help they come to me</a:t>
            </a:r>
          </a:p>
          <a:p>
            <a:pPr>
              <a:spcAft>
                <a:spcPts val="1800"/>
              </a:spcAft>
            </a:pPr>
            <a:r>
              <a:rPr lang="en-GB" sz="4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Quite a few people look to me for advice on issues of importance</a:t>
            </a:r>
            <a:endParaRPr lang="en-GB" sz="49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3F0AD-966D-CC99-29A4-93547F333E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729" y="5677936"/>
            <a:ext cx="838200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525A5-7C75-76E3-15F4-94320BBA27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8" y="6227207"/>
            <a:ext cx="238633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4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adafae3-6f7c-4940-b5c9-c1d54dce697a"/>
</p:tagLst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4329</TotalTime>
  <Words>1350</Words>
  <Application>Microsoft Office PowerPoint</Application>
  <PresentationFormat>Widescreen</PresentationFormat>
  <Paragraphs>100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Personal tutoring in the ITE curriculum: developing feelings of belonging and mattering  Deputy Head - School of Education, Manchester Met. University </vt:lpstr>
      <vt:lpstr>ITE Primary Units - context</vt:lpstr>
      <vt:lpstr>Professionalism</vt:lpstr>
      <vt:lpstr> Personal tutoring and Belonging</vt:lpstr>
      <vt:lpstr>Belonging – What are we all doing?</vt:lpstr>
      <vt:lpstr>Mattering – What is it?</vt:lpstr>
      <vt:lpstr>Mattering - Challenges</vt:lpstr>
      <vt:lpstr>Zawada (2022) Student belonging and mattering: the impact on academic achievement</vt:lpstr>
      <vt:lpstr>Lowest scored items on the mattering scales</vt:lpstr>
      <vt:lpstr>Questions we asked ourselves</vt:lpstr>
      <vt:lpstr>Academic and Professional Practice (APP)</vt:lpstr>
      <vt:lpstr>Academic and Professional Practice – spiral curriculum content  </vt:lpstr>
      <vt:lpstr>Future me plan – individual goal-setting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Woodfine</dc:creator>
  <cp:lastModifiedBy>Corinne Woodfine</cp:lastModifiedBy>
  <cp:revision>330</cp:revision>
  <dcterms:created xsi:type="dcterms:W3CDTF">2023-06-05T12:04:40Z</dcterms:created>
  <dcterms:modified xsi:type="dcterms:W3CDTF">2023-11-10T13:46:10Z</dcterms:modified>
</cp:coreProperties>
</file>