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48" r:id="rId4"/>
  </p:sldMasterIdLst>
  <p:notesMasterIdLst>
    <p:notesMasterId r:id="rId46"/>
  </p:notesMasterIdLst>
  <p:handoutMasterIdLst>
    <p:handoutMasterId r:id="rId47"/>
  </p:handoutMasterIdLst>
  <p:sldIdLst>
    <p:sldId id="257" r:id="rId5"/>
    <p:sldId id="383" r:id="rId6"/>
    <p:sldId id="396" r:id="rId7"/>
    <p:sldId id="263" r:id="rId8"/>
    <p:sldId id="267" r:id="rId9"/>
    <p:sldId id="397" r:id="rId10"/>
    <p:sldId id="398" r:id="rId11"/>
    <p:sldId id="278" r:id="rId12"/>
    <p:sldId id="399" r:id="rId13"/>
    <p:sldId id="400" r:id="rId14"/>
    <p:sldId id="403" r:id="rId15"/>
    <p:sldId id="401" r:id="rId16"/>
    <p:sldId id="388" r:id="rId17"/>
    <p:sldId id="407" r:id="rId18"/>
    <p:sldId id="290" r:id="rId19"/>
    <p:sldId id="412" r:id="rId20"/>
    <p:sldId id="404" r:id="rId21"/>
    <p:sldId id="339" r:id="rId22"/>
    <p:sldId id="405" r:id="rId23"/>
    <p:sldId id="451" r:id="rId24"/>
    <p:sldId id="453" r:id="rId25"/>
    <p:sldId id="452" r:id="rId26"/>
    <p:sldId id="450" r:id="rId27"/>
    <p:sldId id="449" r:id="rId28"/>
    <p:sldId id="448" r:id="rId29"/>
    <p:sldId id="445" r:id="rId30"/>
    <p:sldId id="437" r:id="rId31"/>
    <p:sldId id="419" r:id="rId32"/>
    <p:sldId id="439" r:id="rId33"/>
    <p:sldId id="454" r:id="rId34"/>
    <p:sldId id="427" r:id="rId35"/>
    <p:sldId id="285" r:id="rId36"/>
    <p:sldId id="317" r:id="rId37"/>
    <p:sldId id="443" r:id="rId38"/>
    <p:sldId id="444" r:id="rId39"/>
    <p:sldId id="357" r:id="rId40"/>
    <p:sldId id="359" r:id="rId41"/>
    <p:sldId id="418" r:id="rId42"/>
    <p:sldId id="382" r:id="rId43"/>
    <p:sldId id="417" r:id="rId44"/>
    <p:sldId id="416" r:id="rId4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0A2160"/>
    <a:srgbClr val="E8E8E8"/>
    <a:srgbClr val="7C0642"/>
    <a:srgbClr val="FB9910"/>
    <a:srgbClr val="BC040A"/>
    <a:srgbClr val="7E0441"/>
    <a:srgbClr val="FF9900"/>
    <a:srgbClr val="7D319F"/>
    <a:srgbClr val="78A425"/>
    <a:srgbClr val="99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74266" autoAdjust="0"/>
  </p:normalViewPr>
  <p:slideViewPr>
    <p:cSldViewPr>
      <p:cViewPr>
        <p:scale>
          <a:sx n="50" d="100"/>
          <a:sy n="50" d="100"/>
        </p:scale>
        <p:origin x="1712" y="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Hobson" userId="ce011caa-b7b9-42f9-b531-364b6a803753" providerId="ADAL" clId="{6306F12A-9B9C-4DA0-9772-6AC0AFB45725}"/>
    <pc:docChg chg="modSld">
      <pc:chgData name="Andrew Hobson" userId="ce011caa-b7b9-42f9-b531-364b6a803753" providerId="ADAL" clId="{6306F12A-9B9C-4DA0-9772-6AC0AFB45725}" dt="2023-11-14T18:59:08.027" v="20" actId="6549"/>
      <pc:docMkLst>
        <pc:docMk/>
      </pc:docMkLst>
      <pc:sldChg chg="modNotesTx">
        <pc:chgData name="Andrew Hobson" userId="ce011caa-b7b9-42f9-b531-364b6a803753" providerId="ADAL" clId="{6306F12A-9B9C-4DA0-9772-6AC0AFB45725}" dt="2023-11-14T18:57:34.238" v="7" actId="6549"/>
        <pc:sldMkLst>
          <pc:docMk/>
          <pc:sldMk cId="3403878237" sldId="290"/>
        </pc:sldMkLst>
      </pc:sldChg>
      <pc:sldChg chg="modNotesTx">
        <pc:chgData name="Andrew Hobson" userId="ce011caa-b7b9-42f9-b531-364b6a803753" providerId="ADAL" clId="{6306F12A-9B9C-4DA0-9772-6AC0AFB45725}" dt="2023-11-14T18:59:08.027" v="20" actId="6549"/>
        <pc:sldMkLst>
          <pc:docMk/>
          <pc:sldMk cId="1938674176" sldId="317"/>
        </pc:sldMkLst>
      </pc:sldChg>
      <pc:sldChg chg="modNotesTx">
        <pc:chgData name="Andrew Hobson" userId="ce011caa-b7b9-42f9-b531-364b6a803753" providerId="ADAL" clId="{6306F12A-9B9C-4DA0-9772-6AC0AFB45725}" dt="2023-11-14T18:57:57.198" v="11" actId="6549"/>
        <pc:sldMkLst>
          <pc:docMk/>
          <pc:sldMk cId="3919706335" sldId="339"/>
        </pc:sldMkLst>
      </pc:sldChg>
      <pc:sldChg chg="modNotesTx">
        <pc:chgData name="Andrew Hobson" userId="ce011caa-b7b9-42f9-b531-364b6a803753" providerId="ADAL" clId="{6306F12A-9B9C-4DA0-9772-6AC0AFB45725}" dt="2023-11-14T18:56:34.837" v="0" actId="6549"/>
        <pc:sldMkLst>
          <pc:docMk/>
          <pc:sldMk cId="3416134866" sldId="397"/>
        </pc:sldMkLst>
      </pc:sldChg>
      <pc:sldChg chg="modNotesTx">
        <pc:chgData name="Andrew Hobson" userId="ce011caa-b7b9-42f9-b531-364b6a803753" providerId="ADAL" clId="{6306F12A-9B9C-4DA0-9772-6AC0AFB45725}" dt="2023-11-14T18:56:44.694" v="1" actId="6549"/>
        <pc:sldMkLst>
          <pc:docMk/>
          <pc:sldMk cId="3943059425" sldId="398"/>
        </pc:sldMkLst>
      </pc:sldChg>
      <pc:sldChg chg="modNotesTx">
        <pc:chgData name="Andrew Hobson" userId="ce011caa-b7b9-42f9-b531-364b6a803753" providerId="ADAL" clId="{6306F12A-9B9C-4DA0-9772-6AC0AFB45725}" dt="2023-11-14T18:56:54.187" v="2" actId="6549"/>
        <pc:sldMkLst>
          <pc:docMk/>
          <pc:sldMk cId="657743007" sldId="399"/>
        </pc:sldMkLst>
      </pc:sldChg>
      <pc:sldChg chg="modNotesTx">
        <pc:chgData name="Andrew Hobson" userId="ce011caa-b7b9-42f9-b531-364b6a803753" providerId="ADAL" clId="{6306F12A-9B9C-4DA0-9772-6AC0AFB45725}" dt="2023-11-14T18:57:01.037" v="3" actId="20577"/>
        <pc:sldMkLst>
          <pc:docMk/>
          <pc:sldMk cId="1514139453" sldId="400"/>
        </pc:sldMkLst>
      </pc:sldChg>
      <pc:sldChg chg="modNotesTx">
        <pc:chgData name="Andrew Hobson" userId="ce011caa-b7b9-42f9-b531-364b6a803753" providerId="ADAL" clId="{6306F12A-9B9C-4DA0-9772-6AC0AFB45725}" dt="2023-11-14T18:57:18.156" v="5" actId="6549"/>
        <pc:sldMkLst>
          <pc:docMk/>
          <pc:sldMk cId="1424989311" sldId="401"/>
        </pc:sldMkLst>
      </pc:sldChg>
      <pc:sldChg chg="modNotesTx">
        <pc:chgData name="Andrew Hobson" userId="ce011caa-b7b9-42f9-b531-364b6a803753" providerId="ADAL" clId="{6306F12A-9B9C-4DA0-9772-6AC0AFB45725}" dt="2023-11-14T18:57:10.727" v="4" actId="6549"/>
        <pc:sldMkLst>
          <pc:docMk/>
          <pc:sldMk cId="3542153331" sldId="403"/>
        </pc:sldMkLst>
      </pc:sldChg>
      <pc:sldChg chg="modNotesTx">
        <pc:chgData name="Andrew Hobson" userId="ce011caa-b7b9-42f9-b531-364b6a803753" providerId="ADAL" clId="{6306F12A-9B9C-4DA0-9772-6AC0AFB45725}" dt="2023-11-14T18:57:51.240" v="10" actId="6549"/>
        <pc:sldMkLst>
          <pc:docMk/>
          <pc:sldMk cId="1746807275" sldId="404"/>
        </pc:sldMkLst>
      </pc:sldChg>
      <pc:sldChg chg="modNotesTx">
        <pc:chgData name="Andrew Hobson" userId="ce011caa-b7b9-42f9-b531-364b6a803753" providerId="ADAL" clId="{6306F12A-9B9C-4DA0-9772-6AC0AFB45725}" dt="2023-11-14T18:58:03.135" v="12" actId="6549"/>
        <pc:sldMkLst>
          <pc:docMk/>
          <pc:sldMk cId="442374692" sldId="405"/>
        </pc:sldMkLst>
      </pc:sldChg>
      <pc:sldChg chg="modNotesTx">
        <pc:chgData name="Andrew Hobson" userId="ce011caa-b7b9-42f9-b531-364b6a803753" providerId="ADAL" clId="{6306F12A-9B9C-4DA0-9772-6AC0AFB45725}" dt="2023-11-14T18:57:26.945" v="6" actId="6549"/>
        <pc:sldMkLst>
          <pc:docMk/>
          <pc:sldMk cId="2482357102" sldId="407"/>
        </pc:sldMkLst>
      </pc:sldChg>
      <pc:sldChg chg="modNotesTx">
        <pc:chgData name="Andrew Hobson" userId="ce011caa-b7b9-42f9-b531-364b6a803753" providerId="ADAL" clId="{6306F12A-9B9C-4DA0-9772-6AC0AFB45725}" dt="2023-11-14T18:57:42.464" v="9" actId="5793"/>
        <pc:sldMkLst>
          <pc:docMk/>
          <pc:sldMk cId="3639336209" sldId="412"/>
        </pc:sldMkLst>
      </pc:sldChg>
      <pc:sldChg chg="modNotesTx">
        <pc:chgData name="Andrew Hobson" userId="ce011caa-b7b9-42f9-b531-364b6a803753" providerId="ADAL" clId="{6306F12A-9B9C-4DA0-9772-6AC0AFB45725}" dt="2023-11-14T18:58:38.374" v="16" actId="20577"/>
        <pc:sldMkLst>
          <pc:docMk/>
          <pc:sldMk cId="1036076429" sldId="419"/>
        </pc:sldMkLst>
      </pc:sldChg>
      <pc:sldChg chg="modNotesTx">
        <pc:chgData name="Andrew Hobson" userId="ce011caa-b7b9-42f9-b531-364b6a803753" providerId="ADAL" clId="{6306F12A-9B9C-4DA0-9772-6AC0AFB45725}" dt="2023-11-14T18:59:00.118" v="19" actId="6549"/>
        <pc:sldMkLst>
          <pc:docMk/>
          <pc:sldMk cId="581547658" sldId="427"/>
        </pc:sldMkLst>
      </pc:sldChg>
      <pc:sldChg chg="modNotesTx">
        <pc:chgData name="Andrew Hobson" userId="ce011caa-b7b9-42f9-b531-364b6a803753" providerId="ADAL" clId="{6306F12A-9B9C-4DA0-9772-6AC0AFB45725}" dt="2023-11-14T18:58:32.925" v="15" actId="6549"/>
        <pc:sldMkLst>
          <pc:docMk/>
          <pc:sldMk cId="1081950116" sldId="437"/>
        </pc:sldMkLst>
      </pc:sldChg>
      <pc:sldChg chg="modNotesTx">
        <pc:chgData name="Andrew Hobson" userId="ce011caa-b7b9-42f9-b531-364b6a803753" providerId="ADAL" clId="{6306F12A-9B9C-4DA0-9772-6AC0AFB45725}" dt="2023-11-14T18:58:46.266" v="17" actId="6549"/>
        <pc:sldMkLst>
          <pc:docMk/>
          <pc:sldMk cId="3102180947" sldId="439"/>
        </pc:sldMkLst>
      </pc:sldChg>
      <pc:sldChg chg="modNotesTx">
        <pc:chgData name="Andrew Hobson" userId="ce011caa-b7b9-42f9-b531-364b6a803753" providerId="ADAL" clId="{6306F12A-9B9C-4DA0-9772-6AC0AFB45725}" dt="2023-11-14T18:58:10.141" v="13" actId="6549"/>
        <pc:sldMkLst>
          <pc:docMk/>
          <pc:sldMk cId="3124137396" sldId="451"/>
        </pc:sldMkLst>
      </pc:sldChg>
      <pc:sldChg chg="modNotesTx">
        <pc:chgData name="Andrew Hobson" userId="ce011caa-b7b9-42f9-b531-364b6a803753" providerId="ADAL" clId="{6306F12A-9B9C-4DA0-9772-6AC0AFB45725}" dt="2023-11-14T18:58:16.392" v="14" actId="6549"/>
        <pc:sldMkLst>
          <pc:docMk/>
          <pc:sldMk cId="2008219771" sldId="453"/>
        </pc:sldMkLst>
      </pc:sldChg>
      <pc:sldChg chg="modNotesTx">
        <pc:chgData name="Andrew Hobson" userId="ce011caa-b7b9-42f9-b531-364b6a803753" providerId="ADAL" clId="{6306F12A-9B9C-4DA0-9772-6AC0AFB45725}" dt="2023-11-14T18:58:53.509" v="18" actId="20577"/>
        <pc:sldMkLst>
          <pc:docMk/>
          <pc:sldMk cId="260907744" sldId="4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497C0AB-6C68-484A-B5ED-4272E51C636C}" type="datetimeFigureOut">
              <a:rPr lang="en-US" smtClean="0"/>
              <a:pPr/>
              <a:t>11/14/2023</a:t>
            </a:fld>
            <a:endParaRPr lang="en-US" dirty="0"/>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B081CD16-ACC8-B340-9278-45D82EFE5D89}" type="slidenum">
              <a:rPr lang="en-US" smtClean="0"/>
              <a:pPr/>
              <a:t>‹#›</a:t>
            </a:fld>
            <a:endParaRPr lang="en-US" dirty="0"/>
          </a:p>
        </p:txBody>
      </p:sp>
    </p:spTree>
    <p:extLst>
      <p:ext uri="{BB962C8B-B14F-4D97-AF65-F5344CB8AC3E}">
        <p14:creationId xmlns:p14="http://schemas.microsoft.com/office/powerpoint/2010/main" val="1889274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32304A95-8FFC-4352-998C-DC0EC60B9AB9}" type="datetimeFigureOut">
              <a:rPr lang="en-US" smtClean="0"/>
              <a:pPr/>
              <a:t>11/14/2023</a:t>
            </a:fld>
            <a:endParaRPr lang="en-GB" dirty="0"/>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B8B4E857-7F7F-4398-B056-DD8E75FF0280}" type="slidenum">
              <a:rPr lang="en-GB" smtClean="0"/>
              <a:pPr/>
              <a:t>‹#›</a:t>
            </a:fld>
            <a:endParaRPr lang="en-GB" dirty="0"/>
          </a:p>
        </p:txBody>
      </p:sp>
    </p:spTree>
    <p:extLst>
      <p:ext uri="{BB962C8B-B14F-4D97-AF65-F5344CB8AC3E}">
        <p14:creationId xmlns:p14="http://schemas.microsoft.com/office/powerpoint/2010/main" val="392493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spcAft>
                <a:spcPts val="300"/>
              </a:spcAft>
              <a:buFont typeface="Arial" panose="020B0604020202020204" pitchFamily="34" charset="0"/>
              <a:buChar char="•"/>
            </a:pPr>
            <a:endParaRPr lang="en-GB" sz="110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a:t>
            </a:fld>
            <a:endParaRPr lang="en-GB" dirty="0"/>
          </a:p>
        </p:txBody>
      </p:sp>
    </p:spTree>
    <p:extLst>
      <p:ext uri="{BB962C8B-B14F-4D97-AF65-F5344CB8AC3E}">
        <p14:creationId xmlns:p14="http://schemas.microsoft.com/office/powerpoint/2010/main" val="2558413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10</a:t>
            </a:fld>
            <a:endParaRPr lang="en-GB" dirty="0"/>
          </a:p>
        </p:txBody>
      </p:sp>
    </p:spTree>
    <p:extLst>
      <p:ext uri="{BB962C8B-B14F-4D97-AF65-F5344CB8AC3E}">
        <p14:creationId xmlns:p14="http://schemas.microsoft.com/office/powerpoint/2010/main" val="426381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11</a:t>
            </a:fld>
            <a:endParaRPr lang="en-GB" dirty="0"/>
          </a:p>
        </p:txBody>
      </p:sp>
    </p:spTree>
    <p:extLst>
      <p:ext uri="{BB962C8B-B14F-4D97-AF65-F5344CB8AC3E}">
        <p14:creationId xmlns:p14="http://schemas.microsoft.com/office/powerpoint/2010/main" val="3940300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12</a:t>
            </a:fld>
            <a:endParaRPr lang="en-GB" dirty="0"/>
          </a:p>
        </p:txBody>
      </p:sp>
    </p:spTree>
    <p:extLst>
      <p:ext uri="{BB962C8B-B14F-4D97-AF65-F5344CB8AC3E}">
        <p14:creationId xmlns:p14="http://schemas.microsoft.com/office/powerpoint/2010/main" val="302952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13</a:t>
            </a:fld>
            <a:endParaRPr lang="en-GB" dirty="0"/>
          </a:p>
        </p:txBody>
      </p:sp>
    </p:spTree>
    <p:extLst>
      <p:ext uri="{BB962C8B-B14F-4D97-AF65-F5344CB8AC3E}">
        <p14:creationId xmlns:p14="http://schemas.microsoft.com/office/powerpoint/2010/main" val="289615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14</a:t>
            </a:fld>
            <a:endParaRPr lang="en-GB" dirty="0"/>
          </a:p>
        </p:txBody>
      </p:sp>
    </p:spTree>
    <p:extLst>
      <p:ext uri="{BB962C8B-B14F-4D97-AF65-F5344CB8AC3E}">
        <p14:creationId xmlns:p14="http://schemas.microsoft.com/office/powerpoint/2010/main" val="2726943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15</a:t>
            </a:fld>
            <a:endParaRPr lang="en-GB" dirty="0"/>
          </a:p>
        </p:txBody>
      </p:sp>
    </p:spTree>
    <p:extLst>
      <p:ext uri="{BB962C8B-B14F-4D97-AF65-F5344CB8AC3E}">
        <p14:creationId xmlns:p14="http://schemas.microsoft.com/office/powerpoint/2010/main" val="3698443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Font typeface="Arial" panose="020B0604020202020204" pitchFamily="34" charset="0"/>
              <a:buNone/>
            </a:pPr>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16</a:t>
            </a:fld>
            <a:endParaRPr lang="en-GB" dirty="0"/>
          </a:p>
        </p:txBody>
      </p:sp>
    </p:spTree>
    <p:extLst>
      <p:ext uri="{BB962C8B-B14F-4D97-AF65-F5344CB8AC3E}">
        <p14:creationId xmlns:p14="http://schemas.microsoft.com/office/powerpoint/2010/main" val="3899541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17</a:t>
            </a:fld>
            <a:endParaRPr lang="en-GB" dirty="0"/>
          </a:p>
        </p:txBody>
      </p:sp>
    </p:spTree>
    <p:extLst>
      <p:ext uri="{BB962C8B-B14F-4D97-AF65-F5344CB8AC3E}">
        <p14:creationId xmlns:p14="http://schemas.microsoft.com/office/powerpoint/2010/main" val="1978294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18</a:t>
            </a:fld>
            <a:endParaRPr lang="en-GB" dirty="0"/>
          </a:p>
        </p:txBody>
      </p:sp>
    </p:spTree>
    <p:extLst>
      <p:ext uri="{BB962C8B-B14F-4D97-AF65-F5344CB8AC3E}">
        <p14:creationId xmlns:p14="http://schemas.microsoft.com/office/powerpoint/2010/main" val="2555928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19</a:t>
            </a:fld>
            <a:endParaRPr lang="en-GB" dirty="0"/>
          </a:p>
        </p:txBody>
      </p:sp>
    </p:spTree>
    <p:extLst>
      <p:ext uri="{BB962C8B-B14F-4D97-AF65-F5344CB8AC3E}">
        <p14:creationId xmlns:p14="http://schemas.microsoft.com/office/powerpoint/2010/main" val="3692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sz="1100" b="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2</a:t>
            </a:fld>
            <a:endParaRPr lang="en-GB" dirty="0"/>
          </a:p>
        </p:txBody>
      </p:sp>
    </p:spTree>
    <p:extLst>
      <p:ext uri="{BB962C8B-B14F-4D97-AF65-F5344CB8AC3E}">
        <p14:creationId xmlns:p14="http://schemas.microsoft.com/office/powerpoint/2010/main" val="1457076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20</a:t>
            </a:fld>
            <a:endParaRPr lang="en-GB" dirty="0"/>
          </a:p>
        </p:txBody>
      </p:sp>
    </p:spTree>
    <p:extLst>
      <p:ext uri="{BB962C8B-B14F-4D97-AF65-F5344CB8AC3E}">
        <p14:creationId xmlns:p14="http://schemas.microsoft.com/office/powerpoint/2010/main" val="2093778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21</a:t>
            </a:fld>
            <a:endParaRPr lang="en-GB" dirty="0"/>
          </a:p>
        </p:txBody>
      </p:sp>
    </p:spTree>
    <p:extLst>
      <p:ext uri="{BB962C8B-B14F-4D97-AF65-F5344CB8AC3E}">
        <p14:creationId xmlns:p14="http://schemas.microsoft.com/office/powerpoint/2010/main" val="1931101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22</a:t>
            </a:fld>
            <a:endParaRPr lang="en-GB" dirty="0"/>
          </a:p>
        </p:txBody>
      </p:sp>
    </p:spTree>
    <p:extLst>
      <p:ext uri="{BB962C8B-B14F-4D97-AF65-F5344CB8AC3E}">
        <p14:creationId xmlns:p14="http://schemas.microsoft.com/office/powerpoint/2010/main" val="3418748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23</a:t>
            </a:fld>
            <a:endParaRPr lang="en-GB" dirty="0"/>
          </a:p>
        </p:txBody>
      </p:sp>
    </p:spTree>
    <p:extLst>
      <p:ext uri="{BB962C8B-B14F-4D97-AF65-F5344CB8AC3E}">
        <p14:creationId xmlns:p14="http://schemas.microsoft.com/office/powerpoint/2010/main" val="4026828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24</a:t>
            </a:fld>
            <a:endParaRPr lang="en-GB" dirty="0"/>
          </a:p>
        </p:txBody>
      </p:sp>
    </p:spTree>
    <p:extLst>
      <p:ext uri="{BB962C8B-B14F-4D97-AF65-F5344CB8AC3E}">
        <p14:creationId xmlns:p14="http://schemas.microsoft.com/office/powerpoint/2010/main" val="520432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25</a:t>
            </a:fld>
            <a:endParaRPr lang="en-GB" dirty="0"/>
          </a:p>
        </p:txBody>
      </p:sp>
    </p:spTree>
    <p:extLst>
      <p:ext uri="{BB962C8B-B14F-4D97-AF65-F5344CB8AC3E}">
        <p14:creationId xmlns:p14="http://schemas.microsoft.com/office/powerpoint/2010/main" val="3287327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26</a:t>
            </a:fld>
            <a:endParaRPr lang="en-GB" dirty="0"/>
          </a:p>
        </p:txBody>
      </p:sp>
    </p:spTree>
    <p:extLst>
      <p:ext uri="{BB962C8B-B14F-4D97-AF65-F5344CB8AC3E}">
        <p14:creationId xmlns:p14="http://schemas.microsoft.com/office/powerpoint/2010/main" val="714386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27</a:t>
            </a:fld>
            <a:endParaRPr lang="en-GB" dirty="0"/>
          </a:p>
        </p:txBody>
      </p:sp>
    </p:spTree>
    <p:extLst>
      <p:ext uri="{BB962C8B-B14F-4D97-AF65-F5344CB8AC3E}">
        <p14:creationId xmlns:p14="http://schemas.microsoft.com/office/powerpoint/2010/main" val="30444920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28</a:t>
            </a:fld>
            <a:endParaRPr lang="en-GB" dirty="0"/>
          </a:p>
        </p:txBody>
      </p:sp>
    </p:spTree>
    <p:extLst>
      <p:ext uri="{BB962C8B-B14F-4D97-AF65-F5344CB8AC3E}">
        <p14:creationId xmlns:p14="http://schemas.microsoft.com/office/powerpoint/2010/main" val="1147718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29</a:t>
            </a:fld>
            <a:endParaRPr lang="en-GB" dirty="0"/>
          </a:p>
        </p:txBody>
      </p:sp>
    </p:spTree>
    <p:extLst>
      <p:ext uri="{BB962C8B-B14F-4D97-AF65-F5344CB8AC3E}">
        <p14:creationId xmlns:p14="http://schemas.microsoft.com/office/powerpoint/2010/main" val="550626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sz="1100" b="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3</a:t>
            </a:fld>
            <a:endParaRPr lang="en-GB" dirty="0"/>
          </a:p>
        </p:txBody>
      </p:sp>
    </p:spTree>
    <p:extLst>
      <p:ext uri="{BB962C8B-B14F-4D97-AF65-F5344CB8AC3E}">
        <p14:creationId xmlns:p14="http://schemas.microsoft.com/office/powerpoint/2010/main" val="284186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30</a:t>
            </a:fld>
            <a:endParaRPr lang="en-GB" dirty="0"/>
          </a:p>
        </p:txBody>
      </p:sp>
    </p:spTree>
    <p:extLst>
      <p:ext uri="{BB962C8B-B14F-4D97-AF65-F5344CB8AC3E}">
        <p14:creationId xmlns:p14="http://schemas.microsoft.com/office/powerpoint/2010/main" val="3488737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31</a:t>
            </a:fld>
            <a:endParaRPr lang="en-GB" dirty="0"/>
          </a:p>
        </p:txBody>
      </p:sp>
    </p:spTree>
    <p:extLst>
      <p:ext uri="{BB962C8B-B14F-4D97-AF65-F5344CB8AC3E}">
        <p14:creationId xmlns:p14="http://schemas.microsoft.com/office/powerpoint/2010/main" val="3627652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32</a:t>
            </a:fld>
            <a:endParaRPr lang="en-GB" dirty="0"/>
          </a:p>
        </p:txBody>
      </p:sp>
    </p:spTree>
    <p:extLst>
      <p:ext uri="{BB962C8B-B14F-4D97-AF65-F5344CB8AC3E}">
        <p14:creationId xmlns:p14="http://schemas.microsoft.com/office/powerpoint/2010/main" val="1025504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33</a:t>
            </a:fld>
            <a:endParaRPr lang="en-GB" dirty="0"/>
          </a:p>
        </p:txBody>
      </p:sp>
    </p:spTree>
    <p:extLst>
      <p:ext uri="{BB962C8B-B14F-4D97-AF65-F5344CB8AC3E}">
        <p14:creationId xmlns:p14="http://schemas.microsoft.com/office/powerpoint/2010/main" val="5069948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34</a:t>
            </a:fld>
            <a:endParaRPr lang="en-GB" dirty="0"/>
          </a:p>
        </p:txBody>
      </p:sp>
    </p:spTree>
    <p:extLst>
      <p:ext uri="{BB962C8B-B14F-4D97-AF65-F5344CB8AC3E}">
        <p14:creationId xmlns:p14="http://schemas.microsoft.com/office/powerpoint/2010/main" val="4254966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35</a:t>
            </a:fld>
            <a:endParaRPr lang="en-GB" dirty="0"/>
          </a:p>
        </p:txBody>
      </p:sp>
    </p:spTree>
    <p:extLst>
      <p:ext uri="{BB962C8B-B14F-4D97-AF65-F5344CB8AC3E}">
        <p14:creationId xmlns:p14="http://schemas.microsoft.com/office/powerpoint/2010/main" val="39898621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1800"/>
              </a:spcAft>
            </a:pPr>
            <a:endParaRPr lang="en-GB" sz="1200" b="0" dirty="0">
              <a:solidFill>
                <a:schemeClr val="bg1"/>
              </a:solidFill>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36</a:t>
            </a:fld>
            <a:endParaRPr lang="en-GB" dirty="0"/>
          </a:p>
        </p:txBody>
      </p:sp>
    </p:spTree>
    <p:extLst>
      <p:ext uri="{BB962C8B-B14F-4D97-AF65-F5344CB8AC3E}">
        <p14:creationId xmlns:p14="http://schemas.microsoft.com/office/powerpoint/2010/main" val="27576530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37</a:t>
            </a:fld>
            <a:endParaRPr lang="en-GB" dirty="0"/>
          </a:p>
        </p:txBody>
      </p:sp>
    </p:spTree>
    <p:extLst>
      <p:ext uri="{BB962C8B-B14F-4D97-AF65-F5344CB8AC3E}">
        <p14:creationId xmlns:p14="http://schemas.microsoft.com/office/powerpoint/2010/main" val="28153011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38</a:t>
            </a:fld>
            <a:endParaRPr lang="en-GB" dirty="0"/>
          </a:p>
        </p:txBody>
      </p:sp>
    </p:spTree>
    <p:extLst>
      <p:ext uri="{BB962C8B-B14F-4D97-AF65-F5344CB8AC3E}">
        <p14:creationId xmlns:p14="http://schemas.microsoft.com/office/powerpoint/2010/main" val="10035745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39</a:t>
            </a:fld>
            <a:endParaRPr lang="en-GB" dirty="0"/>
          </a:p>
        </p:txBody>
      </p:sp>
    </p:spTree>
    <p:extLst>
      <p:ext uri="{BB962C8B-B14F-4D97-AF65-F5344CB8AC3E}">
        <p14:creationId xmlns:p14="http://schemas.microsoft.com/office/powerpoint/2010/main" val="121380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4</a:t>
            </a:fld>
            <a:endParaRPr lang="en-GB" dirty="0"/>
          </a:p>
        </p:txBody>
      </p:sp>
    </p:spTree>
    <p:extLst>
      <p:ext uri="{BB962C8B-B14F-4D97-AF65-F5344CB8AC3E}">
        <p14:creationId xmlns:p14="http://schemas.microsoft.com/office/powerpoint/2010/main" val="3750618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40</a:t>
            </a:fld>
            <a:endParaRPr lang="en-GB" dirty="0"/>
          </a:p>
        </p:txBody>
      </p:sp>
    </p:spTree>
    <p:extLst>
      <p:ext uri="{BB962C8B-B14F-4D97-AF65-F5344CB8AC3E}">
        <p14:creationId xmlns:p14="http://schemas.microsoft.com/office/powerpoint/2010/main" val="35648206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B4E857-7F7F-4398-B056-DD8E75FF0280}" type="slidenum">
              <a:rPr lang="en-GB" smtClean="0"/>
              <a:pPr/>
              <a:t>41</a:t>
            </a:fld>
            <a:endParaRPr lang="en-GB" dirty="0"/>
          </a:p>
        </p:txBody>
      </p:sp>
    </p:spTree>
    <p:extLst>
      <p:ext uri="{BB962C8B-B14F-4D97-AF65-F5344CB8AC3E}">
        <p14:creationId xmlns:p14="http://schemas.microsoft.com/office/powerpoint/2010/main" val="3448128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5</a:t>
            </a:fld>
            <a:endParaRPr lang="en-GB" dirty="0"/>
          </a:p>
        </p:txBody>
      </p:sp>
    </p:spTree>
    <p:extLst>
      <p:ext uri="{BB962C8B-B14F-4D97-AF65-F5344CB8AC3E}">
        <p14:creationId xmlns:p14="http://schemas.microsoft.com/office/powerpoint/2010/main" val="5919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6</a:t>
            </a:fld>
            <a:endParaRPr lang="en-GB" dirty="0"/>
          </a:p>
        </p:txBody>
      </p:sp>
    </p:spTree>
    <p:extLst>
      <p:ext uri="{BB962C8B-B14F-4D97-AF65-F5344CB8AC3E}">
        <p14:creationId xmlns:p14="http://schemas.microsoft.com/office/powerpoint/2010/main" val="92060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7</a:t>
            </a:fld>
            <a:endParaRPr lang="en-GB" dirty="0"/>
          </a:p>
        </p:txBody>
      </p:sp>
    </p:spTree>
    <p:extLst>
      <p:ext uri="{BB962C8B-B14F-4D97-AF65-F5344CB8AC3E}">
        <p14:creationId xmlns:p14="http://schemas.microsoft.com/office/powerpoint/2010/main" val="1766121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8</a:t>
            </a:fld>
            <a:endParaRPr lang="en-GB" dirty="0"/>
          </a:p>
        </p:txBody>
      </p:sp>
    </p:spTree>
    <p:extLst>
      <p:ext uri="{BB962C8B-B14F-4D97-AF65-F5344CB8AC3E}">
        <p14:creationId xmlns:p14="http://schemas.microsoft.com/office/powerpoint/2010/main" val="3903383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p:txBody>
      </p:sp>
      <p:sp>
        <p:nvSpPr>
          <p:cNvPr id="4" name="Slide Number Placeholder 3"/>
          <p:cNvSpPr>
            <a:spLocks noGrp="1"/>
          </p:cNvSpPr>
          <p:nvPr>
            <p:ph type="sldNum" sz="quarter" idx="10"/>
          </p:nvPr>
        </p:nvSpPr>
        <p:spPr/>
        <p:txBody>
          <a:bodyPr/>
          <a:lstStyle/>
          <a:p>
            <a:fld id="{B8B4E857-7F7F-4398-B056-DD8E75FF0280}" type="slidenum">
              <a:rPr lang="en-GB" smtClean="0"/>
              <a:pPr/>
              <a:t>9</a:t>
            </a:fld>
            <a:endParaRPr lang="en-GB" dirty="0"/>
          </a:p>
        </p:txBody>
      </p:sp>
    </p:spTree>
    <p:extLst>
      <p:ext uri="{BB962C8B-B14F-4D97-AF65-F5344CB8AC3E}">
        <p14:creationId xmlns:p14="http://schemas.microsoft.com/office/powerpoint/2010/main" val="928394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header – PURPL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1"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her logos – red">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her logos – green">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85800"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her logos – orang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PURPL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a:t>Section header – purple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BLU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002060"/>
          </a:solidFill>
          <a:ln>
            <a:solidFill>
              <a:srgbClr val="AF9C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a:t>Section header – blue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 CARMINE RED">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E04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baseline="0">
                <a:solidFill>
                  <a:schemeClr val="bg1"/>
                </a:solidFill>
              </a:defRPr>
            </a:lvl1pPr>
          </a:lstStyle>
          <a:p>
            <a:pPr lvl="0"/>
            <a:r>
              <a:rPr lang="en-US" dirty="0"/>
              <a:t>Section header – carmine red</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 RED">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a:t>Section header – red</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 GREEN">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a:t>Section header – green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 ORANG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FF9900"/>
          </a:solidFill>
          <a:ln>
            <a:solidFill>
              <a:srgbClr val="AF9C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a:t>Section header – orange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 bullet point - PURPL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42267" y="6019800"/>
            <a:ext cx="2173133" cy="553720"/>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purple</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header – BLU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 bullet point - BLU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blue</a:t>
            </a:r>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 bullet point - CARMINE RED">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E044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a:t>
            </a:r>
            <a:r>
              <a:rPr lang="en-US" dirty="0" err="1"/>
              <a:t>c</a:t>
            </a:r>
            <a:r>
              <a:rPr lang="en-US" dirty="0"/>
              <a:t> red</a:t>
            </a:r>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 bullet point - RED">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red</a:t>
            </a:r>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 bullet point - GREEN">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green</a:t>
            </a:r>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 bullet point - ORANG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orange</a:t>
            </a:r>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 bullet point -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bullet point – white</a:t>
            </a:r>
          </a:p>
        </p:txBody>
      </p:sp>
      <p:cxnSp>
        <p:nvCxnSpPr>
          <p:cNvPr id="10" name="Straight Connector 9"/>
          <p:cNvCxnSpPr/>
          <p:nvPr userDrawn="1"/>
        </p:nvCxnSpPr>
        <p:spPr>
          <a:xfrm rot="5400000">
            <a:off x="-1141008" y="3734204"/>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13" name="Picture 12"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11" name="Text Placeholder 56"/>
          <p:cNvSpPr>
            <a:spLocks noGrp="1"/>
          </p:cNvSpPr>
          <p:nvPr>
            <p:ph type="body" sz="quarter" idx="17" hasCustomPrompt="1"/>
          </p:nvPr>
        </p:nvSpPr>
        <p:spPr>
          <a:xfrm>
            <a:off x="610394" y="2000256"/>
            <a:ext cx="7847805"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Insert text here - shorter lines of text for optimum legibility and readability but text can run on to second line if needed. Text can also run to third line if really needed. Three Bullet points maximum</a:t>
            </a:r>
          </a:p>
          <a:p>
            <a:pPr lvl="1"/>
            <a:r>
              <a:rPr lang="en-US" dirty="0"/>
              <a:t>Sub bullet if needed</a:t>
            </a:r>
          </a:p>
          <a:p>
            <a:pPr lvl="0"/>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 paragraph - PURPL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purple</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 – paragraph - BLU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blue</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 – paragraph - CARMINE RED">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C0642"/>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a:t>
            </a:r>
            <a:r>
              <a:rPr lang="en-US" dirty="0" err="1"/>
              <a:t>c</a:t>
            </a:r>
            <a:r>
              <a:rPr lang="en-US" dirty="0"/>
              <a:t> red</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 – paragraph - RED">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red</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er – CARMINE RED">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C06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slide – paragraph - GREEN">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green</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slide – paragraph - ORANG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orange</a:t>
            </a:r>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slide – paragraph - WHITE">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Content slide – paragraph – white</a:t>
            </a:r>
          </a:p>
        </p:txBody>
      </p:sp>
      <p:sp>
        <p:nvSpPr>
          <p:cNvPr id="11" name="Text Placeholder 56"/>
          <p:cNvSpPr>
            <a:spLocks noGrp="1"/>
          </p:cNvSpPr>
          <p:nvPr>
            <p:ph type="body" sz="quarter" idx="17" hasCustomPrompt="1"/>
          </p:nvPr>
        </p:nvSpPr>
        <p:spPr>
          <a:xfrm>
            <a:off x="610394" y="2000256"/>
            <a:ext cx="7847805"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a:t>This is the slide to use for a paragraph of text. </a:t>
            </a:r>
          </a:p>
          <a:p>
            <a:pPr lvl="0"/>
            <a:r>
              <a:rPr lang="en-US" dirty="0"/>
              <a:t>Use with care as the screen easily becomes copy-heavy and not suitable for on-screen presentations.</a:t>
            </a:r>
          </a:p>
        </p:txBody>
      </p:sp>
      <p:cxnSp>
        <p:nvCxnSpPr>
          <p:cNvPr id="12" name="Straight Connector 11"/>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7" name="Picture 6"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slide - PURPL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slide - BLU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1910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slide - CARMINE RED">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C0642"/>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1148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lide - RED">
    <p:spTree>
      <p:nvGrpSpPr>
        <p:cNvPr id="1" name=""/>
        <p:cNvGrpSpPr/>
        <p:nvPr/>
      </p:nvGrpSpPr>
      <p:grpSpPr>
        <a:xfrm>
          <a:off x="0" y="0"/>
          <a:ext cx="0" cy="0"/>
          <a:chOff x="0" y="0"/>
          <a:chExt cx="0" cy="0"/>
        </a:xfrm>
      </p:grpSpPr>
      <p:sp>
        <p:nvSpPr>
          <p:cNvPr id="8" name="Rectangle 7"/>
          <p:cNvSpPr/>
          <p:nvPr userDrawn="1"/>
        </p:nvSpPr>
        <p:spPr>
          <a:xfrm>
            <a:off x="671514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9"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0" name="Straight Connector 9"/>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Picture slide - Green">
    <p:spTree>
      <p:nvGrpSpPr>
        <p:cNvPr id="1" name=""/>
        <p:cNvGrpSpPr/>
        <p:nvPr/>
      </p:nvGrpSpPr>
      <p:grpSpPr>
        <a:xfrm>
          <a:off x="0" y="0"/>
          <a:ext cx="0" cy="0"/>
          <a:chOff x="0" y="0"/>
          <a:chExt cx="0" cy="0"/>
        </a:xfrm>
      </p:grpSpPr>
      <p:sp>
        <p:nvSpPr>
          <p:cNvPr id="5" name="Rectangle 4"/>
          <p:cNvSpPr/>
          <p:nvPr/>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7" name="Picture 6"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2" name="Straight Connector 11"/>
          <p:cNvCxnSpPr/>
          <p:nvPr/>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slide - ORANG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dirty="0"/>
              <a:t>Click icon to add picture</a:t>
            </a:r>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39624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52400" y="152400"/>
            <a:ext cx="6400800" cy="6553200"/>
          </a:xfrm>
          <a:prstGeom prst="rect">
            <a:avLst/>
          </a:prstGeom>
        </p:spPr>
        <p:txBody>
          <a:bodyPr vert="horz"/>
          <a:lstStyle/>
          <a:p>
            <a:r>
              <a:rPr lang="en-US" dirty="0"/>
              <a:t>Click icon to add picture</a:t>
            </a:r>
          </a:p>
        </p:txBody>
      </p:sp>
      <p:sp>
        <p:nvSpPr>
          <p:cNvPr id="9" name="Picture Placeholder 8"/>
          <p:cNvSpPr>
            <a:spLocks noGrp="1"/>
          </p:cNvSpPr>
          <p:nvPr>
            <p:ph type="pic" sz="quarter" idx="11"/>
          </p:nvPr>
        </p:nvSpPr>
        <p:spPr>
          <a:xfrm>
            <a:off x="6705600" y="152400"/>
            <a:ext cx="2286000" cy="2133600"/>
          </a:xfrm>
          <a:prstGeom prst="rect">
            <a:avLst/>
          </a:prstGeom>
        </p:spPr>
        <p:txBody>
          <a:bodyPr vert="horz"/>
          <a:lstStyle/>
          <a:p>
            <a:r>
              <a:rPr lang="en-US" dirty="0"/>
              <a:t>Click icon to add picture</a:t>
            </a:r>
          </a:p>
        </p:txBody>
      </p:sp>
      <p:sp>
        <p:nvSpPr>
          <p:cNvPr id="10" name="Picture Placeholder 8"/>
          <p:cNvSpPr>
            <a:spLocks noGrp="1"/>
          </p:cNvSpPr>
          <p:nvPr>
            <p:ph type="pic" sz="quarter" idx="12"/>
          </p:nvPr>
        </p:nvSpPr>
        <p:spPr>
          <a:xfrm>
            <a:off x="6705600" y="2438400"/>
            <a:ext cx="2286000" cy="2133600"/>
          </a:xfrm>
          <a:prstGeom prst="rect">
            <a:avLst/>
          </a:prstGeom>
        </p:spPr>
        <p:txBody>
          <a:bodyPr vert="horz"/>
          <a:lstStyle/>
          <a:p>
            <a:r>
              <a:rPr lang="en-US" dirty="0"/>
              <a:t>Click icon to add picture</a:t>
            </a:r>
          </a:p>
        </p:txBody>
      </p:sp>
      <p:cxnSp>
        <p:nvCxnSpPr>
          <p:cNvPr id="12" name="Straight Connector 11"/>
          <p:cNvCxnSpPr/>
          <p:nvPr/>
        </p:nvCxnSpPr>
        <p:spPr>
          <a:xfrm>
            <a:off x="6705600" y="4725988"/>
            <a:ext cx="2286000"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 name="Text Placeholder 10"/>
          <p:cNvSpPr>
            <a:spLocks noGrp="1"/>
          </p:cNvSpPr>
          <p:nvPr>
            <p:ph type="body" sz="quarter" idx="13" hasCustomPrompt="1"/>
          </p:nvPr>
        </p:nvSpPr>
        <p:spPr>
          <a:xfrm>
            <a:off x="6705600" y="4876800"/>
            <a:ext cx="2286000" cy="838200"/>
          </a:xfrm>
          <a:prstGeom prst="rect">
            <a:avLst/>
          </a:prstGeom>
        </p:spPr>
        <p:txBody>
          <a:bodyPr vert="horz" wrap="square">
            <a:noAutofit/>
          </a:bodyPr>
          <a:lstStyle>
            <a:lvl1pPr marL="0" indent="0" algn="l">
              <a:lnSpc>
                <a:spcPts val="1700"/>
              </a:lnSpc>
              <a:spcBef>
                <a:spcPts val="0"/>
              </a:spcBef>
              <a:buFontTx/>
              <a:buNone/>
              <a:defRPr sz="1400" b="1" baseline="0">
                <a:solidFill>
                  <a:srgbClr val="0A2160"/>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pic>
        <p:nvPicPr>
          <p:cNvPr id="11" name="Picture 10" descr="UoB blue logo.eps"/>
          <p:cNvPicPr>
            <a:picLocks noChangeAspect="1"/>
          </p:cNvPicPr>
          <p:nvPr userDrawn="1"/>
        </p:nvPicPr>
        <p:blipFill>
          <a:blip r:embed="rId2" cstate="print"/>
          <a:stretch>
            <a:fillRect/>
          </a:stretch>
        </p:blipFill>
        <p:spPr>
          <a:xfrm>
            <a:off x="6705600" y="6172200"/>
            <a:ext cx="2202700" cy="52023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er - RED">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
        <p:nvSpPr>
          <p:cNvPr id="9"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bject slide - PURPL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6" name="Straight Connector 15"/>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Object slide - BLUE">
    <p:spTree>
      <p:nvGrpSpPr>
        <p:cNvPr id="1" name=""/>
        <p:cNvGrpSpPr/>
        <p:nvPr/>
      </p:nvGrpSpPr>
      <p:grpSpPr>
        <a:xfrm>
          <a:off x="0" y="0"/>
          <a:ext cx="0" cy="0"/>
          <a:chOff x="0" y="0"/>
          <a:chExt cx="0" cy="0"/>
        </a:xfrm>
      </p:grpSpPr>
      <p:sp>
        <p:nvSpPr>
          <p:cNvPr id="4" name="Rectangle 3"/>
          <p:cNvSpPr/>
          <p:nvPr userDrawn="1"/>
        </p:nvSpPr>
        <p:spPr>
          <a:xfrm>
            <a:off x="6715140" y="152400"/>
            <a:ext cx="2276460" cy="6569075"/>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Object slide - CARMINE RED">
    <p:spTree>
      <p:nvGrpSpPr>
        <p:cNvPr id="1" name=""/>
        <p:cNvGrpSpPr/>
        <p:nvPr/>
      </p:nvGrpSpPr>
      <p:grpSpPr>
        <a:xfrm>
          <a:off x="0" y="0"/>
          <a:ext cx="0" cy="0"/>
          <a:chOff x="0" y="0"/>
          <a:chExt cx="0" cy="0"/>
        </a:xfrm>
      </p:grpSpPr>
      <p:sp>
        <p:nvSpPr>
          <p:cNvPr id="9" name="Rectangle 8"/>
          <p:cNvSpPr/>
          <p:nvPr userDrawn="1"/>
        </p:nvSpPr>
        <p:spPr>
          <a:xfrm>
            <a:off x="6715140" y="152400"/>
            <a:ext cx="2276460" cy="6569075"/>
          </a:xfrm>
          <a:prstGeom prst="rect">
            <a:avLst/>
          </a:prstGeom>
          <a:solidFill>
            <a:srgbClr val="7E04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bject slide - RED">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0"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2" name="Straight Connector 11"/>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5" name="Straight Connector 14"/>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Object slide - GREEN">
    <p:spTree>
      <p:nvGrpSpPr>
        <p:cNvPr id="1" name=""/>
        <p:cNvGrpSpPr/>
        <p:nvPr/>
      </p:nvGrpSpPr>
      <p:grpSpPr>
        <a:xfrm>
          <a:off x="0" y="0"/>
          <a:ext cx="0" cy="0"/>
          <a:chOff x="0" y="0"/>
          <a:chExt cx="0" cy="0"/>
        </a:xfrm>
      </p:grpSpPr>
      <p:sp>
        <p:nvSpPr>
          <p:cNvPr id="4" name="Rectangle 3"/>
          <p:cNvSpPr/>
          <p:nvPr userDrawn="1"/>
        </p:nvSpPr>
        <p:spPr>
          <a:xfrm>
            <a:off x="6715140" y="152400"/>
            <a:ext cx="227646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bject slide - Orang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FB991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a:t>Click to edit text</a:t>
            </a:r>
          </a:p>
        </p:txBody>
      </p:sp>
      <p:cxnSp>
        <p:nvCxnSpPr>
          <p:cNvPr id="16" name="Straight Connector 15"/>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cxnSp>
        <p:nvCxnSpPr>
          <p:cNvPr id="13" name="Straight Connector 12"/>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Content Placeholder 9"/>
          <p:cNvSpPr>
            <a:spLocks noGrp="1"/>
          </p:cNvSpPr>
          <p:nvPr>
            <p:ph sz="quarter" idx="10"/>
          </p:nvPr>
        </p:nvSpPr>
        <p:spPr>
          <a:xfrm>
            <a:off x="609600" y="1981200"/>
            <a:ext cx="7848600"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a:p>
        </p:txBody>
      </p:sp>
      <p:sp>
        <p:nvSpPr>
          <p:cNvPr id="16"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a:t>Object slide</a:t>
            </a:r>
          </a:p>
        </p:txBody>
      </p:sp>
      <p:cxnSp>
        <p:nvCxnSpPr>
          <p:cNvPr id="17" name="Straight Connector 16"/>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7" name="Picture 6"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er – GREEN">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
        <p:nvSpPr>
          <p:cNvPr id="9"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header – ORANG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Main header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her logos – purpl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her logos – blu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her logos – carmine red">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C06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Speaker name</a:t>
            </a:r>
          </a:p>
          <a:p>
            <a:pPr lvl="0"/>
            <a:r>
              <a:rPr lang="en-US" dirty="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a:t>With space for logos</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83" r:id="rId2"/>
    <p:sldLayoutId id="2147483686" r:id="rId3"/>
    <p:sldLayoutId id="2147483684" r:id="rId4"/>
    <p:sldLayoutId id="2147483685" r:id="rId5"/>
    <p:sldLayoutId id="2147483687" r:id="rId6"/>
    <p:sldLayoutId id="2147483689" r:id="rId7"/>
    <p:sldLayoutId id="2147483690" r:id="rId8"/>
    <p:sldLayoutId id="2147483691" r:id="rId9"/>
    <p:sldLayoutId id="2147483692" r:id="rId10"/>
    <p:sldLayoutId id="2147483693" r:id="rId11"/>
    <p:sldLayoutId id="2147483694" r:id="rId12"/>
    <p:sldLayoutId id="2147483652" r:id="rId13"/>
    <p:sldLayoutId id="2147483650" r:id="rId14"/>
    <p:sldLayoutId id="2147483653" r:id="rId15"/>
    <p:sldLayoutId id="2147483654" r:id="rId16"/>
    <p:sldLayoutId id="2147483655" r:id="rId17"/>
    <p:sldLayoutId id="2147483651" r:id="rId18"/>
    <p:sldLayoutId id="2147483660" r:id="rId19"/>
    <p:sldLayoutId id="2147483662" r:id="rId20"/>
    <p:sldLayoutId id="2147483658" r:id="rId21"/>
    <p:sldLayoutId id="2147483661" r:id="rId22"/>
    <p:sldLayoutId id="2147483657" r:id="rId23"/>
    <p:sldLayoutId id="2147483659" r:id="rId24"/>
    <p:sldLayoutId id="2147483656" r:id="rId25"/>
    <p:sldLayoutId id="2147483666" r:id="rId26"/>
    <p:sldLayoutId id="2147483669" r:id="rId27"/>
    <p:sldLayoutId id="2147483668" r:id="rId28"/>
    <p:sldLayoutId id="2147483665" r:id="rId29"/>
    <p:sldLayoutId id="2147483664" r:id="rId30"/>
    <p:sldLayoutId id="2147483667" r:id="rId31"/>
    <p:sldLayoutId id="2147483663" r:id="rId32"/>
    <p:sldLayoutId id="2147483673" r:id="rId33"/>
    <p:sldLayoutId id="2147483676" r:id="rId34"/>
    <p:sldLayoutId id="2147483675" r:id="rId35"/>
    <p:sldLayoutId id="2147483672" r:id="rId36"/>
    <p:sldLayoutId id="2147483671" r:id="rId37"/>
    <p:sldLayoutId id="2147483674" r:id="rId38"/>
    <p:sldLayoutId id="2147483670" r:id="rId39"/>
    <p:sldLayoutId id="2147483678" r:id="rId40"/>
    <p:sldLayoutId id="2147483681" r:id="rId41"/>
    <p:sldLayoutId id="2147483680" r:id="rId42"/>
    <p:sldLayoutId id="2147483677" r:id="rId43"/>
    <p:sldLayoutId id="2147483682" r:id="rId44"/>
    <p:sldLayoutId id="2147483679" r:id="rId45"/>
    <p:sldLayoutId id="2147483688" r:id="rId46"/>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3" Type="http://schemas.openxmlformats.org/officeDocument/2006/relationships/hyperlink" Target="mailto:A.Hobson@brighton.ac.uk" TargetMode="External"/><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611559" y="2708920"/>
            <a:ext cx="8064895" cy="1286724"/>
          </a:xfrm>
        </p:spPr>
        <p:txBody>
          <a:bodyPr/>
          <a:lstStyle/>
          <a:p>
            <a:pPr algn="ctr">
              <a:lnSpc>
                <a:spcPct val="115000"/>
              </a:lnSpc>
              <a:spcAft>
                <a:spcPts val="300"/>
              </a:spcAft>
            </a:pPr>
            <a:r>
              <a:rPr lang="en-GB" sz="2800" dirty="0">
                <a:effectLst/>
                <a:latin typeface="Calibri" panose="020F0502020204030204" pitchFamily="34" charset="0"/>
                <a:ea typeface="Times New Roman" panose="02020603050405020304" pitchFamily="18" charset="0"/>
              </a:rPr>
              <a:t>UCET Annual Conference 2023 </a:t>
            </a:r>
          </a:p>
          <a:p>
            <a:pPr algn="ctr">
              <a:lnSpc>
                <a:spcPct val="115000"/>
              </a:lnSpc>
              <a:spcAft>
                <a:spcPts val="900"/>
              </a:spcAft>
            </a:pPr>
            <a:r>
              <a:rPr lang="en-GB" sz="2800" dirty="0">
                <a:latin typeface="Calibri" panose="020F0502020204030204" pitchFamily="34" charset="0"/>
                <a:ea typeface="Calibri" panose="020F0502020204030204" pitchFamily="34" charset="0"/>
                <a:cs typeface="Arial" panose="020B0604020202020204" pitchFamily="34" charset="0"/>
              </a:rPr>
              <a:t>The Queen's Hotel, Leeds</a:t>
            </a:r>
            <a:endParaRPr lang="en-GB" sz="2550" dirty="0">
              <a:latin typeface="Arial" panose="020B0604020202020204" pitchFamily="34" charset="0"/>
              <a:cs typeface="Arial" panose="020B0604020202020204" pitchFamily="34" charset="0"/>
            </a:endParaRPr>
          </a:p>
        </p:txBody>
      </p:sp>
      <p:sp>
        <p:nvSpPr>
          <p:cNvPr id="3" name="Text Placeholder 2"/>
          <p:cNvSpPr>
            <a:spLocks noGrp="1"/>
          </p:cNvSpPr>
          <p:nvPr>
            <p:ph type="body" sz="half" idx="10"/>
          </p:nvPr>
        </p:nvSpPr>
        <p:spPr>
          <a:xfrm>
            <a:off x="726974" y="4365104"/>
            <a:ext cx="7920880" cy="936103"/>
          </a:xfrm>
        </p:spPr>
        <p:txBody>
          <a:bodyPr/>
          <a:lstStyle/>
          <a:p>
            <a:pPr lvl="0">
              <a:lnSpc>
                <a:spcPct val="100000"/>
              </a:lnSpc>
              <a:spcBef>
                <a:spcPts val="600"/>
              </a:spcBef>
              <a:spcAft>
                <a:spcPts val="300"/>
              </a:spcAft>
              <a:buClr>
                <a:srgbClr val="4F81BD"/>
              </a:buClr>
            </a:pPr>
            <a:r>
              <a:rPr lang="en-GB" sz="2200" b="0" dirty="0">
                <a:solidFill>
                  <a:prstClr val="white"/>
                </a:solidFill>
              </a:rPr>
              <a:t>Andrew J. Hobson</a:t>
            </a:r>
            <a:endParaRPr lang="en-GB" sz="2200" b="0" dirty="0"/>
          </a:p>
          <a:p>
            <a:pPr lvl="0">
              <a:lnSpc>
                <a:spcPct val="100000"/>
              </a:lnSpc>
              <a:spcBef>
                <a:spcPts val="600"/>
              </a:spcBef>
              <a:spcAft>
                <a:spcPts val="600"/>
              </a:spcAft>
              <a:buClr>
                <a:srgbClr val="4F81BD"/>
              </a:buClr>
            </a:pPr>
            <a:r>
              <a:rPr lang="en-GB" sz="2200" b="0" dirty="0">
                <a:solidFill>
                  <a:prstClr val="white"/>
                </a:solidFill>
              </a:rPr>
              <a:t>15 November 2023</a:t>
            </a:r>
            <a:endParaRPr lang="en-GB" sz="2200" b="0" dirty="0"/>
          </a:p>
        </p:txBody>
      </p:sp>
      <p:sp>
        <p:nvSpPr>
          <p:cNvPr id="4" name="Title 3"/>
          <p:cNvSpPr>
            <a:spLocks noGrp="1"/>
          </p:cNvSpPr>
          <p:nvPr>
            <p:ph type="title"/>
          </p:nvPr>
        </p:nvSpPr>
        <p:spPr>
          <a:xfrm>
            <a:off x="179512" y="450830"/>
            <a:ext cx="8784976" cy="1523494"/>
          </a:xfrm>
        </p:spPr>
        <p:txBody>
          <a:bodyPr/>
          <a:lstStyle/>
          <a:p>
            <a:pPr algn="ctr">
              <a:spcAft>
                <a:spcPts val="300"/>
              </a:spcAft>
            </a:pPr>
            <a:r>
              <a:rPr lang="en-GB" sz="3100" dirty="0"/>
              <a:t>The Mentoring programme coordinator:</a:t>
            </a:r>
            <a:br>
              <a:rPr lang="en-GB" sz="3100" dirty="0"/>
            </a:br>
            <a:r>
              <a:rPr lang="en-GB" sz="800" dirty="0"/>
              <a:t> </a:t>
            </a:r>
            <a:br>
              <a:rPr lang="en-GB" sz="800" dirty="0"/>
            </a:br>
            <a:r>
              <a:rPr lang="en-GB" sz="2700" dirty="0"/>
              <a:t>How can we optimise the impact of a</a:t>
            </a:r>
            <a:br>
              <a:rPr lang="en-GB" sz="2700" dirty="0"/>
            </a:br>
            <a:r>
              <a:rPr lang="en-GB" sz="2700" dirty="0"/>
              <a:t>pivotal yet under-researched role?</a:t>
            </a:r>
          </a:p>
        </p:txBody>
      </p:sp>
    </p:spTree>
    <p:extLst>
      <p:ext uri="{BB962C8B-B14F-4D97-AF65-F5344CB8AC3E}">
        <p14:creationId xmlns:p14="http://schemas.microsoft.com/office/powerpoint/2010/main" val="189345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404083"/>
            <a:ext cx="6408712" cy="523220"/>
          </a:xfrm>
        </p:spPr>
        <p:txBody>
          <a:bodyPr/>
          <a:lstStyle/>
          <a:p>
            <a:pPr marL="400050" indent="-400050" algn="ctr"/>
            <a:r>
              <a:rPr lang="en-GB" sz="2800" dirty="0"/>
              <a:t>	</a:t>
            </a:r>
            <a:r>
              <a:rPr lang="en-GB" sz="2700" dirty="0"/>
              <a:t>Optimising the impact of mentoring</a:t>
            </a:r>
          </a:p>
        </p:txBody>
      </p:sp>
      <p:sp>
        <p:nvSpPr>
          <p:cNvPr id="8" name="Text Placeholder 7"/>
          <p:cNvSpPr>
            <a:spLocks noGrp="1"/>
          </p:cNvSpPr>
          <p:nvPr>
            <p:ph type="body" sz="quarter" idx="17"/>
          </p:nvPr>
        </p:nvSpPr>
        <p:spPr>
          <a:xfrm>
            <a:off x="539552" y="1916832"/>
            <a:ext cx="6192688" cy="4514002"/>
          </a:xfrm>
        </p:spPr>
        <p:txBody>
          <a:bodyPr/>
          <a:lstStyle/>
          <a:p>
            <a:pPr>
              <a:lnSpc>
                <a:spcPts val="2500"/>
              </a:lnSpc>
            </a:pPr>
            <a:r>
              <a:rPr lang="en-GB" sz="2000" dirty="0"/>
              <a:t>Some studies (e.g. Malderez &amp; Bodoczky 1999, Kochan et al. 2015) have suggested that effective mentoring programme coordination is another key ingredient of successful mentoring schemes: </a:t>
            </a:r>
          </a:p>
          <a:p>
            <a:pPr marL="342900" indent="-342900">
              <a:lnSpc>
                <a:spcPts val="2500"/>
              </a:lnSpc>
              <a:buFont typeface="Arial" panose="020B0604020202020204" pitchFamily="34" charset="0"/>
              <a:buChar char="•"/>
            </a:pPr>
            <a:r>
              <a:rPr lang="en-GB" sz="2000" dirty="0"/>
              <a:t>‘</a:t>
            </a:r>
            <a:r>
              <a:rPr lang="en-GB" sz="2000" i="1" dirty="0"/>
              <a:t>Programme co-ordinators are often the unsung heroes of mentoring programmes</a:t>
            </a:r>
            <a:r>
              <a:rPr lang="en-GB" sz="2000" dirty="0"/>
              <a:t>’ (Koczka 2017, p.255)</a:t>
            </a:r>
          </a:p>
          <a:p>
            <a:pPr marL="342900" indent="-342900">
              <a:lnSpc>
                <a:spcPts val="2500"/>
              </a:lnSpc>
              <a:spcAft>
                <a:spcPts val="400"/>
              </a:spcAft>
              <a:buFont typeface="Arial" panose="020B0604020202020204" pitchFamily="34" charset="0"/>
              <a:buChar char="•"/>
            </a:pPr>
            <a:r>
              <a:rPr lang="en-GB" sz="2000" dirty="0"/>
              <a:t>MPCs ‘</a:t>
            </a:r>
            <a:r>
              <a:rPr lang="en-GB" sz="2000" i="1" dirty="0"/>
              <a:t>play a critical role in the development and implementation of the mentoring programme </a:t>
            </a:r>
            <a:r>
              <a:rPr lang="en-GB" sz="2000" dirty="0"/>
              <a:t>[and] </a:t>
            </a:r>
            <a:r>
              <a:rPr lang="en-GB" sz="2000" i="1" dirty="0"/>
              <a:t>can often make the difference between a failed mentoring relationship and a successful one</a:t>
            </a:r>
            <a:r>
              <a:rPr lang="en-GB" sz="2000" dirty="0"/>
              <a:t>.’ (Sanyal 2017, p.152).</a:t>
            </a:r>
          </a:p>
        </p:txBody>
      </p:sp>
    </p:spTree>
    <p:extLst>
      <p:ext uri="{BB962C8B-B14F-4D97-AF65-F5344CB8AC3E}">
        <p14:creationId xmlns:p14="http://schemas.microsoft.com/office/powerpoint/2010/main" val="1514139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404083"/>
            <a:ext cx="6408712" cy="523220"/>
          </a:xfrm>
        </p:spPr>
        <p:txBody>
          <a:bodyPr/>
          <a:lstStyle/>
          <a:p>
            <a:pPr marL="400050" indent="-400050" algn="ctr"/>
            <a:r>
              <a:rPr lang="en-GB" sz="2800" dirty="0"/>
              <a:t>	</a:t>
            </a:r>
            <a:r>
              <a:rPr lang="en-GB" sz="2700" dirty="0"/>
              <a:t>Optimising the impact of mentoring</a:t>
            </a:r>
          </a:p>
        </p:txBody>
      </p:sp>
      <p:sp>
        <p:nvSpPr>
          <p:cNvPr id="8" name="Text Placeholder 7"/>
          <p:cNvSpPr>
            <a:spLocks noGrp="1"/>
          </p:cNvSpPr>
          <p:nvPr>
            <p:ph type="body" sz="quarter" idx="17"/>
          </p:nvPr>
        </p:nvSpPr>
        <p:spPr>
          <a:xfrm>
            <a:off x="539552" y="1988840"/>
            <a:ext cx="6192688" cy="4441994"/>
          </a:xfrm>
        </p:spPr>
        <p:txBody>
          <a:bodyPr/>
          <a:lstStyle/>
          <a:p>
            <a:pPr marL="342900" indent="-342900">
              <a:lnSpc>
                <a:spcPts val="2500"/>
              </a:lnSpc>
              <a:spcAft>
                <a:spcPts val="400"/>
              </a:spcAft>
              <a:buFont typeface="Arial" panose="020B0604020202020204" pitchFamily="34" charset="0"/>
              <a:buChar char="•"/>
            </a:pPr>
            <a:r>
              <a:rPr lang="en-GB" sz="2300" dirty="0"/>
              <a:t>Despite such claims regarding the significance of the MPC role, we were not aware of studies comprising rigorous research evidence on the matter</a:t>
            </a:r>
          </a:p>
          <a:p>
            <a:pPr marL="342900" indent="-342900">
              <a:lnSpc>
                <a:spcPts val="2500"/>
              </a:lnSpc>
              <a:spcAft>
                <a:spcPts val="400"/>
              </a:spcAft>
              <a:buFont typeface="Arial" panose="020B0604020202020204" pitchFamily="34" charset="0"/>
              <a:buChar char="•"/>
            </a:pPr>
            <a:endParaRPr lang="en-GB" sz="2300" dirty="0"/>
          </a:p>
          <a:p>
            <a:pPr marL="342900" indent="-342900">
              <a:lnSpc>
                <a:spcPts val="2500"/>
              </a:lnSpc>
              <a:spcAft>
                <a:spcPts val="400"/>
              </a:spcAft>
              <a:buFont typeface="Arial" panose="020B0604020202020204" pitchFamily="34" charset="0"/>
              <a:buChar char="•"/>
            </a:pPr>
            <a:r>
              <a:rPr lang="en-GB" sz="2300" dirty="0"/>
              <a:t>Koczka (2017) stated that there was ‘</a:t>
            </a:r>
            <a:r>
              <a:rPr lang="en-GB" sz="2300" i="1" dirty="0"/>
              <a:t>very little, if any, empirical research, examining the role and responsibilities of the mentoring programme coordinator</a:t>
            </a:r>
            <a:r>
              <a:rPr lang="en-GB" sz="2300" dirty="0"/>
              <a:t>’ (p.246). </a:t>
            </a:r>
          </a:p>
        </p:txBody>
      </p:sp>
    </p:spTree>
    <p:extLst>
      <p:ext uri="{BB962C8B-B14F-4D97-AF65-F5344CB8AC3E}">
        <p14:creationId xmlns:p14="http://schemas.microsoft.com/office/powerpoint/2010/main" val="354215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404083"/>
            <a:ext cx="6408712" cy="523220"/>
          </a:xfrm>
        </p:spPr>
        <p:txBody>
          <a:bodyPr/>
          <a:lstStyle/>
          <a:p>
            <a:pPr marL="400050" indent="-400050" algn="ctr"/>
            <a:r>
              <a:rPr lang="en-GB" sz="2800" dirty="0"/>
              <a:t>	</a:t>
            </a:r>
            <a:r>
              <a:rPr lang="en-GB" sz="2700" dirty="0"/>
              <a:t>Optimising the impact of mentoring</a:t>
            </a:r>
          </a:p>
        </p:txBody>
      </p:sp>
      <p:sp>
        <p:nvSpPr>
          <p:cNvPr id="8" name="Text Placeholder 7"/>
          <p:cNvSpPr>
            <a:spLocks noGrp="1"/>
          </p:cNvSpPr>
          <p:nvPr>
            <p:ph type="body" sz="quarter" idx="17"/>
          </p:nvPr>
        </p:nvSpPr>
        <p:spPr>
          <a:xfrm>
            <a:off x="539552" y="1988840"/>
            <a:ext cx="6192688" cy="4441994"/>
          </a:xfrm>
        </p:spPr>
        <p:txBody>
          <a:bodyPr/>
          <a:lstStyle/>
          <a:p>
            <a:pPr>
              <a:lnSpc>
                <a:spcPts val="2500"/>
              </a:lnSpc>
              <a:spcAft>
                <a:spcPts val="1200"/>
              </a:spcAft>
            </a:pPr>
            <a:r>
              <a:rPr lang="en-GB" sz="2050" dirty="0"/>
              <a:t>Relating to this apparent gap in the evidence base, in 2021 the ETF commissioned an evidence review of the MPC role, with the objectives of identifying:</a:t>
            </a:r>
          </a:p>
          <a:p>
            <a:pPr marL="457200" indent="-457200">
              <a:lnSpc>
                <a:spcPts val="2500"/>
              </a:lnSpc>
              <a:spcAft>
                <a:spcPts val="1200"/>
              </a:spcAft>
              <a:buAutoNum type="arabicParenR"/>
            </a:pPr>
            <a:r>
              <a:rPr lang="en-GB" sz="2000" dirty="0"/>
              <a:t>Any research findings, relating to the MPC role, that might inform training for MPCs, which was proposed as part of the ETF’s national mentoring development programme, designed to enhance mentoring provision in the English FET sector;</a:t>
            </a:r>
          </a:p>
          <a:p>
            <a:pPr marL="457200" indent="-457200">
              <a:lnSpc>
                <a:spcPts val="2500"/>
              </a:lnSpc>
              <a:spcAft>
                <a:spcPts val="400"/>
              </a:spcAft>
              <a:buAutoNum type="arabicParenR"/>
            </a:pPr>
            <a:r>
              <a:rPr lang="en-GB" sz="2000" dirty="0"/>
              <a:t>Gaps in the evidence base, to potentially inform further empirical research into mentoring programme coordination.</a:t>
            </a:r>
          </a:p>
        </p:txBody>
      </p:sp>
    </p:spTree>
    <p:extLst>
      <p:ext uri="{BB962C8B-B14F-4D97-AF65-F5344CB8AC3E}">
        <p14:creationId xmlns:p14="http://schemas.microsoft.com/office/powerpoint/2010/main" val="142498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71600" y="2420888"/>
            <a:ext cx="7560840" cy="3024336"/>
          </a:xfrm>
        </p:spPr>
        <p:txBody>
          <a:bodyPr/>
          <a:lstStyle/>
          <a:p>
            <a:pPr>
              <a:spcAft>
                <a:spcPts val="1200"/>
              </a:spcAft>
            </a:pPr>
            <a:r>
              <a:rPr lang="en-GB" sz="3600" dirty="0"/>
              <a:t>3. Research design and methods</a:t>
            </a:r>
            <a:endParaRPr lang="en-GB" sz="3600" b="0" dirty="0"/>
          </a:p>
        </p:txBody>
      </p:sp>
    </p:spTree>
    <p:extLst>
      <p:ext uri="{BB962C8B-B14F-4D97-AF65-F5344CB8AC3E}">
        <p14:creationId xmlns:p14="http://schemas.microsoft.com/office/powerpoint/2010/main" val="170848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93912"/>
            <a:ext cx="5942806" cy="461665"/>
          </a:xfrm>
        </p:spPr>
        <p:txBody>
          <a:bodyPr/>
          <a:lstStyle/>
          <a:p>
            <a:pPr marL="400050" indent="-400050"/>
            <a:r>
              <a:rPr lang="en-GB" dirty="0"/>
              <a:t>Research design and methods</a:t>
            </a:r>
          </a:p>
        </p:txBody>
      </p:sp>
      <p:sp>
        <p:nvSpPr>
          <p:cNvPr id="8" name="Text Placeholder 7"/>
          <p:cNvSpPr>
            <a:spLocks noGrp="1"/>
          </p:cNvSpPr>
          <p:nvPr>
            <p:ph type="body" sz="quarter" idx="17"/>
          </p:nvPr>
        </p:nvSpPr>
        <p:spPr>
          <a:xfrm>
            <a:off x="539552" y="1988840"/>
            <a:ext cx="6014814" cy="4392488"/>
          </a:xfrm>
        </p:spPr>
        <p:txBody>
          <a:bodyPr/>
          <a:lstStyle/>
          <a:p>
            <a:pPr>
              <a:lnSpc>
                <a:spcPct val="107000"/>
              </a:lnSpc>
              <a:spcAft>
                <a:spcPts val="600"/>
              </a:spcAft>
            </a:pPr>
            <a:r>
              <a:rPr lang="en-GB" sz="2000" dirty="0">
                <a:effectLst/>
                <a:latin typeface="Arial" panose="020B0604020202020204" pitchFamily="34" charset="0"/>
                <a:ea typeface="Calibri" panose="020F0502020204030204" pitchFamily="34" charset="0"/>
                <a:cs typeface="Times New Roman" panose="02020603050405020304" pitchFamily="18" charset="0"/>
              </a:rPr>
              <a:t>The study includes: </a:t>
            </a:r>
          </a:p>
          <a:p>
            <a:pPr marL="285750" indent="-285750">
              <a:lnSpc>
                <a:spcPct val="107000"/>
              </a:lnSpc>
              <a:spcAft>
                <a:spcPts val="600"/>
              </a:spcAft>
              <a:buFont typeface="Arial" panose="020B0604020202020204" pitchFamily="34" charset="0"/>
              <a:buChar char="•"/>
            </a:pPr>
            <a:r>
              <a:rPr lang="en-GB" sz="1850" dirty="0">
                <a:latin typeface="Arial" panose="020B0604020202020204" pitchFamily="34" charset="0"/>
                <a:ea typeface="Calibri" panose="020F0502020204030204" pitchFamily="34" charset="0"/>
                <a:cs typeface="Times New Roman" panose="02020603050405020304" pitchFamily="18" charset="0"/>
              </a:rPr>
              <a:t>A</a:t>
            </a:r>
            <a:r>
              <a:rPr lang="en-GB" sz="1850" dirty="0">
                <a:effectLst/>
                <a:latin typeface="Arial" panose="020B0604020202020204" pitchFamily="34" charset="0"/>
                <a:ea typeface="Calibri" panose="020F0502020204030204" pitchFamily="34" charset="0"/>
                <a:cs typeface="Times New Roman" panose="02020603050405020304" pitchFamily="18" charset="0"/>
              </a:rPr>
              <a:t> </a:t>
            </a:r>
            <a:r>
              <a:rPr lang="en-GB" sz="1850" i="1" dirty="0">
                <a:effectLst/>
                <a:latin typeface="Arial" panose="020B0604020202020204" pitchFamily="34" charset="0"/>
                <a:ea typeface="Calibri" panose="020F0502020204030204" pitchFamily="34" charset="0"/>
                <a:cs typeface="Times New Roman" panose="02020603050405020304" pitchFamily="18" charset="0"/>
              </a:rPr>
              <a:t>systematic review </a:t>
            </a:r>
            <a:r>
              <a:rPr lang="en-GB" sz="1850" dirty="0">
                <a:effectLst/>
                <a:latin typeface="Arial" panose="020B0604020202020204" pitchFamily="34" charset="0"/>
                <a:ea typeface="Calibri" panose="020F0502020204030204" pitchFamily="34" charset="0"/>
                <a:cs typeface="Times New Roman" panose="02020603050405020304" pitchFamily="18" charset="0"/>
              </a:rPr>
              <a:t>of international research literature on the MPC role</a:t>
            </a:r>
          </a:p>
          <a:p>
            <a:pPr marL="285750" indent="-285750">
              <a:lnSpc>
                <a:spcPct val="107000"/>
              </a:lnSpc>
              <a:spcAft>
                <a:spcPts val="600"/>
              </a:spcAft>
              <a:buFont typeface="Arial" panose="020B0604020202020204" pitchFamily="34" charset="0"/>
              <a:buChar char="•"/>
            </a:pPr>
            <a:r>
              <a:rPr lang="en-GB" sz="1850" dirty="0">
                <a:latin typeface="Arial" panose="020B0604020202020204" pitchFamily="34" charset="0"/>
                <a:ea typeface="Calibri" panose="020F0502020204030204" pitchFamily="34" charset="0"/>
                <a:cs typeface="Times New Roman" panose="02020603050405020304" pitchFamily="18" charset="0"/>
              </a:rPr>
              <a:t>A</a:t>
            </a:r>
            <a:r>
              <a:rPr lang="en-GB" sz="1850" dirty="0">
                <a:effectLst/>
                <a:latin typeface="Arial" panose="020B0604020202020204" pitchFamily="34" charset="0"/>
                <a:ea typeface="Calibri" panose="020F0502020204030204" pitchFamily="34" charset="0"/>
                <a:cs typeface="Times New Roman" panose="02020603050405020304" pitchFamily="18" charset="0"/>
              </a:rPr>
              <a:t> </a:t>
            </a:r>
            <a:r>
              <a:rPr lang="en-GB" sz="1850" i="1" dirty="0">
                <a:effectLst/>
                <a:latin typeface="Arial" panose="020B0604020202020204" pitchFamily="34" charset="0"/>
                <a:ea typeface="Calibri" panose="020F0502020204030204" pitchFamily="34" charset="0"/>
                <a:cs typeface="Times New Roman" panose="02020603050405020304" pitchFamily="18" charset="0"/>
              </a:rPr>
              <a:t>secondary analysis </a:t>
            </a:r>
            <a:r>
              <a:rPr lang="en-GB" sz="1850" dirty="0">
                <a:effectLst/>
                <a:latin typeface="Arial" panose="020B0604020202020204" pitchFamily="34" charset="0"/>
                <a:ea typeface="Calibri" panose="020F0502020204030204" pitchFamily="34" charset="0"/>
                <a:cs typeface="Times New Roman" panose="02020603050405020304" pitchFamily="18" charset="0"/>
              </a:rPr>
              <a:t>of selected datasets generated for earlier research into mentoring and coaching*</a:t>
            </a:r>
          </a:p>
          <a:p>
            <a:pPr marL="285750" indent="-285750">
              <a:lnSpc>
                <a:spcPct val="107000"/>
              </a:lnSpc>
              <a:spcAft>
                <a:spcPts val="600"/>
              </a:spcAft>
              <a:buFont typeface="Arial" panose="020B0604020202020204" pitchFamily="34" charset="0"/>
              <a:buChar char="•"/>
            </a:pPr>
            <a:r>
              <a:rPr lang="en-GB" sz="1850" dirty="0">
                <a:latin typeface="Arial" panose="020B0604020202020204" pitchFamily="34" charset="0"/>
                <a:ea typeface="Calibri" panose="020F0502020204030204" pitchFamily="34" charset="0"/>
                <a:cs typeface="Times New Roman" panose="02020603050405020304" pitchFamily="18" charset="0"/>
              </a:rPr>
              <a:t>A qualitative evidence synthesis of data from the initial two components</a:t>
            </a:r>
          </a:p>
          <a:p>
            <a:pPr marL="285750" indent="-285750">
              <a:lnSpc>
                <a:spcPct val="107000"/>
              </a:lnSpc>
              <a:spcAft>
                <a:spcPts val="1200"/>
              </a:spcAft>
              <a:buFont typeface="Arial" panose="020B0604020202020204" pitchFamily="34" charset="0"/>
              <a:buChar char="•"/>
            </a:pPr>
            <a:r>
              <a:rPr lang="en-GB" sz="1850" dirty="0">
                <a:effectLst/>
                <a:latin typeface="Arial" panose="020B0604020202020204" pitchFamily="34" charset="0"/>
                <a:ea typeface="Calibri" panose="020F0502020204030204" pitchFamily="34" charset="0"/>
                <a:cs typeface="Times New Roman" panose="02020603050405020304" pitchFamily="18" charset="0"/>
              </a:rPr>
              <a:t>Co-production with </a:t>
            </a:r>
            <a:r>
              <a:rPr lang="en-GB" sz="1850" dirty="0">
                <a:latin typeface="Arial" panose="020B0604020202020204" pitchFamily="34" charset="0"/>
                <a:ea typeface="Calibri" panose="020F0502020204030204" pitchFamily="34" charset="0"/>
                <a:cs typeface="Times New Roman" panose="02020603050405020304" pitchFamily="18" charset="0"/>
              </a:rPr>
              <a:t>an MPC practitioner</a:t>
            </a:r>
          </a:p>
          <a:p>
            <a:pPr>
              <a:lnSpc>
                <a:spcPct val="107000"/>
              </a:lnSpc>
              <a:spcAft>
                <a:spcPts val="600"/>
              </a:spcAft>
            </a:pPr>
            <a:r>
              <a:rPr lang="en-GB" dirty="0">
                <a:latin typeface="Arial" panose="020B0604020202020204" pitchFamily="34" charset="0"/>
                <a:ea typeface="Calibri" panose="020F0502020204030204" pitchFamily="34" charset="0"/>
                <a:cs typeface="Times New Roman" panose="02020603050405020304" pitchFamily="18" charset="0"/>
              </a:rPr>
              <a:t>We </a:t>
            </a:r>
            <a:r>
              <a:rPr lang="en-GB" dirty="0">
                <a:effectLst/>
                <a:latin typeface="Arial" panose="020B0604020202020204" pitchFamily="34" charset="0"/>
                <a:ea typeface="Calibri" panose="020F0502020204030204" pitchFamily="34" charset="0"/>
                <a:cs typeface="Times New Roman" panose="02020603050405020304" pitchFamily="18" charset="0"/>
              </a:rPr>
              <a:t>included </a:t>
            </a:r>
            <a:r>
              <a:rPr lang="en-GB" dirty="0">
                <a:latin typeface="Arial" panose="020B0604020202020204" pitchFamily="34" charset="0"/>
                <a:ea typeface="Calibri" panose="020F0502020204030204" pitchFamily="34" charset="0"/>
                <a:cs typeface="Times New Roman" panose="02020603050405020304" pitchFamily="18" charset="0"/>
              </a:rPr>
              <a:t>mentoring </a:t>
            </a:r>
            <a:r>
              <a:rPr lang="en-GB" i="1" dirty="0">
                <a:latin typeface="Arial" panose="020B0604020202020204" pitchFamily="34" charset="0"/>
                <a:ea typeface="Calibri" panose="020F0502020204030204" pitchFamily="34" charset="0"/>
                <a:cs typeface="Times New Roman" panose="02020603050405020304" pitchFamily="18" charset="0"/>
              </a:rPr>
              <a:t>and </a:t>
            </a:r>
            <a:r>
              <a:rPr lang="en-GB" i="1" dirty="0">
                <a:effectLst/>
                <a:latin typeface="Arial" panose="020B0604020202020204" pitchFamily="34" charset="0"/>
                <a:ea typeface="Calibri" panose="020F0502020204030204" pitchFamily="34" charset="0"/>
                <a:cs typeface="Times New Roman" panose="02020603050405020304" pitchFamily="18" charset="0"/>
              </a:rPr>
              <a:t>coaching </a:t>
            </a:r>
            <a:r>
              <a:rPr lang="en-GB" dirty="0">
                <a:effectLst/>
                <a:latin typeface="Arial" panose="020B0604020202020204" pitchFamily="34" charset="0"/>
                <a:ea typeface="Calibri" panose="020F0502020204030204" pitchFamily="34" charset="0"/>
                <a:cs typeface="Times New Roman" panose="02020603050405020304" pitchFamily="18" charset="0"/>
              </a:rPr>
              <a:t>scheme</a:t>
            </a:r>
            <a:r>
              <a:rPr lang="en-GB" i="1" dirty="0">
                <a:effectLst/>
                <a:latin typeface="Arial" panose="020B0604020202020204" pitchFamily="34" charset="0"/>
                <a:ea typeface="Calibri" panose="020F0502020204030204" pitchFamily="34" charset="0"/>
                <a:cs typeface="Times New Roman" panose="02020603050405020304" pitchFamily="18" charset="0"/>
              </a:rPr>
              <a:t> </a:t>
            </a:r>
            <a:r>
              <a:rPr lang="en-GB" dirty="0">
                <a:effectLst/>
                <a:latin typeface="Arial" panose="020B0604020202020204" pitchFamily="34" charset="0"/>
                <a:ea typeface="Calibri" panose="020F0502020204030204" pitchFamily="34" charset="0"/>
                <a:cs typeface="Times New Roman" panose="02020603050405020304" pitchFamily="18" charset="0"/>
              </a:rPr>
              <a:t>coordination, given similarities and overlaps between the aims, processes, practices and outcomes of mentoring and coaching (Hobson = van Nieuwerburgh 2022, Maxwell </a:t>
            </a:r>
            <a:r>
              <a:rPr lang="en-GB" i="1" dirty="0">
                <a:effectLst/>
                <a:latin typeface="Arial" panose="020B0604020202020204" pitchFamily="34" charset="0"/>
                <a:ea typeface="Calibri" panose="020F0502020204030204" pitchFamily="34" charset="0"/>
                <a:cs typeface="Times New Roman" panose="02020603050405020304" pitchFamily="18" charset="0"/>
              </a:rPr>
              <a:t>et al.</a:t>
            </a:r>
            <a:r>
              <a:rPr lang="en-GB" dirty="0">
                <a:effectLst/>
                <a:latin typeface="Arial" panose="020B0604020202020204" pitchFamily="34" charset="0"/>
                <a:ea typeface="Calibri" panose="020F0502020204030204" pitchFamily="34" charset="0"/>
                <a:cs typeface="Times New Roman" panose="02020603050405020304" pitchFamily="18" charset="0"/>
              </a:rPr>
              <a:t> 2022).</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2357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93912"/>
            <a:ext cx="5942806" cy="461665"/>
          </a:xfrm>
        </p:spPr>
        <p:txBody>
          <a:bodyPr/>
          <a:lstStyle/>
          <a:p>
            <a:pPr marL="400050" indent="-400050"/>
            <a:r>
              <a:rPr lang="en-GB" dirty="0"/>
              <a:t>Research design and methods</a:t>
            </a:r>
          </a:p>
        </p:txBody>
      </p:sp>
      <p:sp>
        <p:nvSpPr>
          <p:cNvPr id="8" name="Text Placeholder 7"/>
          <p:cNvSpPr>
            <a:spLocks noGrp="1"/>
          </p:cNvSpPr>
          <p:nvPr>
            <p:ph type="body" sz="quarter" idx="17"/>
          </p:nvPr>
        </p:nvSpPr>
        <p:spPr>
          <a:xfrm>
            <a:off x="539552" y="1988840"/>
            <a:ext cx="6176318" cy="4392488"/>
          </a:xfrm>
        </p:spPr>
        <p:txBody>
          <a:bodyPr/>
          <a:lstStyle/>
          <a:p>
            <a:pPr>
              <a:lnSpc>
                <a:spcPct val="107000"/>
              </a:lnSpc>
              <a:spcAft>
                <a:spcPts val="12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Systematic review overview:</a:t>
            </a:r>
          </a:p>
          <a:p>
            <a:pPr marL="285750" indent="-285750">
              <a:lnSpc>
                <a:spcPct val="107000"/>
              </a:lnSpc>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Searches of various databases restricted to literature published in English between 01.01.2000 and 07.02.2021</a:t>
            </a:r>
          </a:p>
          <a:p>
            <a:pPr marL="285750" indent="-285750">
              <a:lnSpc>
                <a:spcPct val="107000"/>
              </a:lnSpc>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Initial searches yielded 735 literature sources</a:t>
            </a:r>
          </a:p>
          <a:p>
            <a:pPr marL="285750" indent="-285750">
              <a:lnSpc>
                <a:spcPct val="107000"/>
              </a:lnSpc>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Reduced to longlist of 31 sources</a:t>
            </a:r>
          </a:p>
          <a:p>
            <a:pPr marL="285750" indent="-285750">
              <a:lnSpc>
                <a:spcPct val="107000"/>
              </a:lnSpc>
              <a:spcAft>
                <a:spcPts val="0"/>
              </a:spcAft>
              <a:buFont typeface="Arial" panose="020B0604020202020204" pitchFamily="34" charset="0"/>
              <a:buChar char="•"/>
            </a:pPr>
            <a:r>
              <a:rPr lang="en-GB" sz="2000" dirty="0">
                <a:latin typeface="Arial" panose="020B0604020202020204" pitchFamily="34" charset="0"/>
                <a:ea typeface="Calibri" panose="020F0502020204030204" pitchFamily="34" charset="0"/>
              </a:rPr>
              <a:t>Reduced to final list of 13 sources* to be subject to full critical review, leading to the production of critical summaries using a standardised template</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lvl="1" indent="0">
              <a:lnSpc>
                <a:spcPct val="107000"/>
              </a:lnSpc>
              <a:spcAft>
                <a:spcPts val="600"/>
              </a:spcAft>
              <a:buNone/>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lvl="1" indent="0">
              <a:lnSpc>
                <a:spcPct val="107000"/>
              </a:lnSpc>
              <a:spcAft>
                <a:spcPts val="600"/>
              </a:spcAft>
              <a:buNone/>
            </a:pPr>
            <a:r>
              <a:rPr lang="en-GB" sz="1950" dirty="0">
                <a:latin typeface="Arial" panose="020B0604020202020204" pitchFamily="34" charset="0"/>
                <a:ea typeface="Calibri" panose="020F0502020204030204" pitchFamily="34" charset="0"/>
                <a:cs typeface="Times New Roman" panose="02020603050405020304" pitchFamily="18" charset="0"/>
              </a:rPr>
              <a:t>*</a:t>
            </a:r>
            <a:r>
              <a:rPr lang="en-GB" sz="1950" i="1" dirty="0">
                <a:latin typeface="Arial" panose="020B0604020202020204" pitchFamily="34" charset="0"/>
                <a:ea typeface="Calibri" panose="020F0502020204030204" pitchFamily="34" charset="0"/>
                <a:cs typeface="Times New Roman" panose="02020603050405020304" pitchFamily="18" charset="0"/>
              </a:rPr>
              <a:t>M</a:t>
            </a:r>
            <a:r>
              <a:rPr lang="en-GB" sz="1950" i="1" dirty="0">
                <a:effectLst/>
                <a:latin typeface="Arial" panose="020B0604020202020204" pitchFamily="34" charset="0"/>
                <a:ea typeface="Calibri" panose="020F0502020204030204" pitchFamily="34" charset="0"/>
                <a:cs typeface="Times New Roman" panose="02020603050405020304" pitchFamily="18" charset="0"/>
              </a:rPr>
              <a:t>arked with an asterisk in Reference section </a:t>
            </a:r>
            <a:endParaRPr lang="en-GB" sz="195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3878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93912"/>
            <a:ext cx="5942806" cy="461665"/>
          </a:xfrm>
        </p:spPr>
        <p:txBody>
          <a:bodyPr/>
          <a:lstStyle/>
          <a:p>
            <a:pPr marL="400050" indent="-400050"/>
            <a:r>
              <a:rPr lang="en-GB" dirty="0"/>
              <a:t>Research design and methods</a:t>
            </a:r>
          </a:p>
        </p:txBody>
      </p:sp>
      <p:sp>
        <p:nvSpPr>
          <p:cNvPr id="8" name="Text Placeholder 7"/>
          <p:cNvSpPr>
            <a:spLocks noGrp="1"/>
          </p:cNvSpPr>
          <p:nvPr>
            <p:ph type="body" sz="quarter" idx="17"/>
          </p:nvPr>
        </p:nvSpPr>
        <p:spPr>
          <a:xfrm>
            <a:off x="539552" y="1916832"/>
            <a:ext cx="6192688" cy="4464496"/>
          </a:xfrm>
        </p:spPr>
        <p:txBody>
          <a:bodyPr/>
          <a:lstStyle/>
          <a:p>
            <a:pPr>
              <a:lnSpc>
                <a:spcPct val="107000"/>
              </a:lnSpc>
              <a:spcAft>
                <a:spcPts val="1200"/>
              </a:spcAft>
            </a:pPr>
            <a:r>
              <a:rPr lang="en-GB" sz="2200" dirty="0">
                <a:effectLst/>
                <a:latin typeface="Arial" panose="020B0604020202020204" pitchFamily="34" charset="0"/>
                <a:ea typeface="Calibri" panose="020F0502020204030204" pitchFamily="34" charset="0"/>
                <a:cs typeface="Times New Roman" panose="02020603050405020304" pitchFamily="18" charset="0"/>
              </a:rPr>
              <a:t>Secondary analysis overview:</a:t>
            </a:r>
          </a:p>
          <a:p>
            <a:pPr marL="285750" indent="-285750">
              <a:lnSpc>
                <a:spcPct val="107000"/>
              </a:lnSpc>
              <a:buFont typeface="Arial" panose="020B0604020202020204" pitchFamily="34" charset="0"/>
              <a:buChar char="•"/>
            </a:pPr>
            <a:r>
              <a:rPr lang="en-GB" dirty="0">
                <a:effectLst/>
                <a:latin typeface="Arial" panose="020B0604020202020204" pitchFamily="34" charset="0"/>
                <a:ea typeface="Calibri" panose="020F0502020204030204" pitchFamily="34" charset="0"/>
              </a:rPr>
              <a:t>The secondary data analysis related to empirical studies of mentoring undertaken by members of the research team between 2014 and 2020 </a:t>
            </a:r>
          </a:p>
          <a:p>
            <a:pPr marL="285750" indent="-285750">
              <a:lnSpc>
                <a:spcPct val="107000"/>
              </a:lnSpc>
              <a:buFont typeface="Arial" panose="020B0604020202020204" pitchFamily="34" charset="0"/>
              <a:buChar char="•"/>
            </a:pPr>
            <a:r>
              <a:rPr lang="en-GB" dirty="0">
                <a:effectLst/>
                <a:latin typeface="Arial" panose="020B0604020202020204" pitchFamily="34" charset="0"/>
                <a:ea typeface="Calibri" panose="020F0502020204030204" pitchFamily="34" charset="0"/>
              </a:rPr>
              <a:t>Eight empirical studies met broad inclusion criteria, so their datasets were subject to a preliminary analysis</a:t>
            </a:r>
          </a:p>
          <a:p>
            <a:pPr marL="285750" indent="-285750">
              <a:lnSpc>
                <a:spcPct val="107000"/>
              </a:lnSpc>
              <a:buFont typeface="Arial" panose="020B0604020202020204" pitchFamily="34" charset="0"/>
              <a:buChar char="•"/>
            </a:pPr>
            <a:r>
              <a:rPr lang="en-GB" dirty="0">
                <a:effectLst/>
                <a:latin typeface="Arial" panose="020B0604020202020204" pitchFamily="34" charset="0"/>
                <a:ea typeface="Calibri" panose="020F0502020204030204" pitchFamily="34" charset="0"/>
              </a:rPr>
              <a:t>Following preliminary analysis, three** of the eight studies were judged to include valuable data relevant to the RQs, and were thus selected for a full re-analysis</a:t>
            </a:r>
          </a:p>
          <a:p>
            <a:pPr lvl="1" indent="0">
              <a:lnSpc>
                <a:spcPct val="107000"/>
              </a:lnSpc>
              <a:spcBef>
                <a:spcPts val="900"/>
              </a:spcBef>
              <a:spcAft>
                <a:spcPts val="0"/>
              </a:spcAft>
              <a:buNone/>
            </a:pPr>
            <a:r>
              <a:rPr lang="en-GB" sz="1750" dirty="0">
                <a:latin typeface="Arial" panose="020B0604020202020204" pitchFamily="34" charset="0"/>
                <a:ea typeface="Calibri" panose="020F0502020204030204" pitchFamily="34" charset="0"/>
                <a:cs typeface="Times New Roman" panose="02020603050405020304" pitchFamily="18" charset="0"/>
              </a:rPr>
              <a:t>**Outputs associated with the three studies are m</a:t>
            </a:r>
            <a:r>
              <a:rPr lang="en-GB" sz="1750" i="1" dirty="0">
                <a:effectLst/>
                <a:latin typeface="Arial" panose="020B0604020202020204" pitchFamily="34" charset="0"/>
                <a:ea typeface="Calibri" panose="020F0502020204030204" pitchFamily="34" charset="0"/>
                <a:cs typeface="Times New Roman" panose="02020603050405020304" pitchFamily="18" charset="0"/>
              </a:rPr>
              <a:t>arked with a double asterisk in Reference section </a:t>
            </a:r>
            <a:endParaRPr lang="en-GB" sz="1750" dirty="0">
              <a:effectLst/>
              <a:latin typeface="Arial" panose="020B0604020202020204" pitchFamily="34" charset="0"/>
              <a:ea typeface="Calibri" panose="020F0502020204030204" pitchFamily="34" charset="0"/>
              <a:cs typeface="Times New Roman" panose="02020603050405020304" pitchFamily="18" charset="0"/>
            </a:endParaRPr>
          </a:p>
          <a:p>
            <a:pPr lvl="1" indent="0">
              <a:lnSpc>
                <a:spcPct val="107000"/>
              </a:lnSpc>
              <a:buNone/>
            </a:pPr>
            <a:endParaRPr lang="en-GB" sz="195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9336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5990" y="2420888"/>
            <a:ext cx="6326450" cy="3024336"/>
          </a:xfrm>
        </p:spPr>
        <p:txBody>
          <a:bodyPr/>
          <a:lstStyle/>
          <a:p>
            <a:pPr>
              <a:spcAft>
                <a:spcPts val="1200"/>
              </a:spcAft>
            </a:pPr>
            <a:r>
              <a:rPr lang="en-GB" sz="3600" dirty="0"/>
              <a:t>4. Research Findings</a:t>
            </a:r>
            <a:endParaRPr lang="en-GB" sz="3600" b="0" dirty="0"/>
          </a:p>
        </p:txBody>
      </p:sp>
    </p:spTree>
    <p:extLst>
      <p:ext uri="{BB962C8B-B14F-4D97-AF65-F5344CB8AC3E}">
        <p14:creationId xmlns:p14="http://schemas.microsoft.com/office/powerpoint/2010/main" val="174680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72505" y="548680"/>
            <a:ext cx="5654774" cy="523220"/>
          </a:xfrm>
        </p:spPr>
        <p:txBody>
          <a:bodyPr/>
          <a:lstStyle/>
          <a:p>
            <a:pPr marL="400050" indent="-400050"/>
            <a:r>
              <a:rPr lang="en-GB" sz="2800" dirty="0"/>
              <a:t>Overview of Findings </a:t>
            </a:r>
          </a:p>
        </p:txBody>
      </p:sp>
      <p:sp>
        <p:nvSpPr>
          <p:cNvPr id="8" name="Text Placeholder 7"/>
          <p:cNvSpPr>
            <a:spLocks noGrp="1"/>
          </p:cNvSpPr>
          <p:nvPr>
            <p:ph type="body" sz="quarter" idx="17"/>
          </p:nvPr>
        </p:nvSpPr>
        <p:spPr>
          <a:xfrm>
            <a:off x="539552" y="1988840"/>
            <a:ext cx="6120680" cy="4320480"/>
          </a:xfrm>
        </p:spPr>
        <p:txBody>
          <a:bodyPr/>
          <a:lstStyle/>
          <a:p>
            <a:pPr>
              <a:spcAft>
                <a:spcPts val="1200"/>
              </a:spcAft>
            </a:pPr>
            <a:r>
              <a:rPr lang="en-GB" sz="2400" dirty="0">
                <a:effectLst/>
                <a:latin typeface="Arial" panose="020B0604020202020204" pitchFamily="34" charset="0"/>
                <a:ea typeface="Calibri" panose="020F0502020204030204" pitchFamily="34" charset="0"/>
              </a:rPr>
              <a:t>Our analyses uncovered evidence, triangulated across numerous studies and professional and geographical contexts, which identified: </a:t>
            </a:r>
          </a:p>
          <a:p>
            <a:pPr marL="342900" indent="-342900">
              <a:spcAft>
                <a:spcPts val="1200"/>
              </a:spcAft>
              <a:buAutoNum type="arabicParenR"/>
            </a:pPr>
            <a:r>
              <a:rPr lang="en-GB" sz="2400" dirty="0">
                <a:effectLst/>
                <a:latin typeface="Arial" panose="020B0604020202020204" pitchFamily="34" charset="0"/>
                <a:ea typeface="Calibri" panose="020F0502020204030204" pitchFamily="34" charset="0"/>
              </a:rPr>
              <a:t> Key responsibilities of MPCs, and how these are effectively enacted; </a:t>
            </a:r>
          </a:p>
          <a:p>
            <a:pPr marL="342900" indent="-342900">
              <a:spcAft>
                <a:spcPts val="1200"/>
              </a:spcAft>
              <a:buAutoNum type="arabicParenR"/>
            </a:pPr>
            <a:r>
              <a:rPr lang="en-GB" sz="2400" dirty="0">
                <a:latin typeface="Arial" panose="020B0604020202020204" pitchFamily="34" charset="0"/>
                <a:ea typeface="Calibri" panose="020F0502020204030204" pitchFamily="34" charset="0"/>
              </a:rPr>
              <a:t> F</a:t>
            </a:r>
            <a:r>
              <a:rPr lang="en-GB" sz="2400" dirty="0">
                <a:effectLst/>
                <a:latin typeface="Arial" panose="020B0604020202020204" pitchFamily="34" charset="0"/>
                <a:ea typeface="Calibri" panose="020F0502020204030204" pitchFamily="34" charset="0"/>
              </a:rPr>
              <a:t>actors which enhance and impede effective mentoring programme coordination. </a:t>
            </a:r>
            <a:endParaRPr lang="en-GB" sz="2400" dirty="0"/>
          </a:p>
        </p:txBody>
      </p:sp>
    </p:spTree>
    <p:extLst>
      <p:ext uri="{BB962C8B-B14F-4D97-AF65-F5344CB8AC3E}">
        <p14:creationId xmlns:p14="http://schemas.microsoft.com/office/powerpoint/2010/main" val="3919706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a:lnSpc>
                <a:spcPct val="107000"/>
              </a:lnSpc>
              <a:spcAft>
                <a:spcPts val="300"/>
              </a:spcAft>
            </a:pPr>
            <a:r>
              <a:rPr lang="en-GB" dirty="0">
                <a:effectLst/>
                <a:ea typeface="Calibri" panose="020F0502020204030204" pitchFamily="34" charset="0"/>
                <a:cs typeface="Times New Roman" panose="02020603050405020304" pitchFamily="18" charset="0"/>
              </a:rPr>
              <a:t>Relating to their overall management of mentoring programmes, our analyses indicate that the following 7 responsibilities are important elements of the MPC role:</a:t>
            </a:r>
          </a:p>
          <a:p>
            <a:pPr marL="342900" lvl="0" indent="-342900">
              <a:lnSpc>
                <a:spcPct val="107000"/>
              </a:lnSpc>
              <a:spcAft>
                <a:spcPts val="300"/>
              </a:spcAft>
              <a:buFont typeface="+mj-lt"/>
              <a:buAutoNum type="arabicPeriod"/>
            </a:pPr>
            <a:r>
              <a:rPr lang="en-US" sz="1700" dirty="0">
                <a:effectLst/>
                <a:ea typeface="Calibri" panose="020F0502020204030204" pitchFamily="34" charset="0"/>
                <a:cs typeface="Times New Roman" panose="02020603050405020304" pitchFamily="18" charset="0"/>
              </a:rPr>
              <a:t>Recruiting, selecting and maintaining a register of mentors;</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Font typeface="+mj-lt"/>
              <a:buAutoNum type="arabicPeriod"/>
            </a:pPr>
            <a:r>
              <a:rPr lang="en-US" sz="1700" dirty="0">
                <a:effectLst/>
                <a:ea typeface="Calibri" panose="020F0502020204030204" pitchFamily="34" charset="0"/>
                <a:cs typeface="Times New Roman" panose="02020603050405020304" pitchFamily="18" charset="0"/>
              </a:rPr>
              <a:t>Matching mentors and mentees;</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Font typeface="+mj-lt"/>
              <a:buAutoNum type="arabicPeriod"/>
            </a:pPr>
            <a:r>
              <a:rPr lang="en-US" sz="1700" dirty="0">
                <a:effectLst/>
                <a:ea typeface="Calibri" panose="020F0502020204030204" pitchFamily="34" charset="0"/>
                <a:cs typeface="Times New Roman" panose="02020603050405020304" pitchFamily="18" charset="0"/>
              </a:rPr>
              <a:t>Providing or facilitating training and development opportunities for mentors;</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Font typeface="+mj-lt"/>
              <a:buAutoNum type="arabicPeriod"/>
            </a:pPr>
            <a:r>
              <a:rPr lang="en-US" sz="1700" dirty="0">
                <a:effectLst/>
                <a:ea typeface="Calibri" panose="020F0502020204030204" pitchFamily="34" charset="0"/>
                <a:cs typeface="Times New Roman" panose="02020603050405020304" pitchFamily="18" charset="0"/>
              </a:rPr>
              <a:t>The production of resources for mentors and mentees;</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Font typeface="+mj-lt"/>
              <a:buAutoNum type="arabicPeriod"/>
            </a:pPr>
            <a:r>
              <a:rPr lang="en-US" sz="1700" dirty="0">
                <a:effectLst/>
                <a:ea typeface="Calibri" panose="020F0502020204030204" pitchFamily="34" charset="0"/>
                <a:cs typeface="Times New Roman" panose="02020603050405020304" pitchFamily="18" charset="0"/>
              </a:rPr>
              <a:t>Encouraging and supporting mentoring relationships and participants;</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Font typeface="+mj-lt"/>
              <a:buAutoNum type="arabicPeriod"/>
            </a:pPr>
            <a:r>
              <a:rPr lang="en-GB" sz="1700" dirty="0">
                <a:effectLst/>
                <a:ea typeface="Calibri" panose="020F0502020204030204" pitchFamily="34" charset="0"/>
                <a:cs typeface="Times New Roman" panose="02020603050405020304" pitchFamily="18" charset="0"/>
              </a:rPr>
              <a:t>Modelling skills and behaviours relevant to the context in which the mentoring is taking place;</a:t>
            </a:r>
          </a:p>
          <a:p>
            <a:pPr marL="342900" lvl="0" indent="-342900">
              <a:lnSpc>
                <a:spcPct val="107000"/>
              </a:lnSpc>
              <a:spcAft>
                <a:spcPts val="600"/>
              </a:spcAft>
              <a:buFont typeface="+mj-lt"/>
              <a:buAutoNum type="arabicPeriod"/>
            </a:pPr>
            <a:r>
              <a:rPr lang="en-US" sz="1700" dirty="0">
                <a:effectLst/>
                <a:ea typeface="Calibri" panose="020F0502020204030204" pitchFamily="34" charset="0"/>
                <a:cs typeface="Times New Roman" panose="02020603050405020304" pitchFamily="18" charset="0"/>
              </a:rPr>
              <a:t>Monitoring mentoring relationships, contexts and outcomes.</a:t>
            </a:r>
            <a:endParaRPr lang="en-GB" sz="2000" dirty="0"/>
          </a:p>
        </p:txBody>
      </p:sp>
    </p:spTree>
    <p:extLst>
      <p:ext uri="{BB962C8B-B14F-4D97-AF65-F5344CB8AC3E}">
        <p14:creationId xmlns:p14="http://schemas.microsoft.com/office/powerpoint/2010/main" val="44237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05458" y="548680"/>
            <a:ext cx="5654774" cy="584775"/>
          </a:xfrm>
        </p:spPr>
        <p:txBody>
          <a:bodyPr/>
          <a:lstStyle/>
          <a:p>
            <a:r>
              <a:rPr lang="en-GB" sz="3200" dirty="0"/>
              <a:t>Acknowledgements</a:t>
            </a:r>
            <a:endParaRPr lang="en-GB" sz="3200" dirty="0">
              <a:solidFill>
                <a:srgbClr val="FF0000"/>
              </a:solidFill>
            </a:endParaRPr>
          </a:p>
        </p:txBody>
      </p:sp>
      <p:sp>
        <p:nvSpPr>
          <p:cNvPr id="8" name="Text Placeholder 7"/>
          <p:cNvSpPr>
            <a:spLocks noGrp="1"/>
          </p:cNvSpPr>
          <p:nvPr>
            <p:ph type="body" sz="quarter" idx="17"/>
          </p:nvPr>
        </p:nvSpPr>
        <p:spPr>
          <a:xfrm>
            <a:off x="506884" y="1988840"/>
            <a:ext cx="6153348" cy="4135233"/>
          </a:xfrm>
        </p:spPr>
        <p:txBody>
          <a:bodyPr/>
          <a:lstStyle/>
          <a:p>
            <a:pPr marL="342900" indent="-342900">
              <a:lnSpc>
                <a:spcPct val="100000"/>
              </a:lnSpc>
              <a:spcAft>
                <a:spcPts val="2400"/>
              </a:spcAft>
              <a:buFont typeface="Arial" panose="020B0604020202020204" pitchFamily="34" charset="0"/>
              <a:buChar char="•"/>
            </a:pPr>
            <a:r>
              <a:rPr lang="en-GB" sz="2000" dirty="0"/>
              <a:t>Presentation based on collaborative research with </a:t>
            </a:r>
            <a:r>
              <a:rPr lang="en-GB" sz="2000" b="1" dirty="0"/>
              <a:t>Bronwen Maxwell </a:t>
            </a:r>
            <a:r>
              <a:rPr lang="en-GB" sz="2000" dirty="0"/>
              <a:t>(Emerita Professor, Sheffield Hallam University) and Dr </a:t>
            </a:r>
            <a:r>
              <a:rPr lang="en-GB" sz="2000" b="1" dirty="0"/>
              <a:t>Kinga Kaplar-Kodacsy </a:t>
            </a:r>
            <a:r>
              <a:rPr lang="en-GB" sz="2000" dirty="0"/>
              <a:t>(Eotvos Lorand University, Hungary).</a:t>
            </a:r>
          </a:p>
          <a:p>
            <a:pPr marL="342900" indent="-342900">
              <a:lnSpc>
                <a:spcPct val="100000"/>
              </a:lnSpc>
              <a:spcAft>
                <a:spcPts val="2400"/>
              </a:spcAft>
              <a:buFont typeface="Arial" panose="020B0604020202020204" pitchFamily="34" charset="0"/>
              <a:buChar char="•"/>
            </a:pPr>
            <a:r>
              <a:rPr lang="en-GB" sz="2000" dirty="0"/>
              <a:t>Development of research funded by the </a:t>
            </a:r>
            <a:r>
              <a:rPr lang="en-GB" sz="2000" b="1" dirty="0"/>
              <a:t>Education &amp; Training Foundation (ETF) </a:t>
            </a:r>
            <a:r>
              <a:rPr lang="en-GB" sz="2000" dirty="0"/>
              <a:t>(Hobson, Maxwell &amp; Kaplar-Kodacsy 2021).</a:t>
            </a:r>
          </a:p>
          <a:p>
            <a:pPr marL="342900" indent="-342900">
              <a:lnSpc>
                <a:spcPct val="100000"/>
              </a:lnSpc>
              <a:spcAft>
                <a:spcPts val="2400"/>
              </a:spcAft>
              <a:buFont typeface="Arial" panose="020B0604020202020204" pitchFamily="34" charset="0"/>
              <a:buChar char="•"/>
            </a:pPr>
            <a:r>
              <a:rPr lang="en-GB" sz="2000" dirty="0"/>
              <a:t>Dr </a:t>
            </a:r>
            <a:r>
              <a:rPr lang="en-GB" sz="2000" b="1" dirty="0"/>
              <a:t>Catherine Manning </a:t>
            </a:r>
            <a:r>
              <a:rPr lang="en-GB" sz="2000" dirty="0"/>
              <a:t>(ETF)</a:t>
            </a:r>
          </a:p>
        </p:txBody>
      </p:sp>
    </p:spTree>
    <p:extLst>
      <p:ext uri="{BB962C8B-B14F-4D97-AF65-F5344CB8AC3E}">
        <p14:creationId xmlns:p14="http://schemas.microsoft.com/office/powerpoint/2010/main" val="132529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marL="342900" lvl="0" indent="-342900">
              <a:lnSpc>
                <a:spcPct val="107000"/>
              </a:lnSpc>
              <a:spcAft>
                <a:spcPts val="800"/>
              </a:spcAft>
              <a:buFont typeface="+mj-lt"/>
              <a:buAutoNum type="arabicPeriod"/>
            </a:pPr>
            <a:r>
              <a:rPr lang="en-US" sz="2200" b="1" dirty="0">
                <a:effectLst/>
                <a:ea typeface="Calibri" panose="020F0502020204030204" pitchFamily="34" charset="0"/>
                <a:cs typeface="Times New Roman" panose="02020603050405020304" pitchFamily="18" charset="0"/>
              </a:rPr>
              <a:t>Recruiting, selecting and maintaining a register of mentors</a:t>
            </a:r>
            <a:r>
              <a:rPr lang="en-US" sz="2200" b="1" dirty="0">
                <a:ea typeface="Calibri" panose="020F0502020204030204" pitchFamily="34" charset="0"/>
                <a:cs typeface="Times New Roman" panose="02020603050405020304" pitchFamily="18" charset="0"/>
              </a:rPr>
              <a:t>:</a:t>
            </a:r>
          </a:p>
          <a:p>
            <a:pPr lvl="0">
              <a:lnSpc>
                <a:spcPct val="107000"/>
              </a:lnSpc>
              <a:spcAft>
                <a:spcPts val="300"/>
              </a:spcAft>
            </a:pPr>
            <a:r>
              <a:rPr lang="en-GB" sz="1900" dirty="0">
                <a:effectLst/>
                <a:ea typeface="Calibri" panose="020F0502020204030204" pitchFamily="34" charset="0"/>
                <a:cs typeface="Times New Roman" panose="02020603050405020304" pitchFamily="18" charset="0"/>
              </a:rPr>
              <a:t>Criteria informing mentor selection include:</a:t>
            </a:r>
          </a:p>
          <a:p>
            <a:pPr marL="285750" lvl="0" indent="-285750">
              <a:lnSpc>
                <a:spcPct val="107000"/>
              </a:lnSpc>
              <a:spcAft>
                <a:spcPts val="300"/>
              </a:spcAf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Relevant knowledge, expertise and experience </a:t>
            </a:r>
          </a:p>
          <a:p>
            <a:pPr marL="645750" lvl="1" indent="-285750">
              <a:lnSpc>
                <a:spcPct val="107000"/>
              </a:lnSpc>
              <a:spcAft>
                <a:spcPts val="300"/>
              </a:spcAft>
              <a:buFont typeface="Arial" panose="020B0604020202020204" pitchFamily="34" charset="0"/>
              <a:buChar char="•"/>
            </a:pPr>
            <a:r>
              <a:rPr lang="en-GB" sz="1650" dirty="0">
                <a:effectLst/>
                <a:ea typeface="Calibri" panose="020F0502020204030204" pitchFamily="34" charset="0"/>
                <a:cs typeface="Times New Roman" panose="02020603050405020304" pitchFamily="18" charset="0"/>
              </a:rPr>
              <a:t>For teacher mentors, ability to scaffold professional tasks </a:t>
            </a:r>
          </a:p>
          <a:p>
            <a:pPr marL="285750" lvl="0" indent="-285750">
              <a:lnSpc>
                <a:spcPct val="107000"/>
              </a:lnSpc>
              <a:spcAft>
                <a:spcPts val="300"/>
              </a:spcAf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Role models</a:t>
            </a:r>
          </a:p>
          <a:p>
            <a:pPr marL="285750" lvl="0" indent="-285750">
              <a:lnSpc>
                <a:spcPct val="107000"/>
              </a:lnSpc>
              <a:spcAft>
                <a:spcPts val="300"/>
              </a:spcAf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Inspirational </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Suc</a:t>
            </a:r>
            <a:r>
              <a:rPr lang="en-GB" sz="1700" dirty="0">
                <a:effectLst/>
                <a:ea typeface="Calibri" panose="020F0502020204030204" pitchFamily="34" charset="0"/>
                <a:cs typeface="Times New Roman" panose="02020603050405020304" pitchFamily="18" charset="0"/>
              </a:rPr>
              <a:t>cessful </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Credibility</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Good listeners</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Ability to provide tailored support informed by listening </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Commitment and patience</a:t>
            </a:r>
          </a:p>
          <a:p>
            <a:pPr marL="285750" lvl="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Committed to</a:t>
            </a:r>
            <a:r>
              <a:rPr lang="en-GB" sz="1700" dirty="0">
                <a:effectLst/>
                <a:ea typeface="Calibri" panose="020F0502020204030204" pitchFamily="34" charset="0"/>
                <a:cs typeface="Times New Roman" panose="02020603050405020304" pitchFamily="18" charset="0"/>
              </a:rPr>
              <a:t> their own personal development </a:t>
            </a:r>
          </a:p>
        </p:txBody>
      </p:sp>
    </p:spTree>
    <p:extLst>
      <p:ext uri="{BB962C8B-B14F-4D97-AF65-F5344CB8AC3E}">
        <p14:creationId xmlns:p14="http://schemas.microsoft.com/office/powerpoint/2010/main" val="3124137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a:lnSpc>
                <a:spcPct val="107000"/>
              </a:lnSpc>
              <a:spcAft>
                <a:spcPts val="300"/>
              </a:spcAft>
            </a:pPr>
            <a:r>
              <a:rPr lang="en-US" sz="2400" b="1" dirty="0">
                <a:effectLst/>
                <a:ea typeface="Calibri" panose="020F0502020204030204" pitchFamily="34" charset="0"/>
                <a:cs typeface="Times New Roman" panose="02020603050405020304" pitchFamily="18" charset="0"/>
              </a:rPr>
              <a:t>2. Matching mentors and mentees:</a:t>
            </a:r>
            <a:endParaRPr lang="en-GB" sz="2400" b="1" dirty="0">
              <a:ea typeface="Calibri" panose="020F0502020204030204" pitchFamily="34" charset="0"/>
              <a:cs typeface="Times New Roman" panose="02020603050405020304" pitchFamily="18" charset="0"/>
            </a:endParaRPr>
          </a:p>
          <a:p>
            <a:pPr>
              <a:lnSpc>
                <a:spcPct val="107000"/>
              </a:lnSpc>
              <a:spcAft>
                <a:spcPts val="300"/>
              </a:spcAft>
            </a:pPr>
            <a:endParaRPr lang="en-GB" sz="1400" dirty="0">
              <a:ea typeface="Calibri" panose="020F0502020204030204" pitchFamily="34" charset="0"/>
              <a:cs typeface="Times New Roman" panose="02020603050405020304" pitchFamily="18" charset="0"/>
            </a:endParaRPr>
          </a:p>
          <a:p>
            <a:pPr>
              <a:lnSpc>
                <a:spcPct val="107000"/>
              </a:lnSpc>
              <a:spcAft>
                <a:spcPts val="600"/>
              </a:spcAft>
            </a:pPr>
            <a:r>
              <a:rPr lang="en-GB" dirty="0">
                <a:effectLst/>
                <a:ea typeface="Calibri" panose="020F0502020204030204" pitchFamily="34" charset="0"/>
                <a:cs typeface="Times New Roman" panose="02020603050405020304" pitchFamily="18" charset="0"/>
              </a:rPr>
              <a:t>Helpfully informed by securing information from both:</a:t>
            </a:r>
          </a:p>
          <a:p>
            <a:pPr marL="285750" indent="-285750">
              <a:lnSpc>
                <a:spcPct val="107000"/>
              </a:lnSpc>
              <a:spcAft>
                <a:spcPts val="600"/>
              </a:spcAf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Mentors – regarding their knowledge, skills and experience;</a:t>
            </a:r>
          </a:p>
          <a:p>
            <a:pPr marL="285750" indent="-285750">
              <a:lnSpc>
                <a:spcPct val="107000"/>
              </a:lnSpc>
              <a:spcAft>
                <a:spcPts val="3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M</a:t>
            </a:r>
            <a:r>
              <a:rPr lang="en-GB" sz="1700" dirty="0">
                <a:effectLst/>
                <a:ea typeface="Calibri" panose="020F0502020204030204" pitchFamily="34" charset="0"/>
                <a:cs typeface="Times New Roman" panose="02020603050405020304" pitchFamily="18" charset="0"/>
              </a:rPr>
              <a:t>entees – regarding their professional learning and development needs, career progression aspirations, etc</a:t>
            </a:r>
          </a:p>
          <a:p>
            <a:pPr marL="285750" indent="-285750">
              <a:lnSpc>
                <a:spcPct val="107000"/>
              </a:lnSpc>
              <a:spcAft>
                <a:spcPts val="300"/>
              </a:spcAft>
              <a:buFont typeface="Arial" panose="020B0604020202020204" pitchFamily="34" charset="0"/>
              <a:buChar char="•"/>
            </a:pPr>
            <a:endParaRPr lang="en-GB" sz="1200" dirty="0">
              <a:ea typeface="Calibri" panose="020F0502020204030204" pitchFamily="34" charset="0"/>
              <a:cs typeface="Times New Roman" panose="02020603050405020304" pitchFamily="18" charset="0"/>
            </a:endParaRPr>
          </a:p>
          <a:p>
            <a:pPr>
              <a:lnSpc>
                <a:spcPct val="107000"/>
              </a:lnSpc>
              <a:spcAft>
                <a:spcPts val="300"/>
              </a:spcAft>
            </a:pPr>
            <a:r>
              <a:rPr lang="en-GB" dirty="0">
                <a:effectLst/>
                <a:ea typeface="Calibri" panose="020F0502020204030204" pitchFamily="34" charset="0"/>
                <a:cs typeface="Times New Roman" panose="02020603050405020304" pitchFamily="18" charset="0"/>
              </a:rPr>
              <a:t>Factors associated with effective matching include:</a:t>
            </a:r>
          </a:p>
          <a:p>
            <a:pPr marL="285750" indent="-285750">
              <a:lnSpc>
                <a:spcPct val="107000"/>
              </a:lnSpc>
              <a:spcAft>
                <a:spcPts val="2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Credible</a:t>
            </a:r>
            <a:r>
              <a:rPr lang="en-GB" sz="1700" dirty="0">
                <a:effectLst/>
                <a:ea typeface="Calibri" panose="020F0502020204030204" pitchFamily="34" charset="0"/>
                <a:cs typeface="Times New Roman" panose="02020603050405020304" pitchFamily="18" charset="0"/>
              </a:rPr>
              <a:t> mentors – seen by mentees to have relevant knowledge and experience</a:t>
            </a:r>
          </a:p>
          <a:p>
            <a:pPr marL="645750" lvl="1" indent="-285750">
              <a:lnSpc>
                <a:spcPct val="107000"/>
              </a:lnSpc>
              <a:spcAft>
                <a:spcPts val="600"/>
              </a:spcAft>
              <a:buFont typeface="Arial" panose="020B0604020202020204" pitchFamily="34" charset="0"/>
              <a:buChar char="•"/>
            </a:pPr>
            <a:r>
              <a:rPr lang="en-GB" sz="1700" dirty="0">
                <a:ea typeface="Calibri" panose="020F0502020204030204" pitchFamily="34" charset="0"/>
                <a:cs typeface="Times New Roman" panose="02020603050405020304" pitchFamily="18" charset="0"/>
              </a:rPr>
              <a:t>E.g. Same subject specialism</a:t>
            </a:r>
            <a:endParaRPr lang="en-GB" sz="1700" dirty="0">
              <a:effectLst/>
              <a:ea typeface="Calibri" panose="020F0502020204030204" pitchFamily="34" charset="0"/>
              <a:cs typeface="Times New Roman" panose="02020603050405020304" pitchFamily="18" charset="0"/>
            </a:endParaRPr>
          </a:p>
          <a:p>
            <a:pPr marL="285750" indent="-285750">
              <a:lnSpc>
                <a:spcPct val="107000"/>
              </a:lnSpc>
              <a:spcAft>
                <a:spcPts val="300"/>
              </a:spcAft>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Avoiding pairing mentees with their line managers – can impede development of open, honest, trusting relationships</a:t>
            </a:r>
          </a:p>
        </p:txBody>
      </p:sp>
    </p:spTree>
    <p:extLst>
      <p:ext uri="{BB962C8B-B14F-4D97-AF65-F5344CB8AC3E}">
        <p14:creationId xmlns:p14="http://schemas.microsoft.com/office/powerpoint/2010/main" val="2008219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lvl="0">
              <a:lnSpc>
                <a:spcPct val="107000"/>
              </a:lnSpc>
              <a:spcAft>
                <a:spcPts val="300"/>
              </a:spcAft>
            </a:pPr>
            <a:r>
              <a:rPr lang="en-US" sz="2400" b="1" dirty="0">
                <a:effectLst/>
                <a:ea typeface="Calibri" panose="020F0502020204030204" pitchFamily="34" charset="0"/>
                <a:cs typeface="Times New Roman" panose="02020603050405020304" pitchFamily="18" charset="0"/>
              </a:rPr>
              <a:t>3. Providing or facilitating training and development opportunities for mentors:</a:t>
            </a:r>
          </a:p>
          <a:p>
            <a:pPr lvl="0">
              <a:lnSpc>
                <a:spcPct val="107000"/>
              </a:lnSpc>
              <a:spcAft>
                <a:spcPts val="300"/>
              </a:spcAft>
            </a:pPr>
            <a:endParaRPr lang="en-US" sz="1400" dirty="0">
              <a:ea typeface="Calibri" panose="020F0502020204030204" pitchFamily="34" charset="0"/>
              <a:cs typeface="Times New Roman" panose="02020603050405020304" pitchFamily="18" charset="0"/>
            </a:endParaRPr>
          </a:p>
          <a:p>
            <a:pPr marL="285750" lvl="0" indent="-285750">
              <a:lnSpc>
                <a:spcPct val="107000"/>
              </a:lnSpc>
              <a:spcAft>
                <a:spcPts val="600"/>
              </a:spcAft>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Both initial training, including:</a:t>
            </a:r>
          </a:p>
          <a:p>
            <a:pPr marL="645750" lvl="1" indent="-285750">
              <a:lnSpc>
                <a:spcPct val="107000"/>
              </a:lnSpc>
              <a:spcAft>
                <a:spcPts val="300"/>
              </a:spcAft>
              <a:buFont typeface="Arial" panose="020B0604020202020204" pitchFamily="34" charset="0"/>
              <a:buChar char="•"/>
            </a:pPr>
            <a:r>
              <a:rPr lang="en-GB" sz="1900" dirty="0">
                <a:ea typeface="Calibri" panose="020F0502020204030204" pitchFamily="34" charset="0"/>
                <a:cs typeface="Times New Roman" panose="02020603050405020304" pitchFamily="18" charset="0"/>
              </a:rPr>
              <a:t>O</a:t>
            </a:r>
            <a:r>
              <a:rPr lang="en-GB" sz="1900" dirty="0">
                <a:effectLst/>
                <a:ea typeface="Calibri" panose="020F0502020204030204" pitchFamily="34" charset="0"/>
                <a:cs typeface="Times New Roman" panose="02020603050405020304" pitchFamily="18" charset="0"/>
              </a:rPr>
              <a:t>pportunities for mentors to practise mentoring or particular approaches to mentoring; and</a:t>
            </a:r>
          </a:p>
          <a:p>
            <a:pPr marL="285750" lvl="0" indent="-285750">
              <a:lnSpc>
                <a:spcPct val="107000"/>
              </a:lnSpc>
              <a:spcAft>
                <a:spcPts val="300"/>
              </a:spcAft>
              <a:buFont typeface="Arial" panose="020B0604020202020204" pitchFamily="34" charset="0"/>
              <a:buChar char="•"/>
            </a:pPr>
            <a:endParaRPr lang="en-GB" sz="1200" dirty="0">
              <a:ea typeface="Calibri" panose="020F0502020204030204" pitchFamily="34" charset="0"/>
              <a:cs typeface="Times New Roman" panose="02020603050405020304" pitchFamily="18" charset="0"/>
            </a:endParaRPr>
          </a:p>
          <a:p>
            <a:pPr marL="285750" lvl="0" indent="-285750">
              <a:lnSpc>
                <a:spcPct val="107000"/>
              </a:lnSpc>
              <a:spcAft>
                <a:spcPts val="6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Subsequent </a:t>
            </a:r>
            <a:r>
              <a:rPr lang="en-GB" sz="2000" dirty="0">
                <a:effectLst/>
                <a:ea typeface="Calibri" panose="020F0502020204030204" pitchFamily="34" charset="0"/>
                <a:cs typeface="Times New Roman" panose="02020603050405020304" pitchFamily="18" charset="0"/>
              </a:rPr>
              <a:t>development opportunities, including:</a:t>
            </a:r>
          </a:p>
          <a:p>
            <a:pPr marL="645750" lvl="1" indent="-285750">
              <a:lnSpc>
                <a:spcPct val="107000"/>
              </a:lnSpc>
              <a:spcAft>
                <a:spcPts val="300"/>
              </a:spcAft>
              <a:buFont typeface="Arial" panose="020B0604020202020204" pitchFamily="34" charset="0"/>
              <a:buChar char="•"/>
            </a:pPr>
            <a:r>
              <a:rPr lang="en-GB" sz="1900" dirty="0">
                <a:ea typeface="Calibri" panose="020F0502020204030204" pitchFamily="34" charset="0"/>
                <a:cs typeface="Times New Roman" panose="02020603050405020304" pitchFamily="18" charset="0"/>
              </a:rPr>
              <a:t>M</a:t>
            </a:r>
            <a:r>
              <a:rPr lang="en-GB" sz="1900" dirty="0">
                <a:effectLst/>
                <a:ea typeface="Calibri" panose="020F0502020204030204" pitchFamily="34" charset="0"/>
                <a:cs typeface="Times New Roman" panose="02020603050405020304" pitchFamily="18" charset="0"/>
              </a:rPr>
              <a:t>entor networking – to enable sharing and mutual interrogation of, and critical reflection on, mentoring practice </a:t>
            </a:r>
            <a:endParaRPr lang="en-GB" sz="1900" dirty="0"/>
          </a:p>
        </p:txBody>
      </p:sp>
    </p:spTree>
    <p:extLst>
      <p:ext uri="{BB962C8B-B14F-4D97-AF65-F5344CB8AC3E}">
        <p14:creationId xmlns:p14="http://schemas.microsoft.com/office/powerpoint/2010/main" val="3052055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lvl="0">
              <a:lnSpc>
                <a:spcPct val="107000"/>
              </a:lnSpc>
              <a:spcAft>
                <a:spcPts val="300"/>
              </a:spcAft>
            </a:pPr>
            <a:r>
              <a:rPr lang="en-US" sz="2400" b="1" dirty="0">
                <a:effectLst/>
                <a:ea typeface="Calibri" panose="020F0502020204030204" pitchFamily="34" charset="0"/>
                <a:cs typeface="Times New Roman" panose="02020603050405020304" pitchFamily="18" charset="0"/>
              </a:rPr>
              <a:t>4. The production of resources for mentors and mentees:</a:t>
            </a:r>
          </a:p>
          <a:p>
            <a:pPr lvl="0">
              <a:lnSpc>
                <a:spcPct val="107000"/>
              </a:lnSpc>
              <a:spcAft>
                <a:spcPts val="300"/>
              </a:spcAft>
            </a:pPr>
            <a:endParaRPr lang="en-US" sz="1700" dirty="0">
              <a:ea typeface="Calibri" panose="020F0502020204030204" pitchFamily="34" charset="0"/>
              <a:cs typeface="Times New Roman" panose="02020603050405020304" pitchFamily="18" charset="0"/>
            </a:endParaRPr>
          </a:p>
          <a:p>
            <a:pPr lvl="0">
              <a:lnSpc>
                <a:spcPct val="107000"/>
              </a:lnSpc>
            </a:pPr>
            <a:r>
              <a:rPr lang="en-GB" sz="2200" dirty="0">
                <a:ea typeface="Calibri" panose="020F0502020204030204" pitchFamily="34" charset="0"/>
                <a:cs typeface="Times New Roman" panose="02020603050405020304" pitchFamily="18" charset="0"/>
              </a:rPr>
              <a:t>Valuable resources can include:</a:t>
            </a:r>
          </a:p>
          <a:p>
            <a:pPr marL="342900" lvl="0" indent="-342900">
              <a:lnSpc>
                <a:spcPct val="107000"/>
              </a:lnSpc>
              <a:buFont typeface="Arial" panose="020B0604020202020204" pitchFamily="34" charset="0"/>
              <a:buChar char="•"/>
            </a:pPr>
            <a:r>
              <a:rPr lang="en-GB" sz="2000" dirty="0">
                <a:ea typeface="Calibri" panose="020F0502020204030204" pitchFamily="34" charset="0"/>
                <a:cs typeface="Times New Roman" panose="02020603050405020304" pitchFamily="18" charset="0"/>
              </a:rPr>
              <a:t>A</a:t>
            </a:r>
            <a:r>
              <a:rPr lang="en-GB" sz="2000" dirty="0">
                <a:effectLst/>
                <a:ea typeface="Calibri" panose="020F0502020204030204" pitchFamily="34" charset="0"/>
                <a:cs typeface="Times New Roman" panose="02020603050405020304" pitchFamily="18" charset="0"/>
              </a:rPr>
              <a:t> mentoring handbook – or  separate handbooks for mentors and mentees)</a:t>
            </a:r>
          </a:p>
          <a:p>
            <a:pPr marL="342900" lvl="0" indent="-342900">
              <a:lnSpc>
                <a:spcPct val="107000"/>
              </a:lnSpc>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A mentoring agreement or contract</a:t>
            </a:r>
          </a:p>
          <a:p>
            <a:pPr marL="342900" lvl="0" indent="-342900">
              <a:lnSpc>
                <a:spcPct val="107000"/>
              </a:lnSpc>
              <a:buFont typeface="Arial" panose="020B0604020202020204" pitchFamily="34" charset="0"/>
              <a:buChar char="•"/>
            </a:pPr>
            <a:r>
              <a:rPr lang="en-GB" sz="2000" dirty="0">
                <a:ea typeface="Calibri" panose="020F0502020204030204" pitchFamily="34" charset="0"/>
                <a:cs typeface="Times New Roman" panose="02020603050405020304" pitchFamily="18" charset="0"/>
              </a:rPr>
              <a:t>M</a:t>
            </a:r>
            <a:r>
              <a:rPr lang="en-GB" sz="2000" dirty="0">
                <a:effectLst/>
                <a:ea typeface="Calibri" panose="020F0502020204030204" pitchFamily="34" charset="0"/>
                <a:cs typeface="Times New Roman" panose="02020603050405020304" pitchFamily="18" charset="0"/>
              </a:rPr>
              <a:t>entoring (or ‘mentorial’) record forms – to summarise focus and outcomes of meetings, including agreed objectives ahead of next meeting</a:t>
            </a:r>
            <a:endParaRPr lang="en-US" sz="2000" dirty="0">
              <a:effectLst/>
              <a:ea typeface="Calibri" panose="020F0502020204030204" pitchFamily="34" charset="0"/>
              <a:cs typeface="Times New Roman" panose="02020603050405020304" pitchFamily="18" charset="0"/>
            </a:endParaRPr>
          </a:p>
          <a:p>
            <a:pPr lvl="0">
              <a:lnSpc>
                <a:spcPct val="107000"/>
              </a:lnSpc>
              <a:spcAft>
                <a:spcPts val="300"/>
              </a:spcAft>
            </a:pPr>
            <a:endParaRPr lang="en-US" sz="17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7557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lvl="0">
              <a:lnSpc>
                <a:spcPct val="107000"/>
              </a:lnSpc>
              <a:spcAft>
                <a:spcPts val="300"/>
              </a:spcAft>
            </a:pPr>
            <a:r>
              <a:rPr lang="en-US" sz="2400" b="1" dirty="0">
                <a:effectLst/>
                <a:ea typeface="Calibri" panose="020F0502020204030204" pitchFamily="34" charset="0"/>
                <a:cs typeface="Times New Roman" panose="02020603050405020304" pitchFamily="18" charset="0"/>
              </a:rPr>
              <a:t>5. Encouraging and supporting mentoring relationships and participants:</a:t>
            </a:r>
          </a:p>
          <a:p>
            <a:pPr lvl="0">
              <a:lnSpc>
                <a:spcPct val="107000"/>
              </a:lnSpc>
              <a:spcAft>
                <a:spcPts val="300"/>
              </a:spcAft>
            </a:pPr>
            <a:endParaRPr lang="en-US" sz="1700" dirty="0">
              <a:ea typeface="Calibri" panose="020F0502020204030204" pitchFamily="34" charset="0"/>
              <a:cs typeface="Times New Roman" panose="02020603050405020304" pitchFamily="18" charset="0"/>
            </a:endParaRPr>
          </a:p>
          <a:p>
            <a:pPr lvl="0">
              <a:lnSpc>
                <a:spcPct val="107000"/>
              </a:lnSpc>
              <a:spcAft>
                <a:spcPts val="300"/>
              </a:spcAft>
            </a:pPr>
            <a:r>
              <a:rPr lang="en-GB" sz="2200" dirty="0">
                <a:ea typeface="Calibri" panose="020F0502020204030204" pitchFamily="34" charset="0"/>
                <a:cs typeface="Times New Roman" panose="02020603050405020304" pitchFamily="18" charset="0"/>
              </a:rPr>
              <a:t>Effective MPCs</a:t>
            </a:r>
            <a:br>
              <a:rPr lang="en-GB" sz="2200" dirty="0">
                <a:ea typeface="Calibri" panose="020F0502020204030204" pitchFamily="34" charset="0"/>
                <a:cs typeface="Times New Roman" panose="02020603050405020304" pitchFamily="18" charset="0"/>
              </a:rPr>
            </a:br>
            <a:endParaRPr lang="en-GB" sz="800" dirty="0">
              <a:ea typeface="Calibri" panose="020F0502020204030204" pitchFamily="34" charset="0"/>
              <a:cs typeface="Times New Roman" panose="02020603050405020304" pitchFamily="18" charset="0"/>
            </a:endParaRPr>
          </a:p>
          <a:p>
            <a:pPr marL="285750" lvl="0" indent="-285750">
              <a:lnSpc>
                <a:spcPct val="107000"/>
              </a:lnSpc>
              <a:spcAft>
                <a:spcPts val="12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Are in regular and effective communication with mentors, mentees, organisational leadership teams and partner organisations</a:t>
            </a:r>
          </a:p>
          <a:p>
            <a:pPr marL="285750" lvl="0" indent="-285750">
              <a:lnSpc>
                <a:spcPct val="107000"/>
              </a:lnSpc>
              <a:spcAft>
                <a:spcPts val="12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Make themselves readily available and accessible to mentors and mentees who require their assistance or support</a:t>
            </a: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68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683568" y="1988840"/>
            <a:ext cx="5904656" cy="4320480"/>
          </a:xfrm>
        </p:spPr>
        <p:txBody>
          <a:bodyPr/>
          <a:lstStyle/>
          <a:p>
            <a:pPr lvl="0">
              <a:lnSpc>
                <a:spcPct val="107000"/>
              </a:lnSpc>
              <a:spcAft>
                <a:spcPts val="300"/>
              </a:spcAft>
            </a:pPr>
            <a:r>
              <a:rPr lang="en-GB" sz="2400" b="1" dirty="0">
                <a:effectLst/>
                <a:ea typeface="Calibri" panose="020F0502020204030204" pitchFamily="34" charset="0"/>
                <a:cs typeface="Times New Roman" panose="02020603050405020304" pitchFamily="18" charset="0"/>
              </a:rPr>
              <a:t>6. Modelling skills and behaviours relevant to the </a:t>
            </a:r>
            <a:r>
              <a:rPr lang="en-GB" sz="2400" b="1" dirty="0">
                <a:ea typeface="Calibri" panose="020F0502020204030204" pitchFamily="34" charset="0"/>
                <a:cs typeface="Times New Roman" panose="02020603050405020304" pitchFamily="18" charset="0"/>
              </a:rPr>
              <a:t>mentoring </a:t>
            </a:r>
            <a:r>
              <a:rPr lang="en-GB" sz="2400" b="1" dirty="0">
                <a:effectLst/>
                <a:ea typeface="Calibri" panose="020F0502020204030204" pitchFamily="34" charset="0"/>
                <a:cs typeface="Times New Roman" panose="02020603050405020304" pitchFamily="18" charset="0"/>
              </a:rPr>
              <a:t>context:</a:t>
            </a:r>
          </a:p>
          <a:p>
            <a:pPr lvl="0">
              <a:lnSpc>
                <a:spcPct val="107000"/>
              </a:lnSpc>
              <a:spcAft>
                <a:spcPts val="300"/>
              </a:spcAft>
            </a:pPr>
            <a:endParaRPr lang="en-GB" sz="1700" dirty="0">
              <a:ea typeface="Calibri" panose="020F0502020204030204" pitchFamily="34" charset="0"/>
              <a:cs typeface="Times New Roman" panose="02020603050405020304" pitchFamily="18" charset="0"/>
            </a:endParaRPr>
          </a:p>
          <a:p>
            <a:pPr marL="342900" lvl="0" indent="-342900">
              <a:lnSpc>
                <a:spcPct val="107000"/>
              </a:lnSpc>
              <a:spcAft>
                <a:spcPts val="1800"/>
              </a:spcAft>
              <a:buFont typeface="Arial" panose="020B0604020202020204" pitchFamily="34" charset="0"/>
              <a:buChar char="•"/>
            </a:pPr>
            <a:r>
              <a:rPr lang="en-GB" sz="2200" dirty="0">
                <a:ea typeface="Calibri" panose="020F0502020204030204" pitchFamily="34" charset="0"/>
                <a:cs typeface="Times New Roman" panose="02020603050405020304" pitchFamily="18" charset="0"/>
              </a:rPr>
              <a:t>Effective MPCs have been found to model key professional skill of critically reflective practice to both mentors and mentees </a:t>
            </a:r>
          </a:p>
          <a:p>
            <a:pPr marL="342900" lvl="0" indent="-342900">
              <a:lnSpc>
                <a:spcPct val="107000"/>
              </a:lnSpc>
              <a:spcAft>
                <a:spcPts val="1800"/>
              </a:spcAft>
              <a:buFont typeface="Arial" panose="020B0604020202020204" pitchFamily="34" charset="0"/>
              <a:buChar char="•"/>
            </a:pPr>
            <a:r>
              <a:rPr lang="en-GB" sz="2200" dirty="0">
                <a:ea typeface="Calibri" panose="020F0502020204030204" pitchFamily="34" charset="0"/>
                <a:cs typeface="Times New Roman" panose="02020603050405020304" pitchFamily="18" charset="0"/>
              </a:rPr>
              <a:t>In the context of teacher mentoring, this may include critical reflection on teaching, leadership and mentoring practice.</a:t>
            </a:r>
          </a:p>
          <a:p>
            <a:pPr lvl="0">
              <a:lnSpc>
                <a:spcPct val="107000"/>
              </a:lnSpc>
              <a:spcAft>
                <a:spcPts val="300"/>
              </a:spcAft>
            </a:pPr>
            <a:endParaRPr lang="en-GB" sz="17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8677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548680"/>
            <a:ext cx="6120680" cy="830997"/>
          </a:xfrm>
        </p:spPr>
        <p:txBody>
          <a:bodyPr/>
          <a:lstStyle/>
          <a:p>
            <a:pPr marL="400050" indent="-400050"/>
            <a:r>
              <a:rPr lang="en-GB" sz="2300" dirty="0"/>
              <a:t>Findings I: Key responsibilities of MPCs, and how they are effectively enacted </a:t>
            </a:r>
          </a:p>
        </p:txBody>
      </p:sp>
      <p:sp>
        <p:nvSpPr>
          <p:cNvPr id="8" name="Text Placeholder 7"/>
          <p:cNvSpPr>
            <a:spLocks noGrp="1"/>
          </p:cNvSpPr>
          <p:nvPr>
            <p:ph type="body" sz="quarter" idx="17"/>
          </p:nvPr>
        </p:nvSpPr>
        <p:spPr>
          <a:xfrm>
            <a:off x="539552" y="1988840"/>
            <a:ext cx="6192688" cy="4320480"/>
          </a:xfrm>
        </p:spPr>
        <p:txBody>
          <a:bodyPr/>
          <a:lstStyle/>
          <a:p>
            <a:pPr lvl="0">
              <a:lnSpc>
                <a:spcPct val="107000"/>
              </a:lnSpc>
              <a:spcAft>
                <a:spcPts val="1800"/>
              </a:spcAft>
            </a:pPr>
            <a:r>
              <a:rPr lang="en-US" sz="2300" b="1" dirty="0">
                <a:effectLst/>
                <a:ea typeface="Calibri" panose="020F0502020204030204" pitchFamily="34" charset="0"/>
                <a:cs typeface="Times New Roman" panose="02020603050405020304" pitchFamily="18" charset="0"/>
              </a:rPr>
              <a:t>7. Monitoring mentoring relationships, contexts and outcomes:</a:t>
            </a:r>
          </a:p>
          <a:p>
            <a:pPr marL="285750" lvl="0" indent="-285750">
              <a:lnSpc>
                <a:spcPct val="107000"/>
              </a:lnSpc>
              <a:spcAft>
                <a:spcPts val="600"/>
              </a:spcAft>
              <a:buFont typeface="Arial" panose="020B0604020202020204" pitchFamily="34" charset="0"/>
              <a:buChar char="•"/>
            </a:pPr>
            <a:r>
              <a:rPr lang="en-GB" sz="1750" dirty="0">
                <a:cs typeface="Times New Roman" panose="02020603050405020304" pitchFamily="18" charset="0"/>
              </a:rPr>
              <a:t>Is important for a number of reasons – e.g. mentees and mentors do not always inform MPCs when mentoring relationships are unproductive </a:t>
            </a:r>
          </a:p>
          <a:p>
            <a:pPr marL="285750" indent="-285750">
              <a:lnSpc>
                <a:spcPct val="107000"/>
              </a:lnSpc>
              <a:spcAft>
                <a:spcPts val="600"/>
              </a:spcAft>
              <a:buFont typeface="Arial" panose="020B0604020202020204" pitchFamily="34" charset="0"/>
              <a:buChar char="•"/>
            </a:pPr>
            <a:r>
              <a:rPr lang="en-GB" sz="1750" dirty="0">
                <a:cs typeface="Times New Roman" panose="02020603050405020304" pitchFamily="18" charset="0"/>
              </a:rPr>
              <a:t>Early detection of relationship difficulties can enable MPCs to minimise risks of harm, potentially repair or dissolve relationships </a:t>
            </a:r>
            <a:endParaRPr lang="en-GB" sz="1750" dirty="0"/>
          </a:p>
          <a:p>
            <a:pPr marL="285750" lvl="0" indent="-285750">
              <a:lnSpc>
                <a:spcPct val="107000"/>
              </a:lnSpc>
              <a:spcAft>
                <a:spcPts val="600"/>
              </a:spcAft>
              <a:buFont typeface="Arial" panose="020B0604020202020204" pitchFamily="34" charset="0"/>
              <a:buChar char="•"/>
            </a:pPr>
            <a:r>
              <a:rPr lang="en-GB" sz="1750" dirty="0">
                <a:cs typeface="Times New Roman" panose="02020603050405020304" pitchFamily="18" charset="0"/>
              </a:rPr>
              <a:t>Monitoring may take the form of regular communication (e.g. emails or meetings) with mentors and mentees</a:t>
            </a:r>
          </a:p>
          <a:p>
            <a:pPr marL="285750" lvl="0" indent="-285750">
              <a:lnSpc>
                <a:spcPct val="107000"/>
              </a:lnSpc>
              <a:spcAft>
                <a:spcPts val="600"/>
              </a:spcAft>
              <a:buFont typeface="Arial" panose="020B0604020202020204" pitchFamily="34" charset="0"/>
              <a:buChar char="•"/>
            </a:pPr>
            <a:r>
              <a:rPr lang="en-GB" sz="1750" dirty="0">
                <a:cs typeface="Times New Roman" panose="02020603050405020304" pitchFamily="18" charset="0"/>
              </a:rPr>
              <a:t>MPCs can look for signs of problematic relationships in (e.g.) inconsistencies of mentors’ and mentees’ accounts </a:t>
            </a:r>
          </a:p>
        </p:txBody>
      </p:sp>
    </p:spTree>
    <p:extLst>
      <p:ext uri="{BB962C8B-B14F-4D97-AF65-F5344CB8AC3E}">
        <p14:creationId xmlns:p14="http://schemas.microsoft.com/office/powerpoint/2010/main" val="3597692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371709"/>
            <a:ext cx="6120680" cy="1154162"/>
          </a:xfrm>
        </p:spPr>
        <p:txBody>
          <a:bodyPr/>
          <a:lstStyle/>
          <a:p>
            <a:pPr marL="400050" indent="-400050"/>
            <a:r>
              <a:rPr lang="en-GB" sz="2300" dirty="0"/>
              <a:t>Findings I: Additional, </a:t>
            </a:r>
            <a:r>
              <a:rPr lang="en-GB" sz="2300" i="1" dirty="0"/>
              <a:t>potentially key </a:t>
            </a:r>
            <a:r>
              <a:rPr lang="en-GB" sz="2300" dirty="0"/>
              <a:t>responsibilities of MPCs</a:t>
            </a:r>
            <a:br>
              <a:rPr lang="en-GB" sz="2300" dirty="0"/>
            </a:br>
            <a:r>
              <a:rPr lang="en-GB" sz="2200" b="0" dirty="0"/>
              <a:t>(limited evidence)</a:t>
            </a:r>
            <a:endParaRPr lang="en-GB" sz="2300" b="0" dirty="0"/>
          </a:p>
        </p:txBody>
      </p:sp>
      <p:sp>
        <p:nvSpPr>
          <p:cNvPr id="8" name="Text Placeholder 7"/>
          <p:cNvSpPr>
            <a:spLocks noGrp="1"/>
          </p:cNvSpPr>
          <p:nvPr>
            <p:ph type="body" sz="quarter" idx="17"/>
          </p:nvPr>
        </p:nvSpPr>
        <p:spPr>
          <a:xfrm>
            <a:off x="539552" y="1988840"/>
            <a:ext cx="5904656" cy="4320480"/>
          </a:xfrm>
        </p:spPr>
        <p:txBody>
          <a:bodyPr/>
          <a:lstStyle/>
          <a:p>
            <a:pPr>
              <a:spcAft>
                <a:spcPts val="1200"/>
              </a:spcAft>
            </a:pPr>
            <a:r>
              <a:rPr lang="en-GB" sz="2300" b="1" dirty="0">
                <a:latin typeface="Arial" panose="020B0604020202020204" pitchFamily="34" charset="0"/>
                <a:ea typeface="Calibri" panose="020F0502020204030204" pitchFamily="34" charset="0"/>
              </a:rPr>
              <a:t>8. The provision of training and development opportunities for </a:t>
            </a:r>
            <a:r>
              <a:rPr lang="en-GB" sz="2300" b="1" i="1" dirty="0">
                <a:latin typeface="Arial" panose="020B0604020202020204" pitchFamily="34" charset="0"/>
                <a:ea typeface="Calibri" panose="020F0502020204030204" pitchFamily="34" charset="0"/>
              </a:rPr>
              <a:t>mentees</a:t>
            </a:r>
          </a:p>
          <a:p>
            <a:pPr>
              <a:spcAft>
                <a:spcPts val="1200"/>
              </a:spcAft>
            </a:pPr>
            <a:endParaRPr lang="en-GB" sz="2300" b="1" i="1" dirty="0">
              <a:latin typeface="Arial" panose="020B0604020202020204" pitchFamily="34" charset="0"/>
              <a:ea typeface="Calibri" panose="020F0502020204030204" pitchFamily="34" charset="0"/>
            </a:endParaRPr>
          </a:p>
          <a:p>
            <a:pPr>
              <a:spcAft>
                <a:spcPts val="1200"/>
              </a:spcAft>
            </a:pPr>
            <a:r>
              <a:rPr lang="en-GB" sz="2300" b="1" dirty="0">
                <a:latin typeface="Arial" panose="020B0604020202020204" pitchFamily="34" charset="0"/>
                <a:ea typeface="Calibri" panose="020F0502020204030204" pitchFamily="34" charset="0"/>
              </a:rPr>
              <a:t>9. Undertaking or facilitating periodic evaluations of the mentoring programme </a:t>
            </a:r>
          </a:p>
          <a:p>
            <a:pPr>
              <a:spcAft>
                <a:spcPts val="1200"/>
              </a:spcAft>
            </a:pPr>
            <a:endParaRPr lang="en-GB" sz="2300" b="1" dirty="0">
              <a:latin typeface="Arial" panose="020B0604020202020204" pitchFamily="34" charset="0"/>
              <a:ea typeface="Calibri" panose="020F0502020204030204" pitchFamily="34" charset="0"/>
            </a:endParaRPr>
          </a:p>
          <a:p>
            <a:pPr>
              <a:spcAft>
                <a:spcPts val="1200"/>
              </a:spcAft>
            </a:pPr>
            <a:r>
              <a:rPr lang="en-GB" sz="2300" b="1" dirty="0">
                <a:latin typeface="Arial" panose="020B0604020202020204" pitchFamily="34" charset="0"/>
                <a:ea typeface="Calibri" panose="020F0502020204030204" pitchFamily="34" charset="0"/>
              </a:rPr>
              <a:t>10.The provision or facilitation of mentor supervision:</a:t>
            </a:r>
          </a:p>
          <a:p>
            <a:pPr marL="702900" lvl="1" indent="-342900">
              <a:spcAft>
                <a:spcPts val="1200"/>
              </a:spcAft>
              <a:buFont typeface="Courier New" panose="02070309020205020404" pitchFamily="49" charset="0"/>
              <a:buChar char="o"/>
            </a:pPr>
            <a:r>
              <a:rPr lang="en-GB" sz="2100" dirty="0">
                <a:latin typeface="Arial" panose="020B0604020202020204" pitchFamily="34" charset="0"/>
                <a:ea typeface="Calibri" panose="020F0502020204030204" pitchFamily="34" charset="0"/>
              </a:rPr>
              <a:t>Opportunities for mentors to talk through any issues they are encountering in their mentoring relationships. </a:t>
            </a:r>
            <a:endParaRPr lang="en-GB" sz="2100" dirty="0"/>
          </a:p>
        </p:txBody>
      </p:sp>
    </p:spTree>
    <p:extLst>
      <p:ext uri="{BB962C8B-B14F-4D97-AF65-F5344CB8AC3E}">
        <p14:creationId xmlns:p14="http://schemas.microsoft.com/office/powerpoint/2010/main" val="108195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576191"/>
            <a:ext cx="6480720" cy="754053"/>
          </a:xfrm>
        </p:spPr>
        <p:txBody>
          <a:bodyPr/>
          <a:lstStyle/>
          <a:p>
            <a:pPr marL="400050" indent="-400050"/>
            <a:r>
              <a:rPr lang="en-GB" sz="2150" dirty="0"/>
              <a:t>Findings II: </a:t>
            </a:r>
            <a:r>
              <a:rPr lang="en-GB" sz="2150" dirty="0">
                <a:latin typeface="Arial" panose="020B0604020202020204" pitchFamily="34" charset="0"/>
                <a:ea typeface="Calibri" panose="020F0502020204030204" pitchFamily="34" charset="0"/>
              </a:rPr>
              <a:t>F</a:t>
            </a:r>
            <a:r>
              <a:rPr lang="en-GB" sz="2150" dirty="0">
                <a:effectLst/>
                <a:latin typeface="Arial" panose="020B0604020202020204" pitchFamily="34" charset="0"/>
                <a:ea typeface="Calibri" panose="020F0502020204030204" pitchFamily="34" charset="0"/>
              </a:rPr>
              <a:t>actors </a:t>
            </a:r>
            <a:r>
              <a:rPr lang="en-GB" sz="2150" u="sng" dirty="0">
                <a:effectLst/>
                <a:latin typeface="Arial" panose="020B0604020202020204" pitchFamily="34" charset="0"/>
                <a:ea typeface="Calibri" panose="020F0502020204030204" pitchFamily="34" charset="0"/>
              </a:rPr>
              <a:t>ENHANCING</a:t>
            </a:r>
            <a:r>
              <a:rPr lang="en-GB" sz="2150" dirty="0">
                <a:effectLst/>
                <a:latin typeface="Arial" panose="020B0604020202020204" pitchFamily="34" charset="0"/>
                <a:ea typeface="Calibri" panose="020F0502020204030204" pitchFamily="34" charset="0"/>
              </a:rPr>
              <a:t> and impeding effective mentoring programme coordination</a:t>
            </a:r>
            <a:endParaRPr lang="en-GB" sz="2150" dirty="0"/>
          </a:p>
        </p:txBody>
      </p:sp>
      <p:sp>
        <p:nvSpPr>
          <p:cNvPr id="8" name="Text Placeholder 7"/>
          <p:cNvSpPr>
            <a:spLocks noGrp="1"/>
          </p:cNvSpPr>
          <p:nvPr>
            <p:ph type="body" sz="quarter" idx="17"/>
          </p:nvPr>
        </p:nvSpPr>
        <p:spPr>
          <a:xfrm>
            <a:off x="539552" y="1988840"/>
            <a:ext cx="6120680" cy="4320480"/>
          </a:xfrm>
        </p:spPr>
        <p:txBody>
          <a:bodyPr/>
          <a:lstStyle/>
          <a:p>
            <a:pPr>
              <a:spcAft>
                <a:spcPts val="1800"/>
              </a:spcAft>
            </a:pPr>
            <a:r>
              <a:rPr lang="en-GB" sz="2300" dirty="0"/>
              <a:t>MPC is part of or has a strong and transparent link to an organisational senior leadership team which:</a:t>
            </a:r>
          </a:p>
          <a:p>
            <a:pPr marL="342900" indent="-342900">
              <a:spcAft>
                <a:spcPts val="1800"/>
              </a:spcAft>
              <a:buFont typeface="Arial" panose="020B0604020202020204" pitchFamily="34" charset="0"/>
              <a:buChar char="•"/>
            </a:pPr>
            <a:r>
              <a:rPr lang="en-GB" sz="2200" dirty="0">
                <a:ea typeface="Calibri" panose="020F0502020204030204" pitchFamily="34" charset="0"/>
              </a:rPr>
              <a:t>V</a:t>
            </a:r>
            <a:r>
              <a:rPr lang="en-GB" sz="2200" dirty="0">
                <a:effectLst/>
                <a:ea typeface="Calibri" panose="020F0502020204030204" pitchFamily="34" charset="0"/>
              </a:rPr>
              <a:t>alues and supports the role, the role-holder and the mentoring programme more widely </a:t>
            </a:r>
          </a:p>
          <a:p>
            <a:pPr marL="342900" indent="-342900">
              <a:spcAft>
                <a:spcPts val="1800"/>
              </a:spcAft>
              <a:buFont typeface="Arial" panose="020B0604020202020204" pitchFamily="34" charset="0"/>
              <a:buChar char="•"/>
            </a:pPr>
            <a:r>
              <a:rPr lang="en-GB" sz="2200" dirty="0">
                <a:ea typeface="Calibri" panose="020F0502020204030204" pitchFamily="34" charset="0"/>
              </a:rPr>
              <a:t>P</a:t>
            </a:r>
            <a:r>
              <a:rPr lang="en-GB" sz="2200" dirty="0">
                <a:effectLst/>
                <a:ea typeface="Calibri" panose="020F0502020204030204" pitchFamily="34" charset="0"/>
              </a:rPr>
              <a:t>rovides dedicated time in which MPCs can undertake the role </a:t>
            </a:r>
          </a:p>
          <a:p>
            <a:pPr marL="342900" indent="-342900">
              <a:spcAft>
                <a:spcPts val="1200"/>
              </a:spcAft>
              <a:buFont typeface="Arial" panose="020B0604020202020204" pitchFamily="34" charset="0"/>
              <a:buChar char="•"/>
            </a:pPr>
            <a:r>
              <a:rPr lang="en-GB" sz="2200" dirty="0">
                <a:ea typeface="Calibri" panose="020F0502020204030204" pitchFamily="34" charset="0"/>
              </a:rPr>
              <a:t>A</a:t>
            </a:r>
            <a:r>
              <a:rPr lang="en-GB" sz="2200" dirty="0">
                <a:effectLst/>
                <a:ea typeface="Calibri" panose="020F0502020204030204" pitchFamily="34" charset="0"/>
              </a:rPr>
              <a:t>ffords the MPC a degree of autonomy regarding</a:t>
            </a:r>
            <a:r>
              <a:rPr lang="en-GB" sz="2200" i="1" dirty="0">
                <a:effectLst/>
                <a:ea typeface="Calibri" panose="020F0502020204030204" pitchFamily="34" charset="0"/>
              </a:rPr>
              <a:t> </a:t>
            </a:r>
            <a:r>
              <a:rPr lang="en-GB" sz="2200" dirty="0">
                <a:effectLst/>
                <a:ea typeface="Calibri" panose="020F0502020204030204" pitchFamily="34" charset="0"/>
              </a:rPr>
              <a:t>the design and organisation of the mentoring programme</a:t>
            </a:r>
            <a:endParaRPr lang="en-GB" sz="2200" dirty="0"/>
          </a:p>
        </p:txBody>
      </p:sp>
    </p:spTree>
    <p:extLst>
      <p:ext uri="{BB962C8B-B14F-4D97-AF65-F5344CB8AC3E}">
        <p14:creationId xmlns:p14="http://schemas.microsoft.com/office/powerpoint/2010/main" val="103607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410762"/>
            <a:ext cx="6480720" cy="1084912"/>
          </a:xfrm>
        </p:spPr>
        <p:txBody>
          <a:bodyPr/>
          <a:lstStyle/>
          <a:p>
            <a:pPr marL="400050" indent="-400050"/>
            <a:r>
              <a:rPr lang="en-GB" sz="2150" dirty="0"/>
              <a:t>Findings II: </a:t>
            </a:r>
            <a:r>
              <a:rPr lang="en-GB" sz="2150" dirty="0">
                <a:latin typeface="Arial" panose="020B0604020202020204" pitchFamily="34" charset="0"/>
                <a:ea typeface="Calibri" panose="020F0502020204030204" pitchFamily="34" charset="0"/>
              </a:rPr>
              <a:t>F</a:t>
            </a:r>
            <a:r>
              <a:rPr lang="en-GB" sz="2150" dirty="0">
                <a:effectLst/>
                <a:latin typeface="Arial" panose="020B0604020202020204" pitchFamily="34" charset="0"/>
                <a:ea typeface="Calibri" panose="020F0502020204030204" pitchFamily="34" charset="0"/>
              </a:rPr>
              <a:t>actors </a:t>
            </a:r>
            <a:r>
              <a:rPr lang="en-GB" sz="2150" i="1" dirty="0">
                <a:effectLst/>
                <a:latin typeface="Arial" panose="020B0604020202020204" pitchFamily="34" charset="0"/>
                <a:ea typeface="Calibri" panose="020F0502020204030204" pitchFamily="34" charset="0"/>
              </a:rPr>
              <a:t>potentially</a:t>
            </a:r>
            <a:r>
              <a:rPr lang="en-GB" sz="2150" dirty="0">
                <a:effectLst/>
                <a:latin typeface="Arial" panose="020B0604020202020204" pitchFamily="34" charset="0"/>
                <a:ea typeface="Calibri" panose="020F0502020204030204" pitchFamily="34" charset="0"/>
              </a:rPr>
              <a:t> </a:t>
            </a:r>
            <a:r>
              <a:rPr lang="en-GB" sz="2150" u="sng" dirty="0">
                <a:effectLst/>
                <a:latin typeface="Arial" panose="020B0604020202020204" pitchFamily="34" charset="0"/>
                <a:ea typeface="Calibri" panose="020F0502020204030204" pitchFamily="34" charset="0"/>
              </a:rPr>
              <a:t>ENHANCING</a:t>
            </a:r>
            <a:r>
              <a:rPr lang="en-GB" sz="2150" dirty="0">
                <a:effectLst/>
                <a:latin typeface="Arial" panose="020B0604020202020204" pitchFamily="34" charset="0"/>
                <a:ea typeface="Calibri" panose="020F0502020204030204" pitchFamily="34" charset="0"/>
              </a:rPr>
              <a:t> effective mentoring programme coordination</a:t>
            </a:r>
            <a:br>
              <a:rPr lang="en-GB" sz="2150" dirty="0">
                <a:effectLst/>
                <a:latin typeface="Arial" panose="020B0604020202020204" pitchFamily="34" charset="0"/>
                <a:ea typeface="Calibri" panose="020F0502020204030204" pitchFamily="34" charset="0"/>
              </a:rPr>
            </a:br>
            <a:r>
              <a:rPr lang="en-GB" sz="2150" b="0" dirty="0">
                <a:effectLst/>
                <a:latin typeface="Arial" panose="020B0604020202020204" pitchFamily="34" charset="0"/>
                <a:ea typeface="Calibri" panose="020F0502020204030204" pitchFamily="34" charset="0"/>
              </a:rPr>
              <a:t>(limited evidence)</a:t>
            </a:r>
            <a:endParaRPr lang="en-GB" sz="2150" b="0" dirty="0"/>
          </a:p>
        </p:txBody>
      </p:sp>
      <p:sp>
        <p:nvSpPr>
          <p:cNvPr id="8" name="Text Placeholder 7"/>
          <p:cNvSpPr>
            <a:spLocks noGrp="1"/>
          </p:cNvSpPr>
          <p:nvPr>
            <p:ph type="body" sz="quarter" idx="17"/>
          </p:nvPr>
        </p:nvSpPr>
        <p:spPr>
          <a:xfrm>
            <a:off x="539552" y="1988840"/>
            <a:ext cx="6120680" cy="4320480"/>
          </a:xfrm>
        </p:spPr>
        <p:txBody>
          <a:bodyPr/>
          <a:lstStyle/>
          <a:p>
            <a:pPr marL="342900" indent="-342900">
              <a:spcAft>
                <a:spcPts val="600"/>
              </a:spcAft>
              <a:buFont typeface="Arial" panose="020B0604020202020204" pitchFamily="34" charset="0"/>
              <a:buChar char="•"/>
            </a:pPr>
            <a:r>
              <a:rPr lang="en-GB" sz="2300" dirty="0">
                <a:effectLst/>
                <a:latin typeface="Arial" panose="020B0604020202020204" pitchFamily="34" charset="0"/>
                <a:ea typeface="Calibri" panose="020F0502020204030204" pitchFamily="34" charset="0"/>
              </a:rPr>
              <a:t>Criteria informing </a:t>
            </a:r>
            <a:r>
              <a:rPr lang="en-GB" sz="2300" dirty="0">
                <a:latin typeface="Arial" panose="020B0604020202020204" pitchFamily="34" charset="0"/>
                <a:ea typeface="Calibri" panose="020F0502020204030204" pitchFamily="34" charset="0"/>
              </a:rPr>
              <a:t>rigorous and effective </a:t>
            </a:r>
            <a:r>
              <a:rPr lang="en-GB" sz="2000" dirty="0">
                <a:effectLst/>
                <a:latin typeface="Arial" panose="020B0604020202020204" pitchFamily="34" charset="0"/>
                <a:ea typeface="Calibri" panose="020F0502020204030204" pitchFamily="34" charset="0"/>
              </a:rPr>
              <a:t>selection or appointment of MPCs include:</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effective leadership and managerial skills</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good communication skills</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approachability and the ability to build positive relationships </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ability to engage with adult learners in appropriate ways </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commitment to the MPC role </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experience as a mentor </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familiarity with particular mentoring programme</a:t>
            </a:r>
          </a:p>
          <a:p>
            <a:pPr marL="702900" lvl="1" indent="-342900">
              <a:spcAft>
                <a:spcPts val="600"/>
              </a:spcAft>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knowledge of organisation and its staff </a:t>
            </a:r>
          </a:p>
          <a:p>
            <a:pPr>
              <a:spcAft>
                <a:spcPts val="1200"/>
              </a:spcAft>
            </a:pPr>
            <a:endParaRPr lang="en-GB" sz="2000" dirty="0"/>
          </a:p>
        </p:txBody>
      </p:sp>
    </p:spTree>
    <p:extLst>
      <p:ext uri="{BB962C8B-B14F-4D97-AF65-F5344CB8AC3E}">
        <p14:creationId xmlns:p14="http://schemas.microsoft.com/office/powerpoint/2010/main" val="310218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9592" y="733927"/>
            <a:ext cx="5654774" cy="584775"/>
          </a:xfrm>
        </p:spPr>
        <p:txBody>
          <a:bodyPr/>
          <a:lstStyle/>
          <a:p>
            <a:r>
              <a:rPr lang="en-GB" sz="3200" dirty="0"/>
              <a:t>Outline</a:t>
            </a:r>
            <a:endParaRPr lang="en-GB" sz="3200" dirty="0">
              <a:solidFill>
                <a:srgbClr val="FF0000"/>
              </a:solidFill>
            </a:endParaRPr>
          </a:p>
        </p:txBody>
      </p:sp>
      <p:sp>
        <p:nvSpPr>
          <p:cNvPr id="8" name="Text Placeholder 7"/>
          <p:cNvSpPr>
            <a:spLocks noGrp="1"/>
          </p:cNvSpPr>
          <p:nvPr>
            <p:ph type="body" sz="quarter" idx="17"/>
          </p:nvPr>
        </p:nvSpPr>
        <p:spPr>
          <a:xfrm>
            <a:off x="611560" y="1988840"/>
            <a:ext cx="5941641" cy="3960440"/>
          </a:xfrm>
        </p:spPr>
        <p:txBody>
          <a:bodyPr/>
          <a:lstStyle/>
          <a:p>
            <a:pPr marL="342900" indent="-342900">
              <a:lnSpc>
                <a:spcPct val="100000"/>
              </a:lnSpc>
              <a:spcAft>
                <a:spcPts val="1800"/>
              </a:spcAft>
              <a:buFont typeface="+mj-lt"/>
              <a:buAutoNum type="arabicPeriod"/>
            </a:pPr>
            <a:r>
              <a:rPr lang="en-GB" sz="2400" dirty="0"/>
              <a:t>Definitions: what </a:t>
            </a:r>
            <a:r>
              <a:rPr lang="en-GB" sz="2400" i="1" dirty="0"/>
              <a:t>is</a:t>
            </a:r>
            <a:r>
              <a:rPr lang="en-GB" sz="2400" dirty="0"/>
              <a:t> a mentoring programme coordinator? </a:t>
            </a:r>
          </a:p>
          <a:p>
            <a:pPr marL="342900" indent="-342900">
              <a:lnSpc>
                <a:spcPct val="100000"/>
              </a:lnSpc>
              <a:spcAft>
                <a:spcPts val="1800"/>
              </a:spcAft>
              <a:buFont typeface="+mj-lt"/>
              <a:buAutoNum type="arabicPeriod"/>
            </a:pPr>
            <a:r>
              <a:rPr lang="en-GB" sz="2400" dirty="0"/>
              <a:t>Rationale: is the mentoring programme coordinator role important?</a:t>
            </a:r>
          </a:p>
          <a:p>
            <a:pPr marL="342900" indent="-342900">
              <a:lnSpc>
                <a:spcPct val="100000"/>
              </a:lnSpc>
              <a:spcAft>
                <a:spcPts val="1800"/>
              </a:spcAft>
              <a:buFont typeface="+mj-lt"/>
              <a:buAutoNum type="arabicPeriod"/>
            </a:pPr>
            <a:r>
              <a:rPr lang="en-GB" sz="2400" dirty="0"/>
              <a:t>Research design and methods</a:t>
            </a:r>
          </a:p>
          <a:p>
            <a:pPr marL="342900" indent="-342900">
              <a:lnSpc>
                <a:spcPct val="100000"/>
              </a:lnSpc>
              <a:spcAft>
                <a:spcPts val="1800"/>
              </a:spcAft>
              <a:buFont typeface="+mj-lt"/>
              <a:buAutoNum type="arabicPeriod"/>
            </a:pPr>
            <a:r>
              <a:rPr lang="en-GB" sz="2400" dirty="0"/>
              <a:t>Research findings</a:t>
            </a:r>
          </a:p>
          <a:p>
            <a:pPr marL="342900" indent="-342900">
              <a:lnSpc>
                <a:spcPct val="100000"/>
              </a:lnSpc>
              <a:spcAft>
                <a:spcPts val="1800"/>
              </a:spcAft>
              <a:buFont typeface="+mj-lt"/>
              <a:buAutoNum type="arabicPeriod"/>
            </a:pPr>
            <a:r>
              <a:rPr lang="en-GB" sz="2400" dirty="0"/>
              <a:t>Conclusions, implications and discussion</a:t>
            </a:r>
          </a:p>
        </p:txBody>
      </p:sp>
    </p:spTree>
    <p:extLst>
      <p:ext uri="{BB962C8B-B14F-4D97-AF65-F5344CB8AC3E}">
        <p14:creationId xmlns:p14="http://schemas.microsoft.com/office/powerpoint/2010/main" val="1707225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410762"/>
            <a:ext cx="6480720" cy="1084912"/>
          </a:xfrm>
        </p:spPr>
        <p:txBody>
          <a:bodyPr/>
          <a:lstStyle/>
          <a:p>
            <a:pPr marL="400050" indent="-400050"/>
            <a:r>
              <a:rPr lang="en-GB" sz="2150" dirty="0"/>
              <a:t>Findings II: </a:t>
            </a:r>
            <a:r>
              <a:rPr lang="en-GB" sz="2150" dirty="0">
                <a:latin typeface="Arial" panose="020B0604020202020204" pitchFamily="34" charset="0"/>
                <a:ea typeface="Calibri" panose="020F0502020204030204" pitchFamily="34" charset="0"/>
              </a:rPr>
              <a:t>F</a:t>
            </a:r>
            <a:r>
              <a:rPr lang="en-GB" sz="2150" dirty="0">
                <a:effectLst/>
                <a:latin typeface="Arial" panose="020B0604020202020204" pitchFamily="34" charset="0"/>
                <a:ea typeface="Calibri" panose="020F0502020204030204" pitchFamily="34" charset="0"/>
              </a:rPr>
              <a:t>actors </a:t>
            </a:r>
            <a:r>
              <a:rPr lang="en-GB" sz="2150" i="1" dirty="0">
                <a:effectLst/>
                <a:latin typeface="Arial" panose="020B0604020202020204" pitchFamily="34" charset="0"/>
                <a:ea typeface="Calibri" panose="020F0502020204030204" pitchFamily="34" charset="0"/>
              </a:rPr>
              <a:t>potentially</a:t>
            </a:r>
            <a:r>
              <a:rPr lang="en-GB" sz="2150" dirty="0">
                <a:effectLst/>
                <a:latin typeface="Arial" panose="020B0604020202020204" pitchFamily="34" charset="0"/>
                <a:ea typeface="Calibri" panose="020F0502020204030204" pitchFamily="34" charset="0"/>
              </a:rPr>
              <a:t> </a:t>
            </a:r>
            <a:r>
              <a:rPr lang="en-GB" sz="2150" u="sng" dirty="0">
                <a:effectLst/>
                <a:latin typeface="Arial" panose="020B0604020202020204" pitchFamily="34" charset="0"/>
                <a:ea typeface="Calibri" panose="020F0502020204030204" pitchFamily="34" charset="0"/>
              </a:rPr>
              <a:t>ENHANCING</a:t>
            </a:r>
            <a:r>
              <a:rPr lang="en-GB" sz="2150" dirty="0">
                <a:effectLst/>
                <a:latin typeface="Arial" panose="020B0604020202020204" pitchFamily="34" charset="0"/>
                <a:ea typeface="Calibri" panose="020F0502020204030204" pitchFamily="34" charset="0"/>
              </a:rPr>
              <a:t> effective mentoring programme coordination</a:t>
            </a:r>
            <a:br>
              <a:rPr lang="en-GB" sz="2150" dirty="0">
                <a:effectLst/>
                <a:latin typeface="Arial" panose="020B0604020202020204" pitchFamily="34" charset="0"/>
                <a:ea typeface="Calibri" panose="020F0502020204030204" pitchFamily="34" charset="0"/>
              </a:rPr>
            </a:br>
            <a:r>
              <a:rPr lang="en-GB" sz="2150" b="0" dirty="0">
                <a:effectLst/>
                <a:latin typeface="Arial" panose="020B0604020202020204" pitchFamily="34" charset="0"/>
                <a:ea typeface="Calibri" panose="020F0502020204030204" pitchFamily="34" charset="0"/>
              </a:rPr>
              <a:t>(limited evidence)</a:t>
            </a:r>
            <a:endParaRPr lang="en-GB" sz="2150" b="0" dirty="0"/>
          </a:p>
        </p:txBody>
      </p:sp>
      <p:sp>
        <p:nvSpPr>
          <p:cNvPr id="8" name="Text Placeholder 7"/>
          <p:cNvSpPr>
            <a:spLocks noGrp="1"/>
          </p:cNvSpPr>
          <p:nvPr>
            <p:ph type="body" sz="quarter" idx="17"/>
          </p:nvPr>
        </p:nvSpPr>
        <p:spPr>
          <a:xfrm>
            <a:off x="539552" y="1988840"/>
            <a:ext cx="6120680" cy="4320480"/>
          </a:xfrm>
        </p:spPr>
        <p:txBody>
          <a:bodyPr/>
          <a:lstStyle/>
          <a:p>
            <a:pPr marL="342900" indent="-342900">
              <a:spcAft>
                <a:spcPts val="1800"/>
              </a:spcAft>
              <a:buFont typeface="Arial" panose="020B0604020202020204" pitchFamily="34" charset="0"/>
              <a:buChar char="•"/>
            </a:pPr>
            <a:r>
              <a:rPr lang="en-GB" sz="2300" dirty="0">
                <a:effectLst/>
                <a:latin typeface="Arial" panose="020B0604020202020204" pitchFamily="34" charset="0"/>
                <a:ea typeface="Calibri" panose="020F0502020204030204" pitchFamily="34" charset="0"/>
              </a:rPr>
              <a:t>Effective training and development of MPCs – might include a focus on: </a:t>
            </a:r>
          </a:p>
          <a:p>
            <a:pPr marL="702900" lvl="1" indent="-342900">
              <a:spcAft>
                <a:spcPts val="1800"/>
              </a:spcAft>
              <a:buFont typeface="Arial" panose="020B0604020202020204" pitchFamily="34" charset="0"/>
              <a:buChar char="•"/>
            </a:pPr>
            <a:r>
              <a:rPr lang="en-GB" sz="2100" dirty="0">
                <a:latin typeface="Arial" panose="020B0604020202020204" pitchFamily="34" charset="0"/>
                <a:ea typeface="Calibri" panose="020F0502020204030204" pitchFamily="34" charset="0"/>
              </a:rPr>
              <a:t>W</a:t>
            </a:r>
            <a:r>
              <a:rPr lang="en-GB" sz="2100" dirty="0">
                <a:effectLst/>
                <a:latin typeface="Arial" panose="020B0604020202020204" pitchFamily="34" charset="0"/>
                <a:ea typeface="Calibri" panose="020F0502020204030204" pitchFamily="34" charset="0"/>
              </a:rPr>
              <a:t>hat the MPC role entails, including (for teacher mentoring schemes) managerial, pastoral and pedagogical responsibilities </a:t>
            </a:r>
          </a:p>
          <a:p>
            <a:pPr marL="702900" lvl="1" indent="-342900">
              <a:spcAft>
                <a:spcPts val="1800"/>
              </a:spcAft>
              <a:buFont typeface="Arial" panose="020B0604020202020204" pitchFamily="34" charset="0"/>
              <a:buChar char="•"/>
            </a:pPr>
            <a:r>
              <a:rPr lang="en-GB" sz="2100" dirty="0">
                <a:latin typeface="Arial" panose="020B0604020202020204" pitchFamily="34" charset="0"/>
                <a:ea typeface="Calibri" panose="020F0502020204030204" pitchFamily="34" charset="0"/>
              </a:rPr>
              <a:t>H</a:t>
            </a:r>
            <a:r>
              <a:rPr lang="en-GB" sz="2100" dirty="0">
                <a:effectLst/>
                <a:latin typeface="Arial" panose="020B0604020202020204" pitchFamily="34" charset="0"/>
                <a:ea typeface="Calibri" panose="020F0502020204030204" pitchFamily="34" charset="0"/>
              </a:rPr>
              <a:t>ow to carry out specific tasks associated with the role, e.g. mentee-mentor matching </a:t>
            </a:r>
          </a:p>
          <a:p>
            <a:pPr marL="702900" lvl="1" indent="-342900">
              <a:spcAft>
                <a:spcPts val="1800"/>
              </a:spcAft>
              <a:buFont typeface="Arial" panose="020B0604020202020204" pitchFamily="34" charset="0"/>
              <a:buChar char="•"/>
            </a:pPr>
            <a:r>
              <a:rPr lang="en-GB" sz="2100" dirty="0">
                <a:latin typeface="Arial" panose="020B0604020202020204" pitchFamily="34" charset="0"/>
                <a:ea typeface="Calibri" panose="020F0502020204030204" pitchFamily="34" charset="0"/>
              </a:rPr>
              <a:t>A</a:t>
            </a:r>
            <a:r>
              <a:rPr lang="en-GB" sz="2100" dirty="0">
                <a:effectLst/>
                <a:latin typeface="Arial" panose="020B0604020202020204" pitchFamily="34" charset="0"/>
                <a:ea typeface="Calibri" panose="020F0502020204030204" pitchFamily="34" charset="0"/>
              </a:rPr>
              <a:t>dvanced communication skills and empathy </a:t>
            </a:r>
            <a:endParaRPr lang="en-GB" sz="2100" dirty="0"/>
          </a:p>
        </p:txBody>
      </p:sp>
    </p:spTree>
    <p:extLst>
      <p:ext uri="{BB962C8B-B14F-4D97-AF65-F5344CB8AC3E}">
        <p14:creationId xmlns:p14="http://schemas.microsoft.com/office/powerpoint/2010/main" val="260907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576191"/>
            <a:ext cx="6480720" cy="754053"/>
          </a:xfrm>
        </p:spPr>
        <p:txBody>
          <a:bodyPr/>
          <a:lstStyle/>
          <a:p>
            <a:pPr marL="400050" indent="-400050"/>
            <a:r>
              <a:rPr lang="en-GB" sz="2150" dirty="0"/>
              <a:t>Findings II: </a:t>
            </a:r>
            <a:r>
              <a:rPr lang="en-GB" sz="2150" dirty="0">
                <a:latin typeface="Arial" panose="020B0604020202020204" pitchFamily="34" charset="0"/>
                <a:ea typeface="Calibri" panose="020F0502020204030204" pitchFamily="34" charset="0"/>
              </a:rPr>
              <a:t>F</a:t>
            </a:r>
            <a:r>
              <a:rPr lang="en-GB" sz="2150" dirty="0">
                <a:effectLst/>
                <a:latin typeface="Arial" panose="020B0604020202020204" pitchFamily="34" charset="0"/>
                <a:ea typeface="Calibri" panose="020F0502020204030204" pitchFamily="34" charset="0"/>
              </a:rPr>
              <a:t>actors enhancing and </a:t>
            </a:r>
            <a:r>
              <a:rPr lang="en-GB" sz="2150" u="sng" dirty="0">
                <a:effectLst/>
                <a:latin typeface="Arial" panose="020B0604020202020204" pitchFamily="34" charset="0"/>
                <a:ea typeface="Calibri" panose="020F0502020204030204" pitchFamily="34" charset="0"/>
              </a:rPr>
              <a:t>IMPEDING</a:t>
            </a:r>
            <a:r>
              <a:rPr lang="en-GB" sz="2150" dirty="0">
                <a:effectLst/>
                <a:latin typeface="Arial" panose="020B0604020202020204" pitchFamily="34" charset="0"/>
                <a:ea typeface="Calibri" panose="020F0502020204030204" pitchFamily="34" charset="0"/>
              </a:rPr>
              <a:t> effective mentoring programme coordination</a:t>
            </a:r>
            <a:endParaRPr lang="en-GB" sz="2150" dirty="0"/>
          </a:p>
        </p:txBody>
      </p:sp>
      <p:sp>
        <p:nvSpPr>
          <p:cNvPr id="8" name="Text Placeholder 7"/>
          <p:cNvSpPr>
            <a:spLocks noGrp="1"/>
          </p:cNvSpPr>
          <p:nvPr>
            <p:ph type="body" sz="quarter" idx="17"/>
          </p:nvPr>
        </p:nvSpPr>
        <p:spPr>
          <a:xfrm>
            <a:off x="539552" y="1988840"/>
            <a:ext cx="6120680" cy="4320480"/>
          </a:xfrm>
        </p:spPr>
        <p:txBody>
          <a:bodyPr/>
          <a:lstStyle/>
          <a:p>
            <a:pPr>
              <a:spcAft>
                <a:spcPts val="600"/>
              </a:spcAft>
            </a:pPr>
            <a:r>
              <a:rPr lang="en-GB" sz="1950" dirty="0"/>
              <a:t>Absence of forms of support for MPCs and mentoring programmes outlined above, often relating to:</a:t>
            </a:r>
          </a:p>
          <a:p>
            <a:pPr marL="342900" indent="-342900">
              <a:spcAft>
                <a:spcPts val="600"/>
              </a:spcAft>
              <a:buFont typeface="Arial" panose="020B0604020202020204" pitchFamily="34" charset="0"/>
              <a:buChar char="•"/>
            </a:pPr>
            <a:r>
              <a:rPr lang="en-GB" dirty="0"/>
              <a:t>Lack of senior leadership support for MPC role </a:t>
            </a:r>
          </a:p>
          <a:p>
            <a:pPr marL="342900" indent="-342900">
              <a:spcAft>
                <a:spcPts val="600"/>
              </a:spcAft>
              <a:buFont typeface="Arial" panose="020B0604020202020204" pitchFamily="34" charset="0"/>
              <a:buChar char="•"/>
            </a:pPr>
            <a:r>
              <a:rPr lang="en-GB" dirty="0"/>
              <a:t>Absence of organisational commitment to mentoring</a:t>
            </a:r>
          </a:p>
          <a:p>
            <a:pPr marL="342900" indent="-342900">
              <a:spcAft>
                <a:spcPts val="600"/>
              </a:spcAft>
              <a:buFont typeface="Arial" panose="020B0604020202020204" pitchFamily="34" charset="0"/>
              <a:buChar char="•"/>
            </a:pPr>
            <a:r>
              <a:rPr lang="en-GB" dirty="0"/>
              <a:t>MPCs having insufficient workload time to effectively fulfil various responsibilities associated with role </a:t>
            </a:r>
          </a:p>
          <a:p>
            <a:pPr marL="342900" indent="-342900">
              <a:spcAft>
                <a:spcPts val="600"/>
              </a:spcAft>
              <a:buFont typeface="Arial" panose="020B0604020202020204" pitchFamily="34" charset="0"/>
              <a:buChar char="•"/>
            </a:pPr>
            <a:r>
              <a:rPr lang="en-GB" dirty="0"/>
              <a:t>Lack of clarity from senior leadership regarding what is expected of them or what MPC role entails, or</a:t>
            </a:r>
          </a:p>
          <a:p>
            <a:pPr marL="342900" indent="-342900">
              <a:spcAft>
                <a:spcPts val="600"/>
              </a:spcAft>
              <a:buFont typeface="Arial" panose="020B0604020202020204" pitchFamily="34" charset="0"/>
              <a:buChar char="•"/>
            </a:pPr>
            <a:r>
              <a:rPr lang="en-GB" dirty="0"/>
              <a:t>MPC role was conceived as or has become overly bureaucratic or managerial </a:t>
            </a:r>
          </a:p>
          <a:p>
            <a:pPr marL="342900" indent="-342900">
              <a:spcAft>
                <a:spcPts val="1200"/>
              </a:spcAft>
              <a:buFont typeface="Arial" panose="020B0604020202020204" pitchFamily="34" charset="0"/>
              <a:buChar char="•"/>
            </a:pPr>
            <a:r>
              <a:rPr lang="en-GB" dirty="0"/>
              <a:t>Lack of understanding, on part of organisational leadership teams, of mentoring in general or specific mentoring model, framework or approach in use </a:t>
            </a:r>
          </a:p>
        </p:txBody>
      </p:sp>
    </p:spTree>
    <p:extLst>
      <p:ext uri="{BB962C8B-B14F-4D97-AF65-F5344CB8AC3E}">
        <p14:creationId xmlns:p14="http://schemas.microsoft.com/office/powerpoint/2010/main" val="581547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852936"/>
            <a:ext cx="7924800" cy="1656184"/>
          </a:xfrm>
        </p:spPr>
        <p:txBody>
          <a:bodyPr/>
          <a:lstStyle/>
          <a:p>
            <a:r>
              <a:rPr lang="en-GB" sz="3600" dirty="0"/>
              <a:t>5. Conclusions, implications and   	discussion</a:t>
            </a:r>
            <a:br>
              <a:rPr lang="en-GB" sz="3600" dirty="0"/>
            </a:br>
            <a:br>
              <a:rPr lang="en-GB" sz="3600" dirty="0"/>
            </a:br>
            <a:r>
              <a:rPr lang="en-GB" sz="3600" dirty="0"/>
              <a:t>	</a:t>
            </a:r>
            <a:endParaRPr lang="en-GB" sz="2800" dirty="0"/>
          </a:p>
        </p:txBody>
      </p:sp>
    </p:spTree>
    <p:extLst>
      <p:ext uri="{BB962C8B-B14F-4D97-AF65-F5344CB8AC3E}">
        <p14:creationId xmlns:p14="http://schemas.microsoft.com/office/powerpoint/2010/main" val="2521400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00708"/>
            <a:ext cx="5942806" cy="523220"/>
          </a:xfrm>
        </p:spPr>
        <p:txBody>
          <a:bodyPr/>
          <a:lstStyle/>
          <a:p>
            <a:pPr marL="400050" indent="-400050"/>
            <a:r>
              <a:rPr lang="en-GB" sz="2800" dirty="0"/>
              <a:t>Implications for further research</a:t>
            </a:r>
          </a:p>
        </p:txBody>
      </p:sp>
      <p:sp>
        <p:nvSpPr>
          <p:cNvPr id="8" name="Text Placeholder 7"/>
          <p:cNvSpPr>
            <a:spLocks noGrp="1"/>
          </p:cNvSpPr>
          <p:nvPr>
            <p:ph type="body" sz="quarter" idx="17"/>
          </p:nvPr>
        </p:nvSpPr>
        <p:spPr>
          <a:xfrm>
            <a:off x="539552" y="1916832"/>
            <a:ext cx="6120680" cy="4392488"/>
          </a:xfrm>
        </p:spPr>
        <p:txBody>
          <a:bodyPr/>
          <a:lstStyle/>
          <a:p>
            <a:pPr>
              <a:lnSpc>
                <a:spcPct val="100000"/>
              </a:lnSpc>
              <a:spcAft>
                <a:spcPts val="800"/>
              </a:spcAft>
            </a:pPr>
            <a:r>
              <a:rPr lang="en-GB" sz="2000" dirty="0"/>
              <a:t>Need for more research on mentoring programme coordination, to address various gaps, including:</a:t>
            </a:r>
          </a:p>
          <a:p>
            <a:pPr marL="285750" indent="-285750">
              <a:lnSpc>
                <a:spcPct val="100000"/>
              </a:lnSpc>
              <a:spcAft>
                <a:spcPts val="800"/>
              </a:spcAft>
              <a:buFont typeface="Arial" panose="020B0604020202020204" pitchFamily="34" charset="0"/>
              <a:buChar char="•"/>
            </a:pPr>
            <a:r>
              <a:rPr lang="en-GB" dirty="0"/>
              <a:t>Robust research on the impact of mentoring programme coordination in general and of specific responsibilities associated with the role</a:t>
            </a:r>
          </a:p>
          <a:p>
            <a:pPr marL="285750" indent="-285750">
              <a:lnSpc>
                <a:spcPct val="100000"/>
              </a:lnSpc>
              <a:spcAft>
                <a:spcPts val="800"/>
              </a:spcAft>
              <a:buFont typeface="Arial" panose="020B0604020202020204" pitchFamily="34" charset="0"/>
              <a:buChar char="•"/>
            </a:pPr>
            <a:r>
              <a:rPr lang="en-GB" dirty="0"/>
              <a:t>The extent, nature and impact of MPC training</a:t>
            </a:r>
          </a:p>
          <a:p>
            <a:pPr marL="285750" indent="-285750">
              <a:lnSpc>
                <a:spcPct val="100000"/>
              </a:lnSpc>
              <a:spcAft>
                <a:spcPts val="800"/>
              </a:spcAft>
              <a:buFont typeface="Arial" panose="020B0604020202020204" pitchFamily="34" charset="0"/>
              <a:buChar char="•"/>
            </a:pPr>
            <a:r>
              <a:rPr lang="en-GB" dirty="0"/>
              <a:t>The added value of MPCs’ potential provision or facilitation of mentor supervision </a:t>
            </a:r>
          </a:p>
          <a:p>
            <a:pPr marL="285750" indent="-285750">
              <a:lnSpc>
                <a:spcPct val="100000"/>
              </a:lnSpc>
              <a:spcAft>
                <a:spcPts val="800"/>
              </a:spcAft>
              <a:buFont typeface="Arial" panose="020B0604020202020204" pitchFamily="34" charset="0"/>
              <a:buChar char="•"/>
            </a:pPr>
            <a:r>
              <a:rPr lang="en-GB" dirty="0"/>
              <a:t>The potential existence and impacts of MPC networks</a:t>
            </a:r>
          </a:p>
          <a:p>
            <a:pPr marL="285750" indent="-285750">
              <a:lnSpc>
                <a:spcPct val="100000"/>
              </a:lnSpc>
              <a:spcAft>
                <a:spcPts val="800"/>
              </a:spcAft>
              <a:buFont typeface="Arial" panose="020B0604020202020204" pitchFamily="34" charset="0"/>
              <a:buChar char="•"/>
            </a:pPr>
            <a:r>
              <a:rPr lang="en-GB" dirty="0"/>
              <a:t>The extent to which key features of and factors enhancing and impeding mentoring programme coordination apply to coaching programme coordination</a:t>
            </a:r>
          </a:p>
          <a:p>
            <a:pPr>
              <a:spcAft>
                <a:spcPts val="1200"/>
              </a:spcAft>
            </a:pPr>
            <a:endParaRPr lang="en-GB" dirty="0"/>
          </a:p>
        </p:txBody>
      </p:sp>
    </p:spTree>
    <p:extLst>
      <p:ext uri="{BB962C8B-B14F-4D97-AF65-F5344CB8AC3E}">
        <p14:creationId xmlns:p14="http://schemas.microsoft.com/office/powerpoint/2010/main" val="193867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00708"/>
            <a:ext cx="5942806" cy="523220"/>
          </a:xfrm>
        </p:spPr>
        <p:txBody>
          <a:bodyPr/>
          <a:lstStyle/>
          <a:p>
            <a:pPr marL="400050" indent="-400050"/>
            <a:r>
              <a:rPr lang="en-GB" sz="2800" dirty="0"/>
              <a:t>Implications for practice </a:t>
            </a:r>
          </a:p>
        </p:txBody>
      </p:sp>
      <p:sp>
        <p:nvSpPr>
          <p:cNvPr id="8" name="Text Placeholder 7"/>
          <p:cNvSpPr>
            <a:spLocks noGrp="1"/>
          </p:cNvSpPr>
          <p:nvPr>
            <p:ph type="body" sz="quarter" idx="17"/>
          </p:nvPr>
        </p:nvSpPr>
        <p:spPr>
          <a:xfrm>
            <a:off x="611560" y="1916832"/>
            <a:ext cx="6048672" cy="4392488"/>
          </a:xfrm>
        </p:spPr>
        <p:txBody>
          <a:bodyPr/>
          <a:lstStyle/>
          <a:p>
            <a:pPr marL="285750" indent="-285750">
              <a:lnSpc>
                <a:spcPct val="100000"/>
              </a:lnSpc>
              <a:spcAft>
                <a:spcPts val="800"/>
              </a:spcAft>
              <a:buFont typeface="Arial" panose="020B0604020202020204" pitchFamily="34" charset="0"/>
              <a:buChar char="•"/>
            </a:pPr>
            <a:r>
              <a:rPr lang="en-GB" sz="2000" dirty="0"/>
              <a:t>Educate organisational leadership teams on the potential importance of the MPC role, and:</a:t>
            </a:r>
          </a:p>
          <a:p>
            <a:pPr marL="285750" indent="-285750">
              <a:lnSpc>
                <a:spcPct val="100000"/>
              </a:lnSpc>
              <a:spcAft>
                <a:spcPts val="800"/>
              </a:spcAft>
              <a:buFont typeface="Arial" panose="020B0604020202020204" pitchFamily="34" charset="0"/>
              <a:buChar char="•"/>
            </a:pPr>
            <a:r>
              <a:rPr lang="en-GB" sz="2000" dirty="0"/>
              <a:t>Key responsibilities associated with the role</a:t>
            </a:r>
          </a:p>
          <a:p>
            <a:pPr marL="285750" indent="-285750">
              <a:lnSpc>
                <a:spcPct val="100000"/>
              </a:lnSpc>
              <a:spcAft>
                <a:spcPts val="800"/>
              </a:spcAft>
              <a:buFont typeface="Arial" panose="020B0604020202020204" pitchFamily="34" charset="0"/>
              <a:buChar char="•"/>
            </a:pPr>
            <a:r>
              <a:rPr lang="en-GB" sz="2000" dirty="0"/>
              <a:t>Research informed, rigorous selection of MPCs</a:t>
            </a:r>
          </a:p>
          <a:p>
            <a:pPr marL="285750" indent="-285750">
              <a:lnSpc>
                <a:spcPct val="100000"/>
              </a:lnSpc>
              <a:spcAft>
                <a:spcPts val="800"/>
              </a:spcAft>
              <a:buFont typeface="Arial" panose="020B0604020202020204" pitchFamily="34" charset="0"/>
              <a:buChar char="•"/>
            </a:pPr>
            <a:r>
              <a:rPr lang="en-GB" sz="2000" dirty="0"/>
              <a:t>Research informed training and development of MPCs</a:t>
            </a:r>
          </a:p>
          <a:p>
            <a:pPr marL="285750" indent="-285750">
              <a:lnSpc>
                <a:spcPct val="100000"/>
              </a:lnSpc>
              <a:spcAft>
                <a:spcPts val="800"/>
              </a:spcAft>
              <a:buFont typeface="Arial" panose="020B0604020202020204" pitchFamily="34" charset="0"/>
              <a:buChar char="•"/>
            </a:pPr>
            <a:r>
              <a:rPr lang="en-GB" sz="2000" dirty="0"/>
              <a:t>Factors which enhance and impede effective mentoring programme coordination, which impact</a:t>
            </a:r>
          </a:p>
          <a:p>
            <a:pPr marL="645750" lvl="1" indent="-285750">
              <a:lnSpc>
                <a:spcPct val="100000"/>
              </a:lnSpc>
              <a:spcAft>
                <a:spcPts val="800"/>
              </a:spcAft>
              <a:buFont typeface="Arial" panose="020B0604020202020204" pitchFamily="34" charset="0"/>
              <a:buChar char="•"/>
            </a:pPr>
            <a:r>
              <a:rPr lang="en-GB" sz="2000" dirty="0"/>
              <a:t>The success or otherwise of mentoring programmes; and thus</a:t>
            </a:r>
          </a:p>
          <a:p>
            <a:pPr marL="645750" lvl="1" indent="-285750">
              <a:lnSpc>
                <a:spcPct val="100000"/>
              </a:lnSpc>
              <a:spcAft>
                <a:spcPts val="800"/>
              </a:spcAft>
              <a:buFont typeface="Arial" panose="020B0604020202020204" pitchFamily="34" charset="0"/>
              <a:buChar char="•"/>
            </a:pPr>
            <a:r>
              <a:rPr lang="en-GB" sz="2000" dirty="0"/>
              <a:t>Professional learning, effectiveness, wellbeing and retention / attrition.</a:t>
            </a:r>
          </a:p>
          <a:p>
            <a:pPr marL="285750" indent="-285750">
              <a:lnSpc>
                <a:spcPct val="100000"/>
              </a:lnSpc>
              <a:spcAft>
                <a:spcPts val="800"/>
              </a:spcAft>
              <a:buFont typeface="Arial" panose="020B0604020202020204" pitchFamily="34" charset="0"/>
              <a:buChar char="•"/>
            </a:pPr>
            <a:endParaRPr lang="en-GB" sz="2000" dirty="0"/>
          </a:p>
          <a:p>
            <a:pPr marL="285750" indent="-285750">
              <a:lnSpc>
                <a:spcPct val="100000"/>
              </a:lnSpc>
              <a:spcAft>
                <a:spcPts val="800"/>
              </a:spcAft>
              <a:buFont typeface="Arial" panose="020B0604020202020204" pitchFamily="34" charset="0"/>
              <a:buChar char="•"/>
            </a:pPr>
            <a:endParaRPr lang="en-GB" sz="2000" dirty="0"/>
          </a:p>
          <a:p>
            <a:pPr>
              <a:spcAft>
                <a:spcPts val="1200"/>
              </a:spcAft>
            </a:pPr>
            <a:endParaRPr lang="en-GB" dirty="0"/>
          </a:p>
          <a:p>
            <a:pPr>
              <a:spcAft>
                <a:spcPts val="1200"/>
              </a:spcAft>
            </a:pPr>
            <a:endParaRPr lang="en-GB" dirty="0"/>
          </a:p>
        </p:txBody>
      </p:sp>
    </p:spTree>
    <p:extLst>
      <p:ext uri="{BB962C8B-B14F-4D97-AF65-F5344CB8AC3E}">
        <p14:creationId xmlns:p14="http://schemas.microsoft.com/office/powerpoint/2010/main" val="208172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548680"/>
            <a:ext cx="5942806" cy="584775"/>
          </a:xfrm>
        </p:spPr>
        <p:txBody>
          <a:bodyPr/>
          <a:lstStyle/>
          <a:p>
            <a:pPr marL="400050" indent="-400050"/>
            <a:r>
              <a:rPr lang="en-GB" sz="3200" dirty="0"/>
              <a:t>Discussion</a:t>
            </a:r>
          </a:p>
        </p:txBody>
      </p:sp>
      <p:sp>
        <p:nvSpPr>
          <p:cNvPr id="8" name="Text Placeholder 7"/>
          <p:cNvSpPr>
            <a:spLocks noGrp="1"/>
          </p:cNvSpPr>
          <p:nvPr>
            <p:ph type="body" sz="quarter" idx="17"/>
          </p:nvPr>
        </p:nvSpPr>
        <p:spPr>
          <a:xfrm>
            <a:off x="539552" y="1916832"/>
            <a:ext cx="6014814" cy="4392488"/>
          </a:xfrm>
        </p:spPr>
        <p:txBody>
          <a:bodyPr/>
          <a:lstStyle/>
          <a:p>
            <a:pPr marL="285750" indent="-285750">
              <a:lnSpc>
                <a:spcPct val="100000"/>
              </a:lnSpc>
              <a:spcAft>
                <a:spcPts val="600"/>
              </a:spcAft>
              <a:buFont typeface="Arial" panose="020B0604020202020204" pitchFamily="34" charset="0"/>
              <a:buChar char="•"/>
            </a:pPr>
            <a:r>
              <a:rPr lang="en-GB" sz="1850" dirty="0"/>
              <a:t>To what extent do the tentative implications apply to mentoring programme coordination in teacher education?</a:t>
            </a:r>
          </a:p>
          <a:p>
            <a:pPr marL="285750" indent="-285750">
              <a:lnSpc>
                <a:spcPct val="100000"/>
              </a:lnSpc>
              <a:spcAft>
                <a:spcPts val="300"/>
              </a:spcAft>
              <a:buFont typeface="Arial" panose="020B0604020202020204" pitchFamily="34" charset="0"/>
              <a:buChar char="•"/>
            </a:pPr>
            <a:r>
              <a:rPr lang="en-GB" sz="1850" dirty="0"/>
              <a:t>Who undertakes mentoring programme coordination in relation to:</a:t>
            </a:r>
          </a:p>
          <a:p>
            <a:pPr marL="645750" lvl="1" indent="-285750">
              <a:lnSpc>
                <a:spcPct val="100000"/>
              </a:lnSpc>
              <a:spcAft>
                <a:spcPts val="300"/>
              </a:spcAft>
              <a:buFont typeface="Arial" panose="020B0604020202020204" pitchFamily="34" charset="0"/>
              <a:buChar char="•"/>
            </a:pPr>
            <a:r>
              <a:rPr lang="en-GB" dirty="0"/>
              <a:t>Student / trainee teachers</a:t>
            </a:r>
          </a:p>
          <a:p>
            <a:pPr marL="645750" lvl="1" indent="-285750">
              <a:lnSpc>
                <a:spcPct val="100000"/>
              </a:lnSpc>
              <a:spcAft>
                <a:spcPts val="300"/>
              </a:spcAft>
              <a:buFont typeface="Arial" panose="020B0604020202020204" pitchFamily="34" charset="0"/>
              <a:buChar char="•"/>
            </a:pPr>
            <a:r>
              <a:rPr lang="en-GB" dirty="0"/>
              <a:t>Early career teachers</a:t>
            </a:r>
          </a:p>
          <a:p>
            <a:pPr marL="645750" lvl="1" indent="-285750">
              <a:lnSpc>
                <a:spcPct val="100000"/>
              </a:lnSpc>
              <a:spcAft>
                <a:spcPts val="600"/>
              </a:spcAft>
              <a:buFont typeface="Arial" panose="020B0604020202020204" pitchFamily="34" charset="0"/>
              <a:buChar char="•"/>
            </a:pPr>
            <a:r>
              <a:rPr lang="en-GB" dirty="0"/>
              <a:t>More experienced teachers?</a:t>
            </a:r>
          </a:p>
          <a:p>
            <a:pPr marL="285750" indent="-285750">
              <a:lnSpc>
                <a:spcPct val="100000"/>
              </a:lnSpc>
              <a:spcAft>
                <a:spcPts val="600"/>
              </a:spcAft>
              <a:buFont typeface="Arial" panose="020B0604020202020204" pitchFamily="34" charset="0"/>
              <a:buChar char="•"/>
            </a:pPr>
            <a:r>
              <a:rPr lang="en-GB" sz="1850" dirty="0"/>
              <a:t>Potential resonance of findings with your experience of mentoring programme coordination in these teacher education contexts?</a:t>
            </a:r>
          </a:p>
          <a:p>
            <a:pPr marL="285750" indent="-285750">
              <a:lnSpc>
                <a:spcPct val="100000"/>
              </a:lnSpc>
              <a:spcAft>
                <a:spcPts val="600"/>
              </a:spcAft>
              <a:buFont typeface="Arial" panose="020B0604020202020204" pitchFamily="34" charset="0"/>
              <a:buChar char="•"/>
            </a:pPr>
            <a:r>
              <a:rPr lang="en-GB" sz="1850" dirty="0"/>
              <a:t>Other potential ways of optimising the impact of the MPC role in these contexts?</a:t>
            </a:r>
          </a:p>
          <a:p>
            <a:pPr marL="285750" indent="-285750">
              <a:lnSpc>
                <a:spcPct val="100000"/>
              </a:lnSpc>
              <a:spcAft>
                <a:spcPts val="600"/>
              </a:spcAft>
              <a:buFont typeface="Arial" panose="020B0604020202020204" pitchFamily="34" charset="0"/>
              <a:buChar char="•"/>
            </a:pPr>
            <a:r>
              <a:rPr lang="en-GB" sz="1850" dirty="0"/>
              <a:t>Other?!</a:t>
            </a:r>
          </a:p>
        </p:txBody>
      </p:sp>
    </p:spTree>
    <p:extLst>
      <p:ext uri="{BB962C8B-B14F-4D97-AF65-F5344CB8AC3E}">
        <p14:creationId xmlns:p14="http://schemas.microsoft.com/office/powerpoint/2010/main" val="37827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10"/>
          </p:nvPr>
        </p:nvSpPr>
        <p:spPr>
          <a:xfrm>
            <a:off x="1691680" y="3068960"/>
            <a:ext cx="5688632" cy="2232248"/>
          </a:xfrm>
        </p:spPr>
        <p:txBody>
          <a:bodyPr/>
          <a:lstStyle/>
          <a:p>
            <a:pPr algn="ctr">
              <a:spcBef>
                <a:spcPts val="0"/>
              </a:spcBef>
              <a:spcAft>
                <a:spcPts val="1800"/>
              </a:spcAft>
            </a:pPr>
            <a:r>
              <a:rPr lang="en-GB" sz="2800" b="0" dirty="0">
                <a:latin typeface="+mn-lt"/>
              </a:rPr>
              <a:t>Please feel free to contact me at:</a:t>
            </a:r>
          </a:p>
          <a:p>
            <a:pPr algn="ctr">
              <a:spcBef>
                <a:spcPts val="0"/>
              </a:spcBef>
              <a:spcAft>
                <a:spcPts val="1800"/>
              </a:spcAft>
            </a:pPr>
            <a:r>
              <a:rPr lang="en-GB" sz="2800" b="0" dirty="0">
                <a:solidFill>
                  <a:schemeClr val="bg1"/>
                </a:solidFill>
                <a:latin typeface="+mn-lt"/>
                <a:hlinkClick r:id="rId3">
                  <a:extLst>
                    <a:ext uri="{A12FA001-AC4F-418D-AE19-62706E023703}">
                      <ahyp:hlinkClr xmlns:ahyp="http://schemas.microsoft.com/office/drawing/2018/hyperlinkcolor" val="tx"/>
                    </a:ext>
                  </a:extLst>
                </a:hlinkClick>
              </a:rPr>
              <a:t>A.Hobson@brighton.ac.uk</a:t>
            </a:r>
            <a:endParaRPr lang="en-GB" sz="2800" b="0" dirty="0">
              <a:solidFill>
                <a:schemeClr val="bg1"/>
              </a:solidFill>
              <a:latin typeface="+mn-lt"/>
            </a:endParaRPr>
          </a:p>
        </p:txBody>
      </p:sp>
      <p:sp>
        <p:nvSpPr>
          <p:cNvPr id="5" name="Title 4"/>
          <p:cNvSpPr>
            <a:spLocks noGrp="1"/>
          </p:cNvSpPr>
          <p:nvPr>
            <p:ph type="title"/>
          </p:nvPr>
        </p:nvSpPr>
        <p:spPr>
          <a:xfrm>
            <a:off x="664807" y="764704"/>
            <a:ext cx="7924800" cy="1070992"/>
          </a:xfrm>
        </p:spPr>
        <p:txBody>
          <a:bodyPr/>
          <a:lstStyle/>
          <a:p>
            <a:pPr algn="ctr"/>
            <a:r>
              <a:rPr lang="en-GB" sz="3600" dirty="0"/>
              <a:t>THANK YOU FOR ATTENDING / LISTENING / PARTICIPATING </a:t>
            </a:r>
            <a:r>
              <a:rPr lang="en-GB" sz="3600" dirty="0">
                <a:sym typeface="Wingdings" panose="05000000000000000000" pitchFamily="2" charset="2"/>
              </a:rPr>
              <a:t></a:t>
            </a:r>
            <a:endParaRPr lang="en-GB" sz="3600" dirty="0"/>
          </a:p>
        </p:txBody>
      </p:sp>
    </p:spTree>
    <p:extLst>
      <p:ext uri="{BB962C8B-B14F-4D97-AF65-F5344CB8AC3E}">
        <p14:creationId xmlns:p14="http://schemas.microsoft.com/office/powerpoint/2010/main" val="3345828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661919"/>
            <a:ext cx="6446862" cy="523220"/>
          </a:xfrm>
        </p:spPr>
        <p:txBody>
          <a:bodyPr/>
          <a:lstStyle/>
          <a:p>
            <a:pPr marL="400050"/>
            <a:r>
              <a:rPr lang="en-GB" sz="2800" dirty="0"/>
              <a:t>References</a:t>
            </a:r>
            <a:endParaRPr lang="en-GB" sz="1400" b="0" dirty="0">
              <a:highlight>
                <a:srgbClr val="FFFF00"/>
              </a:highlight>
            </a:endParaRPr>
          </a:p>
        </p:txBody>
      </p:sp>
      <p:sp>
        <p:nvSpPr>
          <p:cNvPr id="8" name="Text Placeholder 7"/>
          <p:cNvSpPr>
            <a:spLocks noGrp="1"/>
          </p:cNvSpPr>
          <p:nvPr>
            <p:ph type="body" sz="quarter" idx="17"/>
          </p:nvPr>
        </p:nvSpPr>
        <p:spPr>
          <a:xfrm>
            <a:off x="539552" y="1916832"/>
            <a:ext cx="6048672" cy="4680520"/>
          </a:xfrm>
        </p:spPr>
        <p:txBody>
          <a:bodyPr/>
          <a:lstStyle/>
          <a:p>
            <a:pPr>
              <a:lnSpc>
                <a:spcPct val="100000"/>
              </a:lnSpc>
            </a:pPr>
            <a:r>
              <a:rPr lang="en-GB" sz="1400" dirty="0"/>
              <a:t>*Beltman, S., and Schaeben, M., 2012. Institution-wide peer mentoring: Benefits for mentors. The International Journal of the First Year in Higher Education, 3 (2), 33–44.</a:t>
            </a:r>
          </a:p>
          <a:p>
            <a:pPr>
              <a:lnSpc>
                <a:spcPct val="100000"/>
              </a:lnSpc>
            </a:pPr>
            <a:r>
              <a:rPr lang="en-GB" sz="1400" dirty="0"/>
              <a:t>*Beutel, D., Crosswell, L., Willis, J., Spooner-Lane, R., Curtis, E., and Churchward, P., 2017. Preparing teachers to mentor beginning teachers: an Australian case study. International Journal of Mentoring and Coaching in Education, 6 (3), 164–177.</a:t>
            </a:r>
          </a:p>
          <a:p>
            <a:pPr>
              <a:lnSpc>
                <a:spcPct val="100000"/>
              </a:lnSpc>
            </a:pPr>
            <a:r>
              <a:rPr lang="en-GB" sz="1400" dirty="0"/>
              <a:t>*Butcher, J., and Mutton, T., 2008. “Towards Professional Multilingualism?” Reconceptualising the School Coordinator Role in Initial Teacher Training. Curriculum Journal, 19 (3), 215–226.</a:t>
            </a:r>
          </a:p>
          <a:p>
            <a:pPr>
              <a:lnSpc>
                <a:spcPct val="100000"/>
              </a:lnSpc>
            </a:pPr>
            <a:r>
              <a:rPr lang="en-GB" sz="1400" dirty="0"/>
              <a:t>**Hobson, A.J., 2021. Bringing Mentoring ONSIDE: Averting Judgementoring and Enhancing the Professional Learning, Development and Well-being of Teachers. In: E.H. Reames and L.J. Searby (Eds.) The Art and Science of Mentoring: A Festschrift in Honor of Dr. Frances Kochan, 49-74. Charlotte, NC: Information Age Publishing.</a:t>
            </a:r>
          </a:p>
          <a:p>
            <a:pPr>
              <a:lnSpc>
                <a:spcPct val="100000"/>
              </a:lnSpc>
            </a:pPr>
            <a:r>
              <a:rPr lang="en-GB" sz="1400" dirty="0"/>
              <a:t>**Hobson, A.J., 2022. ONSIDE Co-Mentoring: “Breaking down the last vestiges of hierarchy” to promote professional learning, development and well-being. CollectivED, 14, 27-38. Available at: CollectivED Working Papers (leedsbeckett.ac.uk)</a:t>
            </a:r>
          </a:p>
          <a:p>
            <a:pPr>
              <a:lnSpc>
                <a:spcPct val="100000"/>
              </a:lnSpc>
            </a:pPr>
            <a:endParaRPr lang="en-GB" sz="1600" dirty="0"/>
          </a:p>
          <a:p>
            <a:pPr>
              <a:lnSpc>
                <a:spcPct val="100000"/>
              </a:lnSpc>
            </a:pPr>
            <a:endParaRPr lang="en-GB" sz="1200" dirty="0"/>
          </a:p>
        </p:txBody>
      </p:sp>
    </p:spTree>
    <p:extLst>
      <p:ext uri="{BB962C8B-B14F-4D97-AF65-F5344CB8AC3E}">
        <p14:creationId xmlns:p14="http://schemas.microsoft.com/office/powerpoint/2010/main" val="2808993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677309"/>
            <a:ext cx="5942806" cy="492443"/>
          </a:xfrm>
        </p:spPr>
        <p:txBody>
          <a:bodyPr/>
          <a:lstStyle/>
          <a:p>
            <a:pPr marL="400050" indent="-400050"/>
            <a:r>
              <a:rPr lang="en-GB" sz="2500" dirty="0"/>
              <a:t>References </a:t>
            </a:r>
            <a:r>
              <a:rPr lang="en-GB" sz="2500" b="0" dirty="0"/>
              <a:t>{cont.}</a:t>
            </a:r>
          </a:p>
        </p:txBody>
      </p:sp>
      <p:sp>
        <p:nvSpPr>
          <p:cNvPr id="8" name="Text Placeholder 7"/>
          <p:cNvSpPr>
            <a:spLocks noGrp="1"/>
          </p:cNvSpPr>
          <p:nvPr>
            <p:ph type="body" sz="quarter" idx="17"/>
          </p:nvPr>
        </p:nvSpPr>
        <p:spPr>
          <a:xfrm>
            <a:off x="539552" y="1983286"/>
            <a:ext cx="6192688" cy="4686074"/>
          </a:xfrm>
        </p:spPr>
        <p:txBody>
          <a:bodyPr/>
          <a:lstStyle/>
          <a:p>
            <a:pPr>
              <a:lnSpc>
                <a:spcPct val="100000"/>
              </a:lnSpc>
            </a:pPr>
            <a:r>
              <a:rPr lang="en-GB" sz="1350" dirty="0"/>
              <a:t>**Hobson, A.J., Castanheira, P., Doyle, K., Csigás, Z., and Clutterbuck, D., 2016. The Mentoring across Professions (MaP) project: What can teacher mentoring learn from international good practice in employee mentoring and coaching? London: Gatsby Charitable Foundation. http://www.gatsby.org.uk/uploads/education/reports/pdf/mentoring-across-the-professions-final300816.pdf  </a:t>
            </a:r>
          </a:p>
          <a:p>
            <a:pPr>
              <a:lnSpc>
                <a:spcPct val="100000"/>
              </a:lnSpc>
            </a:pPr>
            <a:r>
              <a:rPr lang="en-GB" sz="1350" dirty="0"/>
              <a:t>**Hobson, A.J., and Maxwell, B., 2020. Mentoring substructures and superstructures: an extension and reconceptualisation of the architecture for teacher mentoring. Journal of Education for Teaching: International Research and Pedagogy, 46 (2), 184–206.</a:t>
            </a:r>
          </a:p>
          <a:p>
            <a:pPr>
              <a:lnSpc>
                <a:spcPct val="100000"/>
              </a:lnSpc>
            </a:pPr>
            <a:r>
              <a:rPr lang="en-GB" sz="1350" dirty="0"/>
              <a:t>Hobson, A.J., Maxwell, B. and Káplár-Kodácsy, K., 2021. The Role of the Mentoring Programme Coordinator: A rapid evidence review. London: Education &amp; Training Foundation. Available at: https://www.et-foundation.co.uk/wp-content/uploads/2021/05/ETF_MCoord_Report_UoB_SHU_29_April_2021_Final.pdf </a:t>
            </a:r>
          </a:p>
          <a:p>
            <a:pPr>
              <a:lnSpc>
                <a:spcPct val="100000"/>
              </a:lnSpc>
            </a:pPr>
            <a:r>
              <a:rPr lang="en-GB" sz="1350" dirty="0"/>
              <a:t>**Hobson, A.J., Maxwell, B., Stevens, A., Doyle, K., and Malderez, A., 2015. Mentoring and coaching for teachers in the further education and skills sector in England: Full report. London: Gatsby Charitable Foundation. Retrieved from: http://www.gatsby.org.uk/uploads/education/reports/pdf/mentoring-full-report.pdf</a:t>
            </a:r>
          </a:p>
        </p:txBody>
      </p:sp>
    </p:spTree>
    <p:extLst>
      <p:ext uri="{BB962C8B-B14F-4D97-AF65-F5344CB8AC3E}">
        <p14:creationId xmlns:p14="http://schemas.microsoft.com/office/powerpoint/2010/main" val="879694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677309"/>
            <a:ext cx="5942806" cy="492443"/>
          </a:xfrm>
        </p:spPr>
        <p:txBody>
          <a:bodyPr/>
          <a:lstStyle/>
          <a:p>
            <a:pPr marL="400050" indent="-400050"/>
            <a:r>
              <a:rPr lang="en-GB" sz="2500" dirty="0"/>
              <a:t>References </a:t>
            </a:r>
            <a:r>
              <a:rPr lang="en-GB" sz="2500" b="0" dirty="0"/>
              <a:t>{cont.}</a:t>
            </a:r>
          </a:p>
        </p:txBody>
      </p:sp>
      <p:sp>
        <p:nvSpPr>
          <p:cNvPr id="8" name="Text Placeholder 7"/>
          <p:cNvSpPr>
            <a:spLocks noGrp="1"/>
          </p:cNvSpPr>
          <p:nvPr>
            <p:ph type="body" sz="quarter" idx="17"/>
          </p:nvPr>
        </p:nvSpPr>
        <p:spPr>
          <a:xfrm>
            <a:off x="539552" y="1983286"/>
            <a:ext cx="6192688" cy="4686074"/>
          </a:xfrm>
        </p:spPr>
        <p:txBody>
          <a:bodyPr/>
          <a:lstStyle/>
          <a:p>
            <a:pPr>
              <a:lnSpc>
                <a:spcPct val="100000"/>
              </a:lnSpc>
            </a:pPr>
            <a:r>
              <a:rPr lang="en-GB" sz="1350" dirty="0"/>
              <a:t>Hobson, A.J = van Nieuwerburgh, C., 2022. Extending the research agenda on (ethical) coaching and mentoring in education: embracing mutuality and prioritising wellbeing. International Journal of Mentoring and Coaching in Education, 11 (1), 1-13.</a:t>
            </a:r>
          </a:p>
          <a:p>
            <a:pPr>
              <a:lnSpc>
                <a:spcPct val="100000"/>
              </a:lnSpc>
            </a:pPr>
            <a:r>
              <a:rPr lang="en-GB" sz="1350" dirty="0"/>
              <a:t>Koczka, T., 2017. The Role of the Mentoring Programme Co-ordinator, in D.A. Clutterbuck, F.K. Kochan, L.G. Lunsford, N. Dominguez and J. Haddock-Millar (Eds.), The SAGE Handbook of Mentoring. London: SAGE Publications. Chapter 17, 246–260.</a:t>
            </a:r>
          </a:p>
          <a:p>
            <a:pPr>
              <a:lnSpc>
                <a:spcPct val="100000"/>
              </a:lnSpc>
            </a:pPr>
            <a:r>
              <a:rPr lang="en-GB" sz="1350" dirty="0"/>
              <a:t>Kochan, F., Searby, L., George, M.P., and Edge, J.M., 2015. Cultural influences in mentoring endeavors: Applying the Cultural Framework Analysis Process. International Journal of Mentoring and Coaching in Education, 4 (2), 86–106.</a:t>
            </a:r>
          </a:p>
          <a:p>
            <a:pPr>
              <a:lnSpc>
                <a:spcPct val="100000"/>
              </a:lnSpc>
            </a:pPr>
            <a:r>
              <a:rPr lang="en-GB" sz="1350" dirty="0"/>
              <a:t>*Kramer-Simpson, E., 2018. Moving from Student to Professional: Industry Mentors and Academic Internship Coordinators Supporting Intern Learning in the Workplace. Journal of Technical Writing and Communication, 48 (1), 81–103. </a:t>
            </a:r>
          </a:p>
          <a:p>
            <a:pPr>
              <a:lnSpc>
                <a:spcPct val="100000"/>
              </a:lnSpc>
            </a:pPr>
            <a:r>
              <a:rPr lang="en-GB" sz="1350" dirty="0"/>
              <a:t>*Le Cornu, R.J., 2010. Changing Roles, Relationships and Responsibilities in Changing Times. Asia-Pacific Journal of Teacher Education, 38 (3), 195–206. </a:t>
            </a:r>
          </a:p>
          <a:p>
            <a:pPr>
              <a:lnSpc>
                <a:spcPct val="100000"/>
              </a:lnSpc>
            </a:pPr>
            <a:r>
              <a:rPr lang="en-GB" sz="1350" dirty="0"/>
              <a:t>*Le Cornu, R.J., 2012. School Co-ordinators: Leaders of Learning in Professional Experience. Australian Journal of Teacher Education, 37 (3), 18–33. </a:t>
            </a:r>
          </a:p>
          <a:p>
            <a:pPr>
              <a:lnSpc>
                <a:spcPct val="100000"/>
              </a:lnSpc>
            </a:pPr>
            <a:endParaRPr lang="en-GB" sz="1200" dirty="0"/>
          </a:p>
        </p:txBody>
      </p:sp>
    </p:spTree>
    <p:extLst>
      <p:ext uri="{BB962C8B-B14F-4D97-AF65-F5344CB8AC3E}">
        <p14:creationId xmlns:p14="http://schemas.microsoft.com/office/powerpoint/2010/main" val="389905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2286000"/>
            <a:ext cx="7778824" cy="1143000"/>
          </a:xfrm>
        </p:spPr>
        <p:txBody>
          <a:bodyPr/>
          <a:lstStyle/>
          <a:p>
            <a:pPr marL="400050" indent="-400050"/>
            <a:r>
              <a:rPr lang="en-GB" sz="3600" dirty="0"/>
              <a:t>1. Definitions: what </a:t>
            </a:r>
            <a:r>
              <a:rPr lang="en-GB" sz="3600" i="1" dirty="0"/>
              <a:t>is</a:t>
            </a:r>
            <a:r>
              <a:rPr lang="en-GB" sz="3600" dirty="0"/>
              <a:t> a mentoring programme coordinator?</a:t>
            </a:r>
          </a:p>
        </p:txBody>
      </p:sp>
    </p:spTree>
    <p:extLst>
      <p:ext uri="{BB962C8B-B14F-4D97-AF65-F5344CB8AC3E}">
        <p14:creationId xmlns:p14="http://schemas.microsoft.com/office/powerpoint/2010/main" val="3033344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677309"/>
            <a:ext cx="5942806" cy="492443"/>
          </a:xfrm>
        </p:spPr>
        <p:txBody>
          <a:bodyPr/>
          <a:lstStyle/>
          <a:p>
            <a:pPr marL="400050" indent="-400050"/>
            <a:r>
              <a:rPr lang="en-GB" sz="2500" dirty="0"/>
              <a:t>References </a:t>
            </a:r>
            <a:r>
              <a:rPr lang="en-GB" sz="2500" b="0" dirty="0"/>
              <a:t>{cont.}</a:t>
            </a:r>
          </a:p>
        </p:txBody>
      </p:sp>
      <p:sp>
        <p:nvSpPr>
          <p:cNvPr id="8" name="Text Placeholder 7"/>
          <p:cNvSpPr>
            <a:spLocks noGrp="1"/>
          </p:cNvSpPr>
          <p:nvPr>
            <p:ph type="body" sz="quarter" idx="17"/>
          </p:nvPr>
        </p:nvSpPr>
        <p:spPr>
          <a:xfrm>
            <a:off x="539552" y="1983286"/>
            <a:ext cx="6192688" cy="4686074"/>
          </a:xfrm>
        </p:spPr>
        <p:txBody>
          <a:bodyPr/>
          <a:lstStyle/>
          <a:p>
            <a:pPr>
              <a:lnSpc>
                <a:spcPct val="100000"/>
              </a:lnSpc>
            </a:pPr>
            <a:r>
              <a:rPr lang="en-GB" sz="1400" dirty="0"/>
              <a:t>*MacCallum, J., Beltman, S., Coffey, A., and Cooper, T., 2017. Taking care of youth mentoring relationships: red flags, repair, and respectful resolution. Mentoring &amp; Tutoring: Partnership in Learning, 25 (3), 250–271.</a:t>
            </a:r>
          </a:p>
          <a:p>
            <a:pPr>
              <a:lnSpc>
                <a:spcPct val="100000"/>
              </a:lnSpc>
            </a:pPr>
            <a:r>
              <a:rPr lang="en-GB" sz="1400" dirty="0"/>
              <a:t>Malderez, A. and Bodoczky, C., 1999. Mentor Courses: A resource book for trainer-trainers. Cambridge: CUP.</a:t>
            </a:r>
          </a:p>
          <a:p>
            <a:pPr>
              <a:lnSpc>
                <a:spcPct val="100000"/>
              </a:lnSpc>
            </a:pPr>
            <a:r>
              <a:rPr lang="en-GB" sz="1400" dirty="0"/>
              <a:t>Maxwell, B., Hobson, A. J., and Manning, C., 2022. Mentoring and coaching trainee and early career teachers: Conceptual review. The National Institute of Teaching. Available at: Conceptual_Review_Mentoring_-_Nov_22.pdf (niot.s3.amazonaws.com)</a:t>
            </a:r>
          </a:p>
          <a:p>
            <a:pPr>
              <a:lnSpc>
                <a:spcPct val="100000"/>
              </a:lnSpc>
            </a:pPr>
            <a:r>
              <a:rPr lang="en-GB" sz="1400" dirty="0"/>
              <a:t>*Michael, O., Court, D., and Petal, P., 2009. Job Stress and Organizational Commitment among Mentoring Coordinators. International Journal of Educational Management, 23 (3), 266–288. </a:t>
            </a:r>
          </a:p>
          <a:p>
            <a:pPr>
              <a:lnSpc>
                <a:spcPct val="100000"/>
              </a:lnSpc>
            </a:pPr>
            <a:r>
              <a:rPr lang="en-GB" sz="1400" dirty="0"/>
              <a:t>*Morales, E.E., Ambrose-Roman, S., and Perez-Maldonado, R., 2016. Transmitting Success: Comprehensive Peer Mentoring for At-Risk Students in Developmental Math. Innovative Higher Education, 41 (2), 121–135.</a:t>
            </a:r>
          </a:p>
          <a:p>
            <a:pPr>
              <a:lnSpc>
                <a:spcPct val="100000"/>
              </a:lnSpc>
            </a:pPr>
            <a:endParaRPr lang="en-GB" sz="1200" dirty="0"/>
          </a:p>
        </p:txBody>
      </p:sp>
    </p:spTree>
    <p:extLst>
      <p:ext uri="{BB962C8B-B14F-4D97-AF65-F5344CB8AC3E}">
        <p14:creationId xmlns:p14="http://schemas.microsoft.com/office/powerpoint/2010/main" val="3307907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677309"/>
            <a:ext cx="5942806" cy="492443"/>
          </a:xfrm>
        </p:spPr>
        <p:txBody>
          <a:bodyPr/>
          <a:lstStyle/>
          <a:p>
            <a:pPr marL="400050" indent="-400050"/>
            <a:r>
              <a:rPr lang="en-GB" sz="2500" dirty="0"/>
              <a:t>References </a:t>
            </a:r>
            <a:r>
              <a:rPr lang="en-GB" sz="2500" b="0" dirty="0"/>
              <a:t>{cont.}</a:t>
            </a:r>
          </a:p>
        </p:txBody>
      </p:sp>
      <p:sp>
        <p:nvSpPr>
          <p:cNvPr id="8" name="Text Placeholder 7"/>
          <p:cNvSpPr>
            <a:spLocks noGrp="1"/>
          </p:cNvSpPr>
          <p:nvPr>
            <p:ph type="body" sz="quarter" idx="17"/>
          </p:nvPr>
        </p:nvSpPr>
        <p:spPr>
          <a:xfrm>
            <a:off x="539552" y="1983286"/>
            <a:ext cx="6192688" cy="4686074"/>
          </a:xfrm>
        </p:spPr>
        <p:txBody>
          <a:bodyPr/>
          <a:lstStyle/>
          <a:p>
            <a:pPr>
              <a:lnSpc>
                <a:spcPct val="100000"/>
              </a:lnSpc>
            </a:pPr>
            <a:r>
              <a:rPr lang="en-GB" sz="1400" dirty="0"/>
              <a:t>*Mozdzanowski, S.K., 2016. Impact of mentoring on K-12 beginning teachers’ efficacy and commitment: A comparative phenomenological study. ProQuest Dissertations and Theses, 113–116.</a:t>
            </a:r>
          </a:p>
          <a:p>
            <a:pPr>
              <a:lnSpc>
                <a:spcPct val="100000"/>
              </a:lnSpc>
            </a:pPr>
            <a:r>
              <a:rPr lang="en-GB" sz="1400" dirty="0"/>
              <a:t>*Peters, J., 2011. Sustaining School Colleagues’ Commitment to a Long-Term Professional Experience Partnership. Australian Journal of Teacher Education, 36 (5), 1–15.</a:t>
            </a:r>
          </a:p>
          <a:p>
            <a:pPr>
              <a:lnSpc>
                <a:spcPct val="100000"/>
              </a:lnSpc>
            </a:pPr>
            <a:r>
              <a:rPr lang="en-GB" sz="1400" dirty="0"/>
              <a:t>*Rodriguez, J., McKinney, T., Powell, S., Walker, Z., and Vince Garland, K., 2020. Was This Feedback Useful? Examining the Observation and Feedback Process for Pre-Service Teachers. Teaching Education, 31 (2), 144–161.</a:t>
            </a:r>
          </a:p>
          <a:p>
            <a:pPr>
              <a:lnSpc>
                <a:spcPct val="100000"/>
              </a:lnSpc>
            </a:pPr>
            <a:r>
              <a:rPr lang="en-GB" sz="1400" dirty="0"/>
              <a:t>Sanyal, C., 2017. The effective mentor, mentee and mentoring relationship. In D. Clutterbuck, F. Kochan, L. G. Lunsford, N. Dominguez, and J. Haddock-Millar (Eds.), The SAGE Handbook of Mentoring (143–155). Sage: London.</a:t>
            </a:r>
          </a:p>
          <a:p>
            <a:pPr>
              <a:lnSpc>
                <a:spcPct val="100000"/>
              </a:lnSpc>
            </a:pPr>
            <a:r>
              <a:rPr lang="en-GB" sz="1400" dirty="0"/>
              <a:t>*Willis, J., Churchward, P., Beutel, D., Spooner-Lane, R., Crosswell, L., and Curtis, E., 2019. Mentors for beginning teachers as middle leaders: the messy work of recontextualising. School Leadership &amp; Management, 39 (3–4), 334–351.</a:t>
            </a:r>
          </a:p>
          <a:p>
            <a:pPr>
              <a:lnSpc>
                <a:spcPct val="100000"/>
              </a:lnSpc>
            </a:pPr>
            <a:endParaRPr lang="en-GB" sz="1200" dirty="0"/>
          </a:p>
        </p:txBody>
      </p:sp>
    </p:spTree>
    <p:extLst>
      <p:ext uri="{BB962C8B-B14F-4D97-AF65-F5344CB8AC3E}">
        <p14:creationId xmlns:p14="http://schemas.microsoft.com/office/powerpoint/2010/main" val="416467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7584" y="404083"/>
            <a:ext cx="5112568" cy="523220"/>
          </a:xfrm>
        </p:spPr>
        <p:txBody>
          <a:bodyPr/>
          <a:lstStyle/>
          <a:p>
            <a:pPr marL="400050" indent="-400050" algn="ctr"/>
            <a:r>
              <a:rPr lang="en-GB" sz="2800" dirty="0"/>
              <a:t>	Definitions</a:t>
            </a:r>
          </a:p>
        </p:txBody>
      </p:sp>
      <p:sp>
        <p:nvSpPr>
          <p:cNvPr id="8" name="Text Placeholder 7"/>
          <p:cNvSpPr>
            <a:spLocks noGrp="1"/>
          </p:cNvSpPr>
          <p:nvPr>
            <p:ph type="body" sz="quarter" idx="17"/>
          </p:nvPr>
        </p:nvSpPr>
        <p:spPr>
          <a:xfrm>
            <a:off x="539552" y="1916832"/>
            <a:ext cx="6120680" cy="4514002"/>
          </a:xfrm>
        </p:spPr>
        <p:txBody>
          <a:bodyPr/>
          <a:lstStyle/>
          <a:p>
            <a:pPr marL="342900" indent="-342900">
              <a:lnSpc>
                <a:spcPts val="2500"/>
              </a:lnSpc>
              <a:spcAft>
                <a:spcPts val="600"/>
              </a:spcAft>
              <a:buFont typeface="Arial" panose="020B0604020202020204" pitchFamily="34" charset="0"/>
              <a:buChar char="•"/>
            </a:pPr>
            <a:r>
              <a:rPr lang="en-GB" sz="2000" dirty="0"/>
              <a:t>We use the term mentoring programme coordinator (MPC) to refer to:</a:t>
            </a:r>
          </a:p>
          <a:p>
            <a:pPr marL="505800" lvl="2" indent="0">
              <a:lnSpc>
                <a:spcPts val="2500"/>
              </a:lnSpc>
              <a:spcBef>
                <a:spcPts val="0"/>
              </a:spcBef>
              <a:spcAft>
                <a:spcPts val="600"/>
              </a:spcAft>
              <a:buNone/>
            </a:pPr>
            <a:r>
              <a:rPr lang="en-GB" sz="2000" dirty="0"/>
              <a:t>Those charged with formal responsibility for the leadership and management of organisational mentoring programmes or schemes (these terms are used interchangeably)</a:t>
            </a:r>
          </a:p>
          <a:p>
            <a:pPr marL="505800" lvl="2" indent="0">
              <a:spcBef>
                <a:spcPts val="0"/>
              </a:spcBef>
              <a:buNone/>
            </a:pPr>
            <a:endParaRPr lang="en-GB" sz="800" dirty="0"/>
          </a:p>
          <a:p>
            <a:pPr marL="342900" indent="-342900">
              <a:lnSpc>
                <a:spcPts val="2500"/>
              </a:lnSpc>
              <a:spcAft>
                <a:spcPts val="600"/>
              </a:spcAft>
              <a:buFont typeface="Arial" panose="020B0604020202020204" pitchFamily="34" charset="0"/>
              <a:buChar char="•"/>
            </a:pPr>
            <a:r>
              <a:rPr lang="en-GB" sz="2000" dirty="0"/>
              <a:t>And mentoring as:</a:t>
            </a:r>
          </a:p>
          <a:p>
            <a:pPr marL="505800" lvl="2" indent="0">
              <a:lnSpc>
                <a:spcPts val="2500"/>
              </a:lnSpc>
              <a:spcBef>
                <a:spcPts val="0"/>
              </a:spcBef>
              <a:spcAft>
                <a:spcPts val="600"/>
              </a:spcAft>
              <a:buNone/>
            </a:pPr>
            <a:r>
              <a:rPr lang="en-GB" sz="2000" dirty="0"/>
              <a:t>A facilitative or helping relationship intended to achieve some type of change, learning and/or enhanced individual and/or organisational effectiveness (Maxwell, Hobson &amp; Manning 2022; cf. Smith, Van Oosten &amp; Boyatzis 2009).</a:t>
            </a:r>
            <a:endParaRPr lang="en-US" sz="1950" i="1" dirty="0"/>
          </a:p>
        </p:txBody>
      </p:sp>
    </p:spTree>
    <p:extLst>
      <p:ext uri="{BB962C8B-B14F-4D97-AF65-F5344CB8AC3E}">
        <p14:creationId xmlns:p14="http://schemas.microsoft.com/office/powerpoint/2010/main" val="104509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7584" y="404083"/>
            <a:ext cx="5112568" cy="523220"/>
          </a:xfrm>
        </p:spPr>
        <p:txBody>
          <a:bodyPr/>
          <a:lstStyle/>
          <a:p>
            <a:pPr marL="400050" indent="-400050" algn="ctr"/>
            <a:r>
              <a:rPr lang="en-GB" sz="2800" dirty="0"/>
              <a:t>	Definitions</a:t>
            </a:r>
          </a:p>
        </p:txBody>
      </p:sp>
      <p:sp>
        <p:nvSpPr>
          <p:cNvPr id="8" name="Text Placeholder 7"/>
          <p:cNvSpPr>
            <a:spLocks noGrp="1"/>
          </p:cNvSpPr>
          <p:nvPr>
            <p:ph type="body" sz="quarter" idx="17"/>
          </p:nvPr>
        </p:nvSpPr>
        <p:spPr>
          <a:xfrm>
            <a:off x="611560" y="1988840"/>
            <a:ext cx="5976664" cy="4441994"/>
          </a:xfrm>
        </p:spPr>
        <p:txBody>
          <a:bodyPr/>
          <a:lstStyle/>
          <a:p>
            <a:pPr>
              <a:lnSpc>
                <a:spcPts val="2500"/>
              </a:lnSpc>
              <a:spcAft>
                <a:spcPts val="600"/>
              </a:spcAft>
            </a:pPr>
            <a:r>
              <a:rPr lang="en-GB" sz="2200" dirty="0"/>
              <a:t>“The role of the programme co-ordinator is to manage the entire [mentoring] scheme including the development of support mechanisms, to act as the main point of contact for all stakeholders within and associated with the scheme, to be the link between the programme and top management and to troubleshoot relationships.”</a:t>
            </a:r>
          </a:p>
          <a:p>
            <a:pPr>
              <a:lnSpc>
                <a:spcPts val="2500"/>
              </a:lnSpc>
              <a:spcAft>
                <a:spcPts val="600"/>
              </a:spcAft>
            </a:pPr>
            <a:r>
              <a:rPr lang="en-GB" sz="2150" dirty="0"/>
              <a:t>(Koczka 2017, p.248).</a:t>
            </a:r>
          </a:p>
          <a:p>
            <a:pPr>
              <a:lnSpc>
                <a:spcPts val="2500"/>
              </a:lnSpc>
              <a:spcAft>
                <a:spcPts val="600"/>
              </a:spcAft>
            </a:pPr>
            <a:endParaRPr lang="en-GB" sz="2200" dirty="0"/>
          </a:p>
        </p:txBody>
      </p:sp>
    </p:spTree>
    <p:extLst>
      <p:ext uri="{BB962C8B-B14F-4D97-AF65-F5344CB8AC3E}">
        <p14:creationId xmlns:p14="http://schemas.microsoft.com/office/powerpoint/2010/main" val="341613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427166"/>
            <a:ext cx="6120680" cy="892552"/>
          </a:xfrm>
        </p:spPr>
        <p:txBody>
          <a:bodyPr/>
          <a:lstStyle/>
          <a:p>
            <a:pPr marL="400050" indent="-400050" algn="ctr"/>
            <a:r>
              <a:rPr lang="en-GB" sz="2600" dirty="0"/>
              <a:t>	Qualifying those definitions / understandings of the MPC role</a:t>
            </a:r>
          </a:p>
        </p:txBody>
      </p:sp>
      <p:sp>
        <p:nvSpPr>
          <p:cNvPr id="8" name="Text Placeholder 7"/>
          <p:cNvSpPr>
            <a:spLocks noGrp="1"/>
          </p:cNvSpPr>
          <p:nvPr>
            <p:ph type="body" sz="quarter" idx="17"/>
          </p:nvPr>
        </p:nvSpPr>
        <p:spPr>
          <a:xfrm>
            <a:off x="539552" y="1988840"/>
            <a:ext cx="6120680" cy="4441994"/>
          </a:xfrm>
        </p:spPr>
        <p:txBody>
          <a:bodyPr/>
          <a:lstStyle/>
          <a:p>
            <a:pPr marL="457200" indent="-457200">
              <a:lnSpc>
                <a:spcPts val="2500"/>
              </a:lnSpc>
              <a:spcAft>
                <a:spcPts val="600"/>
              </a:spcAft>
              <a:buFont typeface="+mj-lt"/>
              <a:buAutoNum type="arabicParenR"/>
            </a:pPr>
            <a:r>
              <a:rPr lang="en-GB" sz="2100" dirty="0"/>
              <a:t>People who lead and manage organisational mentoring schemes are not always called MPCs</a:t>
            </a:r>
          </a:p>
          <a:p>
            <a:pPr marL="457200" indent="-457200">
              <a:lnSpc>
                <a:spcPts val="2500"/>
              </a:lnSpc>
              <a:spcAft>
                <a:spcPts val="600"/>
              </a:spcAft>
              <a:buFont typeface="+mj-lt"/>
              <a:buAutoNum type="arabicParenR"/>
            </a:pPr>
            <a:r>
              <a:rPr lang="en-GB" sz="2100" dirty="0"/>
              <a:t>The MPC brief is often part of a broader leadership role</a:t>
            </a:r>
          </a:p>
          <a:p>
            <a:pPr marL="457200" indent="-457200">
              <a:lnSpc>
                <a:spcPts val="2500"/>
              </a:lnSpc>
              <a:spcAft>
                <a:spcPts val="600"/>
              </a:spcAft>
              <a:buFont typeface="+mj-lt"/>
              <a:buAutoNum type="arabicParenR"/>
            </a:pPr>
            <a:r>
              <a:rPr lang="en-GB" sz="2100" dirty="0"/>
              <a:t>Not all mentoring schemes have a single MPC</a:t>
            </a:r>
          </a:p>
          <a:p>
            <a:pPr marL="457200" indent="-457200">
              <a:lnSpc>
                <a:spcPts val="2500"/>
              </a:lnSpc>
              <a:spcAft>
                <a:spcPts val="600"/>
              </a:spcAft>
              <a:buFont typeface="+mj-lt"/>
              <a:buAutoNum type="arabicParenR"/>
            </a:pPr>
            <a:r>
              <a:rPr lang="en-GB" sz="2100" dirty="0"/>
              <a:t>Most MPCs manage mentoring programmes within a specific organisational context, others lead and manage mentoring schemes across multiple organisations</a:t>
            </a:r>
          </a:p>
          <a:p>
            <a:pPr marL="457200" indent="-457200">
              <a:lnSpc>
                <a:spcPts val="2500"/>
              </a:lnSpc>
              <a:spcAft>
                <a:spcPts val="600"/>
              </a:spcAft>
              <a:buFont typeface="+mj-lt"/>
              <a:buAutoNum type="arabicParenR"/>
            </a:pPr>
            <a:r>
              <a:rPr lang="en-GB" sz="2100" dirty="0"/>
              <a:t>The specific requirements of the MPC role vary across mentoring schemes.</a:t>
            </a:r>
          </a:p>
        </p:txBody>
      </p:sp>
    </p:spTree>
    <p:extLst>
      <p:ext uri="{BB962C8B-B14F-4D97-AF65-F5344CB8AC3E}">
        <p14:creationId xmlns:p14="http://schemas.microsoft.com/office/powerpoint/2010/main" val="394305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10"/>
          </p:nvPr>
        </p:nvSpPr>
        <p:spPr>
          <a:xfrm>
            <a:off x="609600" y="3717032"/>
            <a:ext cx="7910251" cy="1071570"/>
          </a:xfrm>
        </p:spPr>
        <p:txBody>
          <a:bodyPr/>
          <a:lstStyle/>
          <a:p>
            <a:r>
              <a:rPr lang="en-GB" sz="2800" dirty="0"/>
              <a:t>	</a:t>
            </a:r>
          </a:p>
        </p:txBody>
      </p:sp>
      <p:sp>
        <p:nvSpPr>
          <p:cNvPr id="5" name="Title 4"/>
          <p:cNvSpPr>
            <a:spLocks noGrp="1"/>
          </p:cNvSpPr>
          <p:nvPr>
            <p:ph type="title"/>
          </p:nvPr>
        </p:nvSpPr>
        <p:spPr>
          <a:xfrm>
            <a:off x="609600" y="2276872"/>
            <a:ext cx="7924800" cy="2088232"/>
          </a:xfrm>
        </p:spPr>
        <p:txBody>
          <a:bodyPr/>
          <a:lstStyle/>
          <a:p>
            <a:pPr>
              <a:spcBef>
                <a:spcPts val="600"/>
              </a:spcBef>
              <a:spcAft>
                <a:spcPts val="1200"/>
              </a:spcAft>
            </a:pPr>
            <a:r>
              <a:rPr lang="en-GB" sz="3600" dirty="0"/>
              <a:t>2. Rationale: is the mentoring programme coordinator role important?</a:t>
            </a:r>
            <a:endParaRPr lang="en-GB" sz="3200" i="1" dirty="0"/>
          </a:p>
        </p:txBody>
      </p:sp>
    </p:spTree>
    <p:extLst>
      <p:ext uri="{BB962C8B-B14F-4D97-AF65-F5344CB8AC3E}">
        <p14:creationId xmlns:p14="http://schemas.microsoft.com/office/powerpoint/2010/main" val="427162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404083"/>
            <a:ext cx="6408712" cy="523220"/>
          </a:xfrm>
        </p:spPr>
        <p:txBody>
          <a:bodyPr/>
          <a:lstStyle/>
          <a:p>
            <a:pPr marL="400050" indent="-400050" algn="ctr"/>
            <a:r>
              <a:rPr lang="en-GB" sz="2800" dirty="0"/>
              <a:t>	</a:t>
            </a:r>
            <a:r>
              <a:rPr lang="en-GB" sz="2700" dirty="0"/>
              <a:t>Optimising the impact of mentoring</a:t>
            </a:r>
          </a:p>
        </p:txBody>
      </p:sp>
      <p:sp>
        <p:nvSpPr>
          <p:cNvPr id="8" name="Text Placeholder 7"/>
          <p:cNvSpPr>
            <a:spLocks noGrp="1"/>
          </p:cNvSpPr>
          <p:nvPr>
            <p:ph type="body" sz="quarter" idx="17"/>
          </p:nvPr>
        </p:nvSpPr>
        <p:spPr>
          <a:xfrm>
            <a:off x="539552" y="1988840"/>
            <a:ext cx="6192688" cy="4441994"/>
          </a:xfrm>
        </p:spPr>
        <p:txBody>
          <a:bodyPr/>
          <a:lstStyle/>
          <a:p>
            <a:pPr>
              <a:lnSpc>
                <a:spcPts val="2500"/>
              </a:lnSpc>
              <a:spcAft>
                <a:spcPts val="600"/>
              </a:spcAft>
            </a:pPr>
            <a:r>
              <a:rPr lang="en-GB" sz="2050" dirty="0"/>
              <a:t>Mentoring is more likely to realise positive impacts (e.g. on professional practice, wellbeing, retention) where various conditions for or ingredients of effective mentoring schemes are in place, including:</a:t>
            </a:r>
          </a:p>
          <a:p>
            <a:pPr marL="342900" indent="-342900">
              <a:lnSpc>
                <a:spcPts val="2500"/>
              </a:lnSpc>
              <a:spcAft>
                <a:spcPts val="600"/>
              </a:spcAft>
              <a:buFont typeface="Arial" panose="020B0604020202020204" pitchFamily="34" charset="0"/>
              <a:buChar char="•"/>
            </a:pPr>
            <a:r>
              <a:rPr lang="en-GB" sz="2000" dirty="0"/>
              <a:t>Institutional support for and resourcing of mentoring</a:t>
            </a:r>
          </a:p>
          <a:p>
            <a:pPr marL="342900" indent="-342900">
              <a:lnSpc>
                <a:spcPts val="2500"/>
              </a:lnSpc>
              <a:spcAft>
                <a:spcPts val="600"/>
              </a:spcAft>
              <a:buFont typeface="Arial" panose="020B0604020202020204" pitchFamily="34" charset="0"/>
              <a:buChar char="•"/>
            </a:pPr>
            <a:r>
              <a:rPr lang="en-GB" sz="2000" dirty="0"/>
              <a:t>Effective mentor selection and mentee-mentor matching </a:t>
            </a:r>
          </a:p>
          <a:p>
            <a:pPr marL="342900" indent="-342900">
              <a:lnSpc>
                <a:spcPts val="2500"/>
              </a:lnSpc>
              <a:spcAft>
                <a:spcPts val="600"/>
              </a:spcAft>
              <a:buFont typeface="Arial" panose="020B0604020202020204" pitchFamily="34" charset="0"/>
              <a:buChar char="•"/>
            </a:pPr>
            <a:r>
              <a:rPr lang="en-GB" sz="2000" dirty="0"/>
              <a:t>Effective mentor education and training </a:t>
            </a:r>
          </a:p>
          <a:p>
            <a:pPr marL="342900" indent="-342900">
              <a:lnSpc>
                <a:spcPts val="2500"/>
              </a:lnSpc>
              <a:spcAft>
                <a:spcPts val="600"/>
              </a:spcAft>
              <a:buFont typeface="Arial" panose="020B0604020202020204" pitchFamily="34" charset="0"/>
              <a:buChar char="•"/>
            </a:pPr>
            <a:r>
              <a:rPr lang="en-GB" sz="2000" dirty="0"/>
              <a:t>Various means of supporting the establishment of relational trust between mentees and mentors. </a:t>
            </a:r>
          </a:p>
        </p:txBody>
      </p:sp>
    </p:spTree>
    <p:extLst>
      <p:ext uri="{BB962C8B-B14F-4D97-AF65-F5344CB8AC3E}">
        <p14:creationId xmlns:p14="http://schemas.microsoft.com/office/powerpoint/2010/main" val="657743007"/>
      </p:ext>
    </p:extLst>
  </p:cSld>
  <p:clrMapOvr>
    <a:masterClrMapping/>
  </p:clrMapOvr>
</p:sld>
</file>

<file path=ppt/theme/theme1.xml><?xml version="1.0" encoding="utf-8"?>
<a:theme xmlns:a="http://schemas.openxmlformats.org/drawingml/2006/main" name="Uo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BDB2C3EE8A6B438BE36797DC64ECEF" ma:contentTypeVersion="13" ma:contentTypeDescription="Create a new document." ma:contentTypeScope="" ma:versionID="559218f331953054af0b40ffa8e9c3f3">
  <xsd:schema xmlns:xsd="http://www.w3.org/2001/XMLSchema" xmlns:xs="http://www.w3.org/2001/XMLSchema" xmlns:p="http://schemas.microsoft.com/office/2006/metadata/properties" xmlns:ns3="b92e1a16-f6c4-4a8c-9f25-8436ac918a3c" xmlns:ns4="6fad51b5-7f92-4a6a-9754-1f514a865b8e" targetNamespace="http://schemas.microsoft.com/office/2006/metadata/properties" ma:root="true" ma:fieldsID="c57ed5a8a3e613506fb1b7f6113716dc" ns3:_="" ns4:_="">
    <xsd:import namespace="b92e1a16-f6c4-4a8c-9f25-8436ac918a3c"/>
    <xsd:import namespace="6fad51b5-7f92-4a6a-9754-1f514a865b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2e1a16-f6c4-4a8c-9f25-8436ac918a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ad51b5-7f92-4a6a-9754-1f514a865b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EC600F-2928-4447-A670-B37F658343C3}">
  <ds:schemaRefs>
    <ds:schemaRef ds:uri="http://schemas.microsoft.com/office/2006/metadata/properties"/>
    <ds:schemaRef ds:uri="b92e1a16-f6c4-4a8c-9f25-8436ac918a3c"/>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6fad51b5-7f92-4a6a-9754-1f514a865b8e"/>
    <ds:schemaRef ds:uri="http://purl.org/dc/dcmitype/"/>
    <ds:schemaRef ds:uri="http://purl.org/dc/terms/"/>
  </ds:schemaRefs>
</ds:datastoreItem>
</file>

<file path=customXml/itemProps2.xml><?xml version="1.0" encoding="utf-8"?>
<ds:datastoreItem xmlns:ds="http://schemas.openxmlformats.org/officeDocument/2006/customXml" ds:itemID="{6D88A376-7F05-4C30-9CA3-64B5FD2EAEB2}">
  <ds:schemaRefs>
    <ds:schemaRef ds:uri="http://schemas.microsoft.com/sharepoint/v3/contenttype/forms"/>
  </ds:schemaRefs>
</ds:datastoreItem>
</file>

<file path=customXml/itemProps3.xml><?xml version="1.0" encoding="utf-8"?>
<ds:datastoreItem xmlns:ds="http://schemas.openxmlformats.org/officeDocument/2006/customXml" ds:itemID="{3D016809-D42F-4893-BD68-712B3CB087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2e1a16-f6c4-4a8c-9f25-8436ac918a3c"/>
    <ds:schemaRef ds:uri="6fad51b5-7f92-4a6a-9754-1f514a865b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11876</TotalTime>
  <Words>3578</Words>
  <Application>Microsoft Office PowerPoint</Application>
  <PresentationFormat>On-screen Show (4:3)</PresentationFormat>
  <Paragraphs>281</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Courier New</vt:lpstr>
      <vt:lpstr>Wingdings</vt:lpstr>
      <vt:lpstr>UoB</vt:lpstr>
      <vt:lpstr>The Mentoring programme coordinator:   How can we optimise the impact of a pivotal yet under-researched role?</vt:lpstr>
      <vt:lpstr>Acknowledgements</vt:lpstr>
      <vt:lpstr>Outline</vt:lpstr>
      <vt:lpstr>1. Definitions: what is a mentoring programme coordinator?</vt:lpstr>
      <vt:lpstr> Definitions</vt:lpstr>
      <vt:lpstr> Definitions</vt:lpstr>
      <vt:lpstr> Qualifying those definitions / understandings of the MPC role</vt:lpstr>
      <vt:lpstr>2. Rationale: is the mentoring programme coordinator role important?</vt:lpstr>
      <vt:lpstr> Optimising the impact of mentoring</vt:lpstr>
      <vt:lpstr> Optimising the impact of mentoring</vt:lpstr>
      <vt:lpstr> Optimising the impact of mentoring</vt:lpstr>
      <vt:lpstr> Optimising the impact of mentoring</vt:lpstr>
      <vt:lpstr>3. Research design and methods</vt:lpstr>
      <vt:lpstr>Research design and methods</vt:lpstr>
      <vt:lpstr>Research design and methods</vt:lpstr>
      <vt:lpstr>Research design and methods</vt:lpstr>
      <vt:lpstr>4. Research Findings</vt:lpstr>
      <vt:lpstr>Overview of Findings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Key responsibilities of MPCs, and how they are effectively enacted </vt:lpstr>
      <vt:lpstr>Findings I: Additional, potentially key responsibilities of MPCs (limited evidence)</vt:lpstr>
      <vt:lpstr>Findings II: Factors ENHANCING and impeding effective mentoring programme coordination</vt:lpstr>
      <vt:lpstr>Findings II: Factors potentially ENHANCING effective mentoring programme coordination (limited evidence)</vt:lpstr>
      <vt:lpstr>Findings II: Factors potentially ENHANCING effective mentoring programme coordination (limited evidence)</vt:lpstr>
      <vt:lpstr>Findings II: Factors enhancing and IMPEDING effective mentoring programme coordination</vt:lpstr>
      <vt:lpstr>5. Conclusions, implications and    discussion   </vt:lpstr>
      <vt:lpstr>Implications for further research</vt:lpstr>
      <vt:lpstr>Implications for practice </vt:lpstr>
      <vt:lpstr>Discussion</vt:lpstr>
      <vt:lpstr>THANK YOU FOR ATTENDING / LISTENING / PARTICIPATING </vt:lpstr>
      <vt:lpstr>References</vt:lpstr>
      <vt:lpstr>References {cont.}</vt:lpstr>
      <vt:lpstr>References {cont.}</vt:lpstr>
      <vt:lpstr>References {cont.}</vt:lpstr>
      <vt:lpstr>References {cont.}</vt:lpstr>
    </vt:vector>
  </TitlesOfParts>
  <Company>Silicon Beach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Training</dc:creator>
  <cp:lastModifiedBy>Andrew Hobson</cp:lastModifiedBy>
  <cp:revision>719</cp:revision>
  <cp:lastPrinted>2023-03-06T17:38:03Z</cp:lastPrinted>
  <dcterms:created xsi:type="dcterms:W3CDTF">2011-05-04T11:35:16Z</dcterms:created>
  <dcterms:modified xsi:type="dcterms:W3CDTF">2023-11-14T18:59:11Z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0x01010091BDB2C3EE8A6B438BE36797DC64ECEF</vt:lpwstr>
  </property>
</Properties>
</file>