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10287000" cx="18288000"/>
  <p:notesSz cx="6858000" cy="9144000"/>
  <p:embeddedFontLst>
    <p:embeddedFont>
      <p:font typeface="Montserrat"/>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26" roundtripDataSignature="AMtx7mhMmYQW1LTS8RBZzQzm6zx0g0Lp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Montserrat-regular.fntdata"/><Relationship Id="rId21" Type="http://schemas.openxmlformats.org/officeDocument/2006/relationships/slide" Target="slides/slide16.xml"/><Relationship Id="rId24" Type="http://schemas.openxmlformats.org/officeDocument/2006/relationships/font" Target="fonts/Montserrat-italic.fntdata"/><Relationship Id="rId23" Type="http://schemas.openxmlformats.org/officeDocument/2006/relationships/font" Target="fonts/Montserrat-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Montserrat-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8e27b412b7_0_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4" name="Google Shape;204;g28e27b412b7_0_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97ad109241_0_7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8" name="Google Shape;218;g297ad109241_0_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97ad109241_0_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2" name="Google Shape;232;g297ad109241_0_8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97ad109241_0_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6" name="Google Shape;246;g297ad109241_0_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28e27b412b7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0" name="Google Shape;260;g28e27b412b7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299c5085533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4" name="Google Shape;274;g299c5085533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8" name="Google Shape;288;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9a47686464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6" name="Google Shape;106;g29a47686464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98177d02a7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0" name="Google Shape;120;g298177d02a7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98177d02a7_0_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4" name="Google Shape;134;g298177d02a7_0_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8e27b412b7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8" name="Google Shape;148;g28e27b412b7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2" name="Google Shape;16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98177d02a7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6" name="Google Shape;176;g298177d02a7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297ad109241_0_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0" name="Google Shape;190;g297ad109241_0_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0"/>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1"/>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1"/>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1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1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1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1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9"/>
          <p:cNvSpPr/>
          <p:nvPr>
            <p:ph idx="2" type="pic"/>
          </p:nvPr>
        </p:nvSpPr>
        <p:spPr>
          <a:xfrm>
            <a:off x="1792288" y="612775"/>
            <a:ext cx="5486400" cy="4114800"/>
          </a:xfrm>
          <a:prstGeom prst="rect">
            <a:avLst/>
          </a:prstGeom>
          <a:noFill/>
          <a:ln>
            <a:noFill/>
          </a:ln>
        </p:spPr>
      </p:sp>
      <p:sp>
        <p:nvSpPr>
          <p:cNvPr id="64" name="Google Shape;64;p1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5.jp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5.jp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jp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jp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jp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jp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5.jpg"/><Relationship Id="rId4" Type="http://schemas.openxmlformats.org/officeDocument/2006/relationships/hyperlink" Target="https://theblackcurriculum.com/" TargetMode="External"/><Relationship Id="rId5"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jp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jp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jp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85" name="Google Shape;85;p1"/>
          <p:cNvSpPr/>
          <p:nvPr/>
        </p:nvSpPr>
        <p:spPr>
          <a:xfrm>
            <a:off x="4762" y="0"/>
            <a:ext cx="18288000" cy="10287004"/>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sp>
        <p:nvSpPr>
          <p:cNvPr id="86" name="Google Shape;86;p1"/>
          <p:cNvSpPr/>
          <p:nvPr/>
        </p:nvSpPr>
        <p:spPr>
          <a:xfrm>
            <a:off x="7567672" y="848179"/>
            <a:ext cx="3152655" cy="1656119"/>
          </a:xfrm>
          <a:custGeom>
            <a:rect b="b" l="l" r="r" t="t"/>
            <a:pathLst>
              <a:path extrusionOk="0" h="1656119" w="3152655">
                <a:moveTo>
                  <a:pt x="0" y="0"/>
                </a:moveTo>
                <a:lnTo>
                  <a:pt x="3152656" y="0"/>
                </a:lnTo>
                <a:lnTo>
                  <a:pt x="3152656" y="1656119"/>
                </a:lnTo>
                <a:lnTo>
                  <a:pt x="0" y="1656119"/>
                </a:lnTo>
                <a:lnTo>
                  <a:pt x="0" y="0"/>
                </a:lnTo>
                <a:close/>
              </a:path>
            </a:pathLst>
          </a:custGeom>
          <a:blipFill rotWithShape="1">
            <a:blip r:embed="rId4">
              <a:alphaModFix/>
            </a:blip>
            <a:stretch>
              <a:fillRect b="0" l="0" r="0" t="0"/>
            </a:stretch>
          </a:blipFill>
          <a:ln>
            <a:noFill/>
          </a:ln>
        </p:spPr>
      </p:sp>
      <p:sp>
        <p:nvSpPr>
          <p:cNvPr id="87" name="Google Shape;87;p1"/>
          <p:cNvSpPr txBox="1"/>
          <p:nvPr/>
        </p:nvSpPr>
        <p:spPr>
          <a:xfrm>
            <a:off x="5932836" y="8960802"/>
            <a:ext cx="6422400" cy="2154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1"/>
          <p:cNvSpPr txBox="1"/>
          <p:nvPr/>
        </p:nvSpPr>
        <p:spPr>
          <a:xfrm>
            <a:off x="9139238" y="4295775"/>
            <a:ext cx="9525" cy="1533525"/>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9" name="Google Shape;89;p1"/>
          <p:cNvSpPr txBox="1"/>
          <p:nvPr/>
        </p:nvSpPr>
        <p:spPr>
          <a:xfrm>
            <a:off x="1202975" y="3892700"/>
            <a:ext cx="16055100" cy="60030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Clr>
                <a:srgbClr val="000000"/>
              </a:buClr>
              <a:buSzPts val="4000"/>
              <a:buFont typeface="Arial"/>
              <a:buNone/>
            </a:pPr>
            <a:r>
              <a:t/>
            </a:r>
            <a:endParaRPr b="1" i="0" sz="4000" u="none" cap="none" strike="noStrike">
              <a:solidFill>
                <a:srgbClr val="000000"/>
              </a:solidFill>
              <a:latin typeface="Arial"/>
              <a:ea typeface="Arial"/>
              <a:cs typeface="Arial"/>
              <a:sym typeface="Arial"/>
            </a:endParaRPr>
          </a:p>
          <a:p>
            <a:pPr indent="0" lvl="0" marL="0" marR="0" rtl="0" algn="ctr">
              <a:lnSpc>
                <a:spcPct val="140000"/>
              </a:lnSpc>
              <a:spcBef>
                <a:spcPts val="0"/>
              </a:spcBef>
              <a:spcAft>
                <a:spcPts val="0"/>
              </a:spcAft>
              <a:buClr>
                <a:srgbClr val="000000"/>
              </a:buClr>
              <a:buSzPts val="4000"/>
              <a:buFont typeface="Arial"/>
              <a:buNone/>
            </a:pPr>
            <a:r>
              <a:rPr b="1" i="0" lang="en-US" sz="4000" u="none" cap="none" strike="noStrike">
                <a:solidFill>
                  <a:srgbClr val="000000"/>
                </a:solidFill>
                <a:latin typeface="Arial"/>
                <a:ea typeface="Arial"/>
                <a:cs typeface="Arial"/>
                <a:sym typeface="Arial"/>
              </a:rPr>
              <a:t>The Case for </a:t>
            </a:r>
            <a:r>
              <a:rPr b="1" i="0" lang="en-US" sz="4000" u="none" cap="none" strike="noStrike">
                <a:solidFill>
                  <a:schemeClr val="dk1"/>
                </a:solidFill>
                <a:latin typeface="Arial"/>
                <a:ea typeface="Arial"/>
                <a:cs typeface="Arial"/>
                <a:sym typeface="Arial"/>
              </a:rPr>
              <a:t>T</a:t>
            </a:r>
            <a:r>
              <a:rPr b="1" i="0" lang="en-US" sz="4000" u="none" cap="none" strike="noStrike">
                <a:solidFill>
                  <a:srgbClr val="000000"/>
                </a:solidFill>
                <a:latin typeface="Arial"/>
                <a:ea typeface="Arial"/>
                <a:cs typeface="Arial"/>
                <a:sym typeface="Arial"/>
              </a:rPr>
              <a:t>eaching Black British History</a:t>
            </a:r>
            <a:endParaRPr b="1" i="0" sz="4000" u="none" cap="none" strike="noStrike">
              <a:solidFill>
                <a:srgbClr val="000000"/>
              </a:solidFill>
              <a:latin typeface="Arial"/>
              <a:ea typeface="Arial"/>
              <a:cs typeface="Arial"/>
              <a:sym typeface="Arial"/>
            </a:endParaRPr>
          </a:p>
          <a:p>
            <a:pPr indent="0" lvl="0" marL="0" marR="0" rtl="0" algn="ctr">
              <a:lnSpc>
                <a:spcPct val="140000"/>
              </a:lnSpc>
              <a:spcBef>
                <a:spcPts val="0"/>
              </a:spcBef>
              <a:spcAft>
                <a:spcPts val="0"/>
              </a:spcAft>
              <a:buClr>
                <a:srgbClr val="000000"/>
              </a:buClr>
              <a:buSzPts val="4000"/>
              <a:buFont typeface="Arial"/>
              <a:buNone/>
            </a:pPr>
            <a:r>
              <a:rPr b="1" i="0" lang="en-US" sz="4000" u="none" cap="none" strike="noStrike">
                <a:solidFill>
                  <a:srgbClr val="000000"/>
                </a:solidFill>
                <a:latin typeface="Arial"/>
                <a:ea typeface="Arial"/>
                <a:cs typeface="Arial"/>
                <a:sym typeface="Arial"/>
              </a:rPr>
              <a:t>Latest Evidence</a:t>
            </a:r>
            <a:endParaRPr b="1" i="0" sz="4000" u="none" cap="none" strike="noStrike">
              <a:solidFill>
                <a:srgbClr val="000000"/>
              </a:solidFill>
              <a:latin typeface="Arial"/>
              <a:ea typeface="Arial"/>
              <a:cs typeface="Arial"/>
              <a:sym typeface="Arial"/>
            </a:endParaRPr>
          </a:p>
          <a:p>
            <a:pPr indent="0" lvl="0" marL="0" marR="0" rtl="0" algn="ctr">
              <a:lnSpc>
                <a:spcPct val="140000"/>
              </a:lnSpc>
              <a:spcBef>
                <a:spcPts val="0"/>
              </a:spcBef>
              <a:spcAft>
                <a:spcPts val="0"/>
              </a:spcAft>
              <a:buClr>
                <a:srgbClr val="000000"/>
              </a:buClr>
              <a:buSzPts val="4000"/>
              <a:buFont typeface="Arial"/>
              <a:buNone/>
            </a:pPr>
            <a:r>
              <a:t/>
            </a:r>
            <a:endParaRPr b="1" i="0" sz="4000" u="none" cap="none" strike="noStrike">
              <a:solidFill>
                <a:srgbClr val="000000"/>
              </a:solidFill>
              <a:latin typeface="Arial"/>
              <a:ea typeface="Arial"/>
              <a:cs typeface="Arial"/>
              <a:sym typeface="Arial"/>
            </a:endParaRPr>
          </a:p>
          <a:p>
            <a:pPr indent="0" lvl="0" marL="0" marR="0" rtl="0" algn="ctr">
              <a:lnSpc>
                <a:spcPct val="140000"/>
              </a:lnSpc>
              <a:spcBef>
                <a:spcPts val="0"/>
              </a:spcBef>
              <a:spcAft>
                <a:spcPts val="0"/>
              </a:spcAft>
              <a:buClr>
                <a:srgbClr val="000000"/>
              </a:buClr>
              <a:buSzPts val="4000"/>
              <a:buFont typeface="Arial"/>
              <a:buNone/>
            </a:pPr>
            <a:r>
              <a:rPr b="1" i="0" lang="en-US" sz="3000" u="none" cap="none" strike="noStrike">
                <a:solidFill>
                  <a:schemeClr val="dk1"/>
                </a:solidFill>
                <a:latin typeface="Arial"/>
                <a:ea typeface="Arial"/>
                <a:cs typeface="Arial"/>
                <a:sym typeface="Arial"/>
              </a:rPr>
              <a:t>Elizabeth Kwaw </a:t>
            </a:r>
            <a:endParaRPr b="1" i="0" sz="3000" u="none" cap="none" strike="noStrike">
              <a:solidFill>
                <a:schemeClr val="dk1"/>
              </a:solidFill>
              <a:latin typeface="Arial"/>
              <a:ea typeface="Arial"/>
              <a:cs typeface="Arial"/>
              <a:sym typeface="Arial"/>
            </a:endParaRPr>
          </a:p>
          <a:p>
            <a:pPr indent="0" lvl="0" marL="0" marR="0" rtl="0" algn="ctr">
              <a:lnSpc>
                <a:spcPct val="140000"/>
              </a:lnSpc>
              <a:spcBef>
                <a:spcPts val="0"/>
              </a:spcBef>
              <a:spcAft>
                <a:spcPts val="0"/>
              </a:spcAft>
              <a:buClr>
                <a:srgbClr val="000000"/>
              </a:buClr>
              <a:buSzPts val="4000"/>
              <a:buFont typeface="Arial"/>
              <a:buNone/>
            </a:pPr>
            <a:r>
              <a:rPr b="1" i="0" lang="en-US" sz="3000" u="none" cap="none" strike="noStrike">
                <a:solidFill>
                  <a:schemeClr val="dk1"/>
                </a:solidFill>
                <a:latin typeface="Arial"/>
                <a:ea typeface="Arial"/>
                <a:cs typeface="Arial"/>
                <a:sym typeface="Arial"/>
              </a:rPr>
              <a:t>UCET Annual Conference</a:t>
            </a:r>
            <a:endParaRPr b="1" i="0" sz="3000" u="none" cap="none" strike="noStrike">
              <a:solidFill>
                <a:schemeClr val="dk1"/>
              </a:solidFill>
              <a:latin typeface="Arial"/>
              <a:ea typeface="Arial"/>
              <a:cs typeface="Arial"/>
              <a:sym typeface="Arial"/>
            </a:endParaRPr>
          </a:p>
          <a:p>
            <a:pPr indent="0" lvl="0" marL="0" marR="0" rtl="0" algn="ctr">
              <a:lnSpc>
                <a:spcPct val="140000"/>
              </a:lnSpc>
              <a:spcBef>
                <a:spcPts val="0"/>
              </a:spcBef>
              <a:spcAft>
                <a:spcPts val="0"/>
              </a:spcAft>
              <a:buClr>
                <a:srgbClr val="000000"/>
              </a:buClr>
              <a:buSzPts val="4000"/>
              <a:buFont typeface="Arial"/>
              <a:buNone/>
            </a:pPr>
            <a:r>
              <a:rPr b="1" i="0" lang="en-US" sz="3000" u="none" cap="none" strike="noStrike">
                <a:solidFill>
                  <a:schemeClr val="dk1"/>
                </a:solidFill>
                <a:latin typeface="Arial"/>
                <a:ea typeface="Arial"/>
                <a:cs typeface="Arial"/>
                <a:sym typeface="Arial"/>
              </a:rPr>
              <a:t>Tuesday 14th November 2023</a:t>
            </a:r>
            <a:endParaRPr b="1" i="0" sz="3000" u="none" cap="none" strike="noStrike">
              <a:solidFill>
                <a:schemeClr val="dk1"/>
              </a:solidFill>
              <a:latin typeface="Arial"/>
              <a:ea typeface="Arial"/>
              <a:cs typeface="Arial"/>
              <a:sym typeface="Arial"/>
            </a:endParaRPr>
          </a:p>
          <a:p>
            <a:pPr indent="0" lvl="0" marL="0" marR="0" rtl="0" algn="ctr">
              <a:lnSpc>
                <a:spcPct val="140000"/>
              </a:lnSpc>
              <a:spcBef>
                <a:spcPts val="0"/>
              </a:spcBef>
              <a:spcAft>
                <a:spcPts val="0"/>
              </a:spcAft>
              <a:buClr>
                <a:srgbClr val="000000"/>
              </a:buClr>
              <a:buSzPts val="4000"/>
              <a:buFont typeface="Arial"/>
              <a:buNone/>
            </a:pPr>
            <a:r>
              <a:t/>
            </a:r>
            <a:endParaRPr b="1" i="0" sz="40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g28e27b412b7_0_39"/>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207" name="Google Shape;207;g28e27b412b7_0_39"/>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208" name="Google Shape;208;g28e27b412b7_0_39"/>
          <p:cNvGrpSpPr/>
          <p:nvPr/>
        </p:nvGrpSpPr>
        <p:grpSpPr>
          <a:xfrm>
            <a:off x="1027260" y="906363"/>
            <a:ext cx="9241620" cy="1835164"/>
            <a:chOff x="0" y="0"/>
            <a:chExt cx="4110858" cy="816318"/>
          </a:xfrm>
        </p:grpSpPr>
        <p:sp>
          <p:nvSpPr>
            <p:cNvPr id="209" name="Google Shape;209;g28e27b412b7_0_39"/>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g28e27b412b7_0_39"/>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g28e27b412b7_0_39"/>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12" name="Google Shape;212;g28e27b412b7_0_39"/>
          <p:cNvSpPr txBox="1"/>
          <p:nvPr/>
        </p:nvSpPr>
        <p:spPr>
          <a:xfrm>
            <a:off x="9139238" y="4295775"/>
            <a:ext cx="9600" cy="2772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3" name="Google Shape;213;g28e27b412b7_0_39"/>
          <p:cNvSpPr txBox="1"/>
          <p:nvPr/>
        </p:nvSpPr>
        <p:spPr>
          <a:xfrm>
            <a:off x="1351452" y="3181350"/>
            <a:ext cx="16469700" cy="7573200"/>
          </a:xfrm>
          <a:prstGeom prst="rect">
            <a:avLst/>
          </a:prstGeom>
          <a:noFill/>
          <a:ln>
            <a:noFill/>
          </a:ln>
        </p:spPr>
        <p:txBody>
          <a:bodyPr anchorCtr="0" anchor="t" bIns="0" lIns="0" spcFirstLastPara="1" rIns="0" wrap="square" tIns="0">
            <a:spAutoFit/>
          </a:bodyPr>
          <a:lstStyle/>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Under KS3, </a:t>
            </a:r>
            <a:r>
              <a:rPr b="1" i="0" lang="en-US" sz="3000" u="none" cap="none" strike="noStrike">
                <a:solidFill>
                  <a:srgbClr val="000000"/>
                </a:solidFill>
                <a:latin typeface="Montserrat"/>
                <a:ea typeface="Montserrat"/>
                <a:cs typeface="Montserrat"/>
                <a:sym typeface="Montserrat"/>
              </a:rPr>
              <a:t> just under half (49%) also disagreed or strongly disagreed </a:t>
            </a:r>
            <a:r>
              <a:rPr b="0" i="0" lang="en-US" sz="3000" u="none" cap="none" strike="noStrike">
                <a:solidFill>
                  <a:srgbClr val="000000"/>
                </a:solidFill>
                <a:latin typeface="Montserrat"/>
                <a:ea typeface="Montserrat"/>
                <a:cs typeface="Montserrat"/>
                <a:sym typeface="Montserrat"/>
              </a:rPr>
              <a:t>with the statement that the history programmes of study was clear on how history was taught</a:t>
            </a:r>
            <a:endParaRPr b="0" i="0" sz="3000" u="none" cap="none" strike="noStrike">
              <a:solidFill>
                <a:srgbClr val="000000"/>
              </a:solidFill>
              <a:latin typeface="Montserrat"/>
              <a:ea typeface="Montserrat"/>
              <a:cs typeface="Montserrat"/>
              <a:sym typeface="Montserrat"/>
            </a:endParaRPr>
          </a:p>
          <a:p>
            <a:pPr indent="0" lvl="0" marL="457200" marR="0" rtl="0" algn="l">
              <a:lnSpc>
                <a:spcPct val="140000"/>
              </a:lnSpc>
              <a:spcBef>
                <a:spcPts val="0"/>
              </a:spcBef>
              <a:spcAft>
                <a:spcPts val="0"/>
              </a:spcAft>
              <a:buClr>
                <a:srgbClr val="000000"/>
              </a:buClr>
              <a:buSzPts val="3000"/>
              <a:buFont typeface="Arial"/>
              <a:buNone/>
            </a:pPr>
            <a:r>
              <a:t/>
            </a:r>
            <a:endParaRPr b="1"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Just over </a:t>
            </a:r>
            <a:r>
              <a:rPr b="1" i="0" lang="en-US" sz="3000" u="none" cap="none" strike="noStrike">
                <a:solidFill>
                  <a:srgbClr val="000000"/>
                </a:solidFill>
                <a:latin typeface="Montserrat"/>
                <a:ea typeface="Montserrat"/>
                <a:cs typeface="Montserrat"/>
                <a:sym typeface="Montserrat"/>
              </a:rPr>
              <a:t>two thirds (69%) think that the KS3 history programmes of study is too narrow</a:t>
            </a:r>
            <a:endParaRPr b="1" i="0" sz="3000" u="none" cap="none" strike="noStrike">
              <a:solidFill>
                <a:srgbClr val="000000"/>
              </a:solidFill>
              <a:latin typeface="Montserrat"/>
              <a:ea typeface="Montserrat"/>
              <a:cs typeface="Montserrat"/>
              <a:sym typeface="Montserrat"/>
            </a:endParaRPr>
          </a:p>
          <a:p>
            <a:pPr indent="0" lvl="0" marL="457200" marR="0" rtl="0" algn="l">
              <a:lnSpc>
                <a:spcPct val="140000"/>
              </a:lnSpc>
              <a:spcBef>
                <a:spcPts val="0"/>
              </a:spcBef>
              <a:spcAft>
                <a:spcPts val="0"/>
              </a:spcAft>
              <a:buClr>
                <a:srgbClr val="000000"/>
              </a:buClr>
              <a:buSzPts val="3000"/>
              <a:buFont typeface="Arial"/>
              <a:buNone/>
            </a:pPr>
            <a:r>
              <a:t/>
            </a:r>
            <a:endParaRPr b="1"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Similar to KS2,</a:t>
            </a:r>
            <a:r>
              <a:rPr b="1" i="0" lang="en-US" sz="3000" u="none" cap="none" strike="noStrike">
                <a:solidFill>
                  <a:srgbClr val="000000"/>
                </a:solidFill>
                <a:latin typeface="Montserrat"/>
                <a:ea typeface="Montserrat"/>
                <a:cs typeface="Montserrat"/>
                <a:sym typeface="Montserrat"/>
              </a:rPr>
              <a:t> a large majority (90%) disagreed or strongly disagreed with the statement </a:t>
            </a:r>
            <a:r>
              <a:rPr b="0" i="0" lang="en-US" sz="3000" u="none" cap="none" strike="noStrike">
                <a:solidFill>
                  <a:srgbClr val="000000"/>
                </a:solidFill>
                <a:latin typeface="Montserrat"/>
                <a:ea typeface="Montserrat"/>
                <a:cs typeface="Montserrat"/>
                <a:sym typeface="Montserrat"/>
              </a:rPr>
              <a:t>that the KS3 history programmes of study were clear about including key historical events linked to Black British history</a:t>
            </a:r>
            <a:endParaRPr b="0" i="0" sz="3000" u="none" cap="none" strike="noStrike">
              <a:solidFill>
                <a:srgbClr val="000000"/>
              </a:solidFill>
              <a:latin typeface="Montserrat"/>
              <a:ea typeface="Montserrat"/>
              <a:cs typeface="Montserrat"/>
              <a:sym typeface="Montserrat"/>
            </a:endParaRPr>
          </a:p>
          <a:p>
            <a:pPr indent="0" lvl="0" marL="4572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p:txBody>
      </p:sp>
      <p:sp>
        <p:nvSpPr>
          <p:cNvPr id="214" name="Google Shape;214;g28e27b412b7_0_39"/>
          <p:cNvSpPr txBox="1"/>
          <p:nvPr/>
        </p:nvSpPr>
        <p:spPr>
          <a:xfrm>
            <a:off x="1202975" y="1280100"/>
            <a:ext cx="9606600" cy="590700"/>
          </a:xfrm>
          <a:prstGeom prst="rect">
            <a:avLst/>
          </a:prstGeom>
          <a:noFill/>
          <a:ln>
            <a:noFill/>
          </a:ln>
        </p:spPr>
        <p:txBody>
          <a:bodyPr anchorCtr="0" anchor="t" bIns="0" lIns="0" spcFirstLastPara="1" rIns="0" wrap="square" tIns="0">
            <a:spAutoFit/>
          </a:bodyPr>
          <a:lstStyle/>
          <a:p>
            <a:pPr indent="0" lvl="0" marL="0" marR="0" rtl="0" algn="l">
              <a:lnSpc>
                <a:spcPct val="140031"/>
              </a:lnSpc>
              <a:spcBef>
                <a:spcPts val="0"/>
              </a:spcBef>
              <a:spcAft>
                <a:spcPts val="0"/>
              </a:spcAft>
              <a:buClr>
                <a:srgbClr val="000000"/>
              </a:buClr>
              <a:buSzPts val="3838"/>
              <a:buFont typeface="Arial"/>
              <a:buNone/>
            </a:pPr>
            <a:r>
              <a:rPr b="0" i="0" lang="en-US" sz="3838" u="none" cap="none" strike="noStrike">
                <a:solidFill>
                  <a:srgbClr val="000000"/>
                </a:solidFill>
                <a:latin typeface="Arial"/>
                <a:ea typeface="Arial"/>
                <a:cs typeface="Arial"/>
                <a:sym typeface="Arial"/>
              </a:rPr>
              <a:t>Views on the National Curriculum (KS3)</a:t>
            </a:r>
            <a:endParaRPr b="0" i="0" sz="100" u="none" cap="none" strike="noStrike">
              <a:solidFill>
                <a:srgbClr val="000000"/>
              </a:solidFill>
              <a:latin typeface="Arial"/>
              <a:ea typeface="Arial"/>
              <a:cs typeface="Arial"/>
              <a:sym typeface="Arial"/>
            </a:endParaRPr>
          </a:p>
        </p:txBody>
      </p:sp>
      <p:sp>
        <p:nvSpPr>
          <p:cNvPr id="215" name="Google Shape;215;g28e27b412b7_0_39"/>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297ad109241_0_73"/>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221" name="Google Shape;221;g297ad109241_0_73"/>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222" name="Google Shape;222;g297ad109241_0_73"/>
          <p:cNvGrpSpPr/>
          <p:nvPr/>
        </p:nvGrpSpPr>
        <p:grpSpPr>
          <a:xfrm>
            <a:off x="1027260" y="906363"/>
            <a:ext cx="9241620" cy="1835164"/>
            <a:chOff x="0" y="0"/>
            <a:chExt cx="4110858" cy="816318"/>
          </a:xfrm>
        </p:grpSpPr>
        <p:sp>
          <p:nvSpPr>
            <p:cNvPr id="223" name="Google Shape;223;g297ad109241_0_73"/>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g297ad109241_0_73"/>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5" name="Google Shape;225;g297ad109241_0_73"/>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26" name="Google Shape;226;g297ad109241_0_73"/>
          <p:cNvSpPr txBox="1"/>
          <p:nvPr/>
        </p:nvSpPr>
        <p:spPr>
          <a:xfrm>
            <a:off x="9139238" y="4295775"/>
            <a:ext cx="9600" cy="2772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7" name="Google Shape;227;g297ad109241_0_73"/>
          <p:cNvSpPr txBox="1"/>
          <p:nvPr/>
        </p:nvSpPr>
        <p:spPr>
          <a:xfrm>
            <a:off x="1351450" y="3181350"/>
            <a:ext cx="15194700" cy="5532000"/>
          </a:xfrm>
          <a:prstGeom prst="rect">
            <a:avLst/>
          </a:prstGeom>
          <a:noFill/>
          <a:ln>
            <a:noFill/>
          </a:ln>
        </p:spPr>
        <p:txBody>
          <a:bodyPr anchorCtr="0" anchor="t" bIns="0" lIns="0" spcFirstLastPara="1" rIns="0" wrap="square" tIns="0">
            <a:spAutoFit/>
          </a:bodyPr>
          <a:lstStyle/>
          <a:p>
            <a:pPr indent="0" lvl="0" marL="914400" marR="0" rtl="0" algn="l">
              <a:lnSpc>
                <a:spcPct val="140000"/>
              </a:lnSpc>
              <a:spcBef>
                <a:spcPts val="0"/>
              </a:spcBef>
              <a:spcAft>
                <a:spcPts val="0"/>
              </a:spcAft>
              <a:buClr>
                <a:srgbClr val="000000"/>
              </a:buClr>
              <a:buSzPts val="2600"/>
              <a:buFont typeface="Arial"/>
              <a:buNone/>
            </a:pPr>
            <a:r>
              <a:rPr b="0" i="1" lang="en-US" sz="2600" u="none" cap="none" strike="noStrike">
                <a:solidFill>
                  <a:srgbClr val="000000"/>
                </a:solidFill>
                <a:latin typeface="Montserrat"/>
                <a:ea typeface="Montserrat"/>
                <a:cs typeface="Montserrat"/>
                <a:sym typeface="Montserrat"/>
              </a:rPr>
              <a:t>“</a:t>
            </a:r>
            <a:r>
              <a:rPr b="0" i="1" lang="en-US" sz="3000" u="none" cap="none" strike="noStrike">
                <a:solidFill>
                  <a:srgbClr val="000000"/>
                </a:solidFill>
                <a:latin typeface="Montserrat"/>
                <a:ea typeface="Montserrat"/>
                <a:cs typeface="Montserrat"/>
                <a:sym typeface="Montserrat"/>
              </a:rPr>
              <a:t> I have found from experience that because of the amount needed to be covered </a:t>
            </a:r>
            <a:r>
              <a:rPr b="1" i="1" lang="en-US" sz="3000" u="none" cap="none" strike="noStrike">
                <a:solidFill>
                  <a:srgbClr val="000000"/>
                </a:solidFill>
                <a:latin typeface="Montserrat"/>
                <a:ea typeface="Montserrat"/>
                <a:cs typeface="Montserrat"/>
                <a:sym typeface="Montserrat"/>
              </a:rPr>
              <a:t>black history is often a bolt on or a stand alone. There is still work to be done on making this feed into the curriculum and flow throughout</a:t>
            </a:r>
            <a:r>
              <a:rPr b="0" i="1" lang="en-US" sz="3000" u="none" cap="none" strike="noStrike">
                <a:solidFill>
                  <a:srgbClr val="000000"/>
                </a:solidFill>
                <a:latin typeface="Montserrat"/>
                <a:ea typeface="Montserrat"/>
                <a:cs typeface="Montserrat"/>
                <a:sym typeface="Montserrat"/>
              </a:rPr>
              <a:t>”</a:t>
            </a:r>
            <a:endParaRPr b="0" i="1" sz="29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2900"/>
              <a:buFont typeface="Arial"/>
              <a:buNone/>
            </a:pPr>
            <a:r>
              <a:t/>
            </a:r>
            <a:endParaRPr b="0" i="1" sz="29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2900"/>
              <a:buFont typeface="Arial"/>
              <a:buNone/>
            </a:pPr>
            <a:r>
              <a:rPr b="0" i="1" lang="en-US" sz="2900" u="none" cap="none" strike="noStrike">
                <a:solidFill>
                  <a:srgbClr val="000000"/>
                </a:solidFill>
                <a:latin typeface="Montserrat"/>
                <a:ea typeface="Montserrat"/>
                <a:cs typeface="Montserrat"/>
                <a:sym typeface="Montserrat"/>
              </a:rPr>
              <a:t>“ </a:t>
            </a:r>
            <a:r>
              <a:rPr b="1" i="1" lang="en-US" sz="2900" u="none" cap="none" strike="noStrike">
                <a:solidFill>
                  <a:srgbClr val="000000"/>
                </a:solidFill>
                <a:latin typeface="Montserrat"/>
                <a:ea typeface="Montserrat"/>
                <a:cs typeface="Montserrat"/>
                <a:sym typeface="Montserrat"/>
              </a:rPr>
              <a:t>The KS1 curriculum is less narrow than the KS2 and KS3 curriculum </a:t>
            </a:r>
            <a:r>
              <a:rPr b="0" i="1" lang="en-US" sz="2900" u="none" cap="none" strike="noStrike">
                <a:solidFill>
                  <a:srgbClr val="000000"/>
                </a:solidFill>
                <a:latin typeface="Montserrat"/>
                <a:ea typeface="Montserrat"/>
                <a:cs typeface="Montserrat"/>
                <a:sym typeface="Montserrat"/>
              </a:rPr>
              <a:t>as the latter stipulates topics that would be studied, which leaves less room to maneuver.</a:t>
            </a:r>
            <a:r>
              <a:rPr b="1" i="1" lang="en-US" sz="2900" u="none" cap="none" strike="noStrike">
                <a:solidFill>
                  <a:srgbClr val="000000"/>
                </a:solidFill>
                <a:latin typeface="Montserrat"/>
                <a:ea typeface="Montserrat"/>
                <a:cs typeface="Montserrat"/>
                <a:sym typeface="Montserrat"/>
              </a:rPr>
              <a:t> None of the examples given in the national curriculum refer to Black British history..</a:t>
            </a:r>
            <a:r>
              <a:rPr b="0" i="1" lang="en-US" sz="2900" u="none" cap="none" strike="noStrike">
                <a:solidFill>
                  <a:srgbClr val="000000"/>
                </a:solidFill>
                <a:latin typeface="Montserrat"/>
                <a:ea typeface="Montserrat"/>
                <a:cs typeface="Montserrat"/>
                <a:sym typeface="Montserrat"/>
              </a:rPr>
              <a:t>”</a:t>
            </a:r>
            <a:endParaRPr b="0" i="0" sz="3900" u="none" cap="none" strike="noStrike">
              <a:solidFill>
                <a:srgbClr val="000000"/>
              </a:solidFill>
              <a:latin typeface="Montserrat"/>
              <a:ea typeface="Montserrat"/>
              <a:cs typeface="Montserrat"/>
              <a:sym typeface="Montserrat"/>
            </a:endParaRPr>
          </a:p>
        </p:txBody>
      </p:sp>
      <p:sp>
        <p:nvSpPr>
          <p:cNvPr id="228" name="Google Shape;228;g297ad109241_0_73"/>
          <p:cNvSpPr txBox="1"/>
          <p:nvPr/>
        </p:nvSpPr>
        <p:spPr>
          <a:xfrm>
            <a:off x="1202975" y="1280100"/>
            <a:ext cx="9606600" cy="590700"/>
          </a:xfrm>
          <a:prstGeom prst="rect">
            <a:avLst/>
          </a:prstGeom>
          <a:noFill/>
          <a:ln>
            <a:noFill/>
          </a:ln>
        </p:spPr>
        <p:txBody>
          <a:bodyPr anchorCtr="0" anchor="t" bIns="0" lIns="0" spcFirstLastPara="1" rIns="0" wrap="square" tIns="0">
            <a:spAutoFit/>
          </a:bodyPr>
          <a:lstStyle/>
          <a:p>
            <a:pPr indent="0" lvl="0" marL="0" marR="0" rtl="0" algn="l">
              <a:lnSpc>
                <a:spcPct val="140031"/>
              </a:lnSpc>
              <a:spcBef>
                <a:spcPts val="0"/>
              </a:spcBef>
              <a:spcAft>
                <a:spcPts val="0"/>
              </a:spcAft>
              <a:buClr>
                <a:srgbClr val="000000"/>
              </a:buClr>
              <a:buSzPts val="3838"/>
              <a:buFont typeface="Arial"/>
              <a:buNone/>
            </a:pPr>
            <a:r>
              <a:rPr b="0" i="0" lang="en-US" sz="3838" u="none" cap="none" strike="noStrike">
                <a:solidFill>
                  <a:srgbClr val="000000"/>
                </a:solidFill>
                <a:latin typeface="Arial"/>
                <a:ea typeface="Arial"/>
                <a:cs typeface="Arial"/>
                <a:sym typeface="Arial"/>
              </a:rPr>
              <a:t>Comments on the Current Curriculum</a:t>
            </a:r>
            <a:endParaRPr b="0" i="0" sz="100" u="none" cap="none" strike="noStrike">
              <a:solidFill>
                <a:srgbClr val="000000"/>
              </a:solidFill>
              <a:latin typeface="Arial"/>
              <a:ea typeface="Arial"/>
              <a:cs typeface="Arial"/>
              <a:sym typeface="Arial"/>
            </a:endParaRPr>
          </a:p>
        </p:txBody>
      </p:sp>
      <p:sp>
        <p:nvSpPr>
          <p:cNvPr id="229" name="Google Shape;229;g297ad109241_0_73"/>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g297ad109241_0_86"/>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235" name="Google Shape;235;g297ad109241_0_86"/>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236" name="Google Shape;236;g297ad109241_0_86"/>
          <p:cNvGrpSpPr/>
          <p:nvPr/>
        </p:nvGrpSpPr>
        <p:grpSpPr>
          <a:xfrm>
            <a:off x="911360" y="355813"/>
            <a:ext cx="9241620" cy="1835164"/>
            <a:chOff x="0" y="0"/>
            <a:chExt cx="4110858" cy="816318"/>
          </a:xfrm>
        </p:grpSpPr>
        <p:sp>
          <p:nvSpPr>
            <p:cNvPr id="237" name="Google Shape;237;g297ad109241_0_86"/>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8" name="Google Shape;238;g297ad109241_0_86"/>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9" name="Google Shape;239;g297ad109241_0_86"/>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40" name="Google Shape;240;g297ad109241_0_86"/>
          <p:cNvSpPr txBox="1"/>
          <p:nvPr/>
        </p:nvSpPr>
        <p:spPr>
          <a:xfrm>
            <a:off x="9139238" y="4295775"/>
            <a:ext cx="9600" cy="2772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1" name="Google Shape;241;g297ad109241_0_86"/>
          <p:cNvSpPr txBox="1"/>
          <p:nvPr/>
        </p:nvSpPr>
        <p:spPr>
          <a:xfrm>
            <a:off x="911352" y="2190975"/>
            <a:ext cx="15837600" cy="10008000"/>
          </a:xfrm>
          <a:prstGeom prst="rect">
            <a:avLst/>
          </a:prstGeom>
          <a:noFill/>
          <a:ln>
            <a:noFill/>
          </a:ln>
        </p:spPr>
        <p:txBody>
          <a:bodyPr anchorCtr="0" anchor="t" bIns="0" lIns="0" spcFirstLastPara="1" rIns="0" wrap="square" tIns="0">
            <a:spAutoFit/>
          </a:bodyPr>
          <a:lstStyle/>
          <a:p>
            <a:pPr indent="0" lvl="0" marL="914400" marR="0" rtl="0" algn="l">
              <a:lnSpc>
                <a:spcPct val="140000"/>
              </a:lnSpc>
              <a:spcBef>
                <a:spcPts val="0"/>
              </a:spcBef>
              <a:spcAft>
                <a:spcPts val="0"/>
              </a:spcAft>
              <a:buClr>
                <a:srgbClr val="000000"/>
              </a:buClr>
              <a:buSzPts val="2000"/>
              <a:buFont typeface="Arial"/>
              <a:buNone/>
            </a:pPr>
            <a:r>
              <a:t/>
            </a:r>
            <a:endParaRPr b="0" i="1" sz="20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000"/>
              <a:buFont typeface="Arial"/>
              <a:buNone/>
            </a:pPr>
            <a:r>
              <a:rPr b="1" i="0" lang="en-US" sz="3000" u="none" cap="none" strike="noStrike">
                <a:solidFill>
                  <a:srgbClr val="000000"/>
                </a:solidFill>
                <a:latin typeface="Montserrat"/>
                <a:ea typeface="Montserrat"/>
                <a:cs typeface="Montserrat"/>
                <a:sym typeface="Montserrat"/>
              </a:rPr>
              <a:t>The views here were largely skeptical regarding the difference between what was being proposed under the Model History curriculum and current guidance </a:t>
            </a:r>
            <a:endParaRPr b="1" i="0" sz="30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500"/>
              <a:buFont typeface="Arial"/>
              <a:buNone/>
            </a:pPr>
            <a:r>
              <a:t/>
            </a:r>
            <a:endParaRPr b="0" i="0" sz="25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100"/>
              <a:buFont typeface="Arial"/>
              <a:buNone/>
            </a:pPr>
            <a:r>
              <a:rPr b="0" i="0" lang="en-US" sz="2100" u="none" cap="none" strike="noStrike">
                <a:solidFill>
                  <a:srgbClr val="000000"/>
                </a:solidFill>
                <a:latin typeface="Montserrat"/>
                <a:ea typeface="Montserrat"/>
                <a:cs typeface="Montserrat"/>
                <a:sym typeface="Montserrat"/>
              </a:rPr>
              <a:t>“</a:t>
            </a:r>
            <a:r>
              <a:rPr b="0" i="1" lang="en-US" sz="2700" u="none" cap="none" strike="noStrike">
                <a:solidFill>
                  <a:srgbClr val="000000"/>
                </a:solidFill>
                <a:latin typeface="Montserrat"/>
                <a:ea typeface="Montserrat"/>
                <a:cs typeface="Montserrat"/>
                <a:sym typeface="Montserrat"/>
              </a:rPr>
              <a:t>To me,</a:t>
            </a:r>
            <a:r>
              <a:rPr b="1" i="1" lang="en-US" sz="2700" u="none" cap="none" strike="noStrike">
                <a:solidFill>
                  <a:srgbClr val="000000"/>
                </a:solidFill>
                <a:latin typeface="Montserrat"/>
                <a:ea typeface="Montserrat"/>
                <a:cs typeface="Montserrat"/>
                <a:sym typeface="Montserrat"/>
              </a:rPr>
              <a:t> it is no different to what is stipulated in the national curriculum</a:t>
            </a:r>
            <a:r>
              <a:rPr b="0" i="1" lang="en-US" sz="2700" u="none" cap="none" strike="noStrike">
                <a:solidFill>
                  <a:srgbClr val="000000"/>
                </a:solidFill>
                <a:latin typeface="Montserrat"/>
                <a:ea typeface="Montserrat"/>
                <a:cs typeface="Montserrat"/>
                <a:sym typeface="Montserrat"/>
              </a:rPr>
              <a:t>”</a:t>
            </a:r>
            <a:endParaRPr b="0" i="1" sz="27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700"/>
              <a:buFont typeface="Arial"/>
              <a:buNone/>
            </a:pPr>
            <a:r>
              <a:t/>
            </a:r>
            <a:endParaRPr b="0" i="1" sz="27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700"/>
              <a:buFont typeface="Arial"/>
              <a:buNone/>
            </a:pPr>
            <a:r>
              <a:rPr b="0" i="1" lang="en-US" sz="2700" u="none" cap="none" strike="noStrike">
                <a:solidFill>
                  <a:srgbClr val="000000"/>
                </a:solidFill>
                <a:latin typeface="Montserrat"/>
                <a:ea typeface="Montserrat"/>
                <a:cs typeface="Montserrat"/>
                <a:sym typeface="Montserrat"/>
              </a:rPr>
              <a:t>“There is </a:t>
            </a:r>
            <a:r>
              <a:rPr b="1" i="1" lang="en-US" sz="2700" u="none" cap="none" strike="noStrike">
                <a:solidFill>
                  <a:srgbClr val="000000"/>
                </a:solidFill>
                <a:latin typeface="Montserrat"/>
                <a:ea typeface="Montserrat"/>
                <a:cs typeface="Montserrat"/>
                <a:sym typeface="Montserrat"/>
              </a:rPr>
              <a:t>no current acknowledgement of shared knowledge of British and world history</a:t>
            </a:r>
            <a:r>
              <a:rPr b="0" i="1" lang="en-US" sz="2700" u="none" cap="none" strike="noStrike">
                <a:solidFill>
                  <a:srgbClr val="000000"/>
                </a:solidFill>
                <a:latin typeface="Montserrat"/>
                <a:ea typeface="Montserrat"/>
                <a:cs typeface="Montserrat"/>
                <a:sym typeface="Montserrat"/>
              </a:rPr>
              <a:t>”</a:t>
            </a:r>
            <a:endParaRPr b="0" i="1" sz="27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700"/>
              <a:buFont typeface="Arial"/>
              <a:buNone/>
            </a:pPr>
            <a:r>
              <a:t/>
            </a:r>
            <a:endParaRPr b="0" i="1" sz="27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700"/>
              <a:buFont typeface="Arial"/>
              <a:buNone/>
            </a:pPr>
            <a:r>
              <a:rPr b="0" i="1" lang="en-US" sz="2700" u="none" cap="none" strike="noStrike">
                <a:solidFill>
                  <a:srgbClr val="000000"/>
                </a:solidFill>
                <a:latin typeface="Montserrat"/>
                <a:ea typeface="Montserrat"/>
                <a:cs typeface="Montserrat"/>
                <a:sym typeface="Montserrat"/>
              </a:rPr>
              <a:t>“</a:t>
            </a:r>
            <a:r>
              <a:rPr b="1" i="1" lang="en-US" sz="2700" u="none" cap="none" strike="noStrike">
                <a:solidFill>
                  <a:srgbClr val="000000"/>
                </a:solidFill>
                <a:latin typeface="Montserrat"/>
                <a:ea typeface="Montserrat"/>
                <a:cs typeface="Montserrat"/>
                <a:sym typeface="Montserrat"/>
              </a:rPr>
              <a:t>At a glance it does not seem that different. </a:t>
            </a:r>
            <a:r>
              <a:rPr b="0" i="1" lang="en-US" sz="2700" u="none" cap="none" strike="noStrike">
                <a:solidFill>
                  <a:srgbClr val="000000"/>
                </a:solidFill>
                <a:latin typeface="Montserrat"/>
                <a:ea typeface="Montserrat"/>
                <a:cs typeface="Montserrat"/>
                <a:sym typeface="Montserrat"/>
              </a:rPr>
              <a:t>Needs to be unpacked, substantiated and exemplified- the statement above is too broad and lacking in specificity”</a:t>
            </a:r>
            <a:endParaRPr b="0" i="1" sz="27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700"/>
              <a:buFont typeface="Arial"/>
              <a:buNone/>
            </a:pPr>
            <a:r>
              <a:t/>
            </a:r>
            <a:endParaRPr b="0" i="1" sz="27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700"/>
              <a:buFont typeface="Arial"/>
              <a:buNone/>
            </a:pPr>
            <a:r>
              <a:rPr b="0" i="1" lang="en-US" sz="2700" u="none" cap="none" strike="noStrike">
                <a:solidFill>
                  <a:srgbClr val="000000"/>
                </a:solidFill>
                <a:latin typeface="Montserrat"/>
                <a:ea typeface="Montserrat"/>
                <a:cs typeface="Montserrat"/>
                <a:sym typeface="Montserrat"/>
              </a:rPr>
              <a:t>“I do think this general statement could be given for the current curriculum and is </a:t>
            </a:r>
            <a:r>
              <a:rPr b="1" i="1" lang="en-US" sz="2700" u="none" cap="none" strike="noStrike">
                <a:solidFill>
                  <a:srgbClr val="000000"/>
                </a:solidFill>
                <a:latin typeface="Montserrat"/>
                <a:ea typeface="Montserrat"/>
                <a:cs typeface="Montserrat"/>
                <a:sym typeface="Montserrat"/>
              </a:rPr>
              <a:t>skewed very easily to not include black history</a:t>
            </a:r>
            <a:r>
              <a:rPr b="0" i="1" lang="en-US" sz="2700" u="none" cap="none" strike="noStrike">
                <a:solidFill>
                  <a:srgbClr val="000000"/>
                </a:solidFill>
                <a:latin typeface="Montserrat"/>
                <a:ea typeface="Montserrat"/>
                <a:cs typeface="Montserrat"/>
                <a:sym typeface="Montserrat"/>
              </a:rPr>
              <a:t>”</a:t>
            </a:r>
            <a:endParaRPr b="0" i="1" sz="27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500"/>
              <a:buFont typeface="Arial"/>
              <a:buNone/>
            </a:pPr>
            <a:r>
              <a:t/>
            </a:r>
            <a:endParaRPr b="0" i="0" sz="25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2300"/>
              <a:buFont typeface="Arial"/>
              <a:buNone/>
            </a:pPr>
            <a:r>
              <a:t/>
            </a:r>
            <a:endParaRPr b="0" i="1" sz="23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2000"/>
              <a:buFont typeface="Arial"/>
              <a:buNone/>
            </a:pPr>
            <a:r>
              <a:t/>
            </a:r>
            <a:endParaRPr b="0" i="1" sz="20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p:txBody>
      </p:sp>
      <p:sp>
        <p:nvSpPr>
          <p:cNvPr id="242" name="Google Shape;242;g297ad109241_0_86"/>
          <p:cNvSpPr txBox="1"/>
          <p:nvPr/>
        </p:nvSpPr>
        <p:spPr>
          <a:xfrm>
            <a:off x="1087050" y="638300"/>
            <a:ext cx="9606600" cy="1270200"/>
          </a:xfrm>
          <a:prstGeom prst="rect">
            <a:avLst/>
          </a:prstGeom>
          <a:noFill/>
          <a:ln>
            <a:noFill/>
          </a:ln>
        </p:spPr>
        <p:txBody>
          <a:bodyPr anchorCtr="0" anchor="t" bIns="0" lIns="0" spcFirstLastPara="1" rIns="0" wrap="square" tIns="0">
            <a:spAutoFit/>
          </a:bodyPr>
          <a:lstStyle/>
          <a:p>
            <a:pPr indent="0" lvl="0" marL="0" marR="0" rtl="0" algn="ctr">
              <a:lnSpc>
                <a:spcPct val="140031"/>
              </a:lnSpc>
              <a:spcBef>
                <a:spcPts val="0"/>
              </a:spcBef>
              <a:spcAft>
                <a:spcPts val="0"/>
              </a:spcAft>
              <a:buClr>
                <a:srgbClr val="000000"/>
              </a:buClr>
              <a:buSzPts val="3438"/>
              <a:buFont typeface="Arial"/>
              <a:buNone/>
            </a:pPr>
            <a:r>
              <a:rPr b="0" i="0" lang="en-US" sz="3438" u="none" cap="none" strike="noStrike">
                <a:solidFill>
                  <a:srgbClr val="000000"/>
                </a:solidFill>
                <a:latin typeface="Arial"/>
                <a:ea typeface="Arial"/>
                <a:cs typeface="Arial"/>
                <a:sym typeface="Arial"/>
              </a:rPr>
              <a:t>Comments on the proposed Model History Curriculum </a:t>
            </a:r>
            <a:endParaRPr b="0" i="0" sz="100" u="none" cap="none" strike="noStrike">
              <a:solidFill>
                <a:srgbClr val="000000"/>
              </a:solidFill>
              <a:latin typeface="Arial"/>
              <a:ea typeface="Arial"/>
              <a:cs typeface="Arial"/>
              <a:sym typeface="Arial"/>
            </a:endParaRPr>
          </a:p>
        </p:txBody>
      </p:sp>
      <p:sp>
        <p:nvSpPr>
          <p:cNvPr id="243" name="Google Shape;243;g297ad109241_0_86"/>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g297ad109241_0_99"/>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249" name="Google Shape;249;g297ad109241_0_99"/>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250" name="Google Shape;250;g297ad109241_0_99"/>
          <p:cNvGrpSpPr/>
          <p:nvPr/>
        </p:nvGrpSpPr>
        <p:grpSpPr>
          <a:xfrm>
            <a:off x="998638" y="576300"/>
            <a:ext cx="10015283" cy="1835164"/>
            <a:chOff x="0" y="0"/>
            <a:chExt cx="4110858" cy="816318"/>
          </a:xfrm>
        </p:grpSpPr>
        <p:sp>
          <p:nvSpPr>
            <p:cNvPr id="251" name="Google Shape;251;g297ad109241_0_99"/>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g297ad109241_0_99"/>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g297ad109241_0_99"/>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54" name="Google Shape;254;g297ad109241_0_99"/>
          <p:cNvSpPr txBox="1"/>
          <p:nvPr/>
        </p:nvSpPr>
        <p:spPr>
          <a:xfrm>
            <a:off x="9139238" y="4295775"/>
            <a:ext cx="9600" cy="2772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5" name="Google Shape;255;g297ad109241_0_99"/>
          <p:cNvSpPr txBox="1"/>
          <p:nvPr/>
        </p:nvSpPr>
        <p:spPr>
          <a:xfrm>
            <a:off x="1322477" y="2741550"/>
            <a:ext cx="15745200" cy="104175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Clr>
                <a:srgbClr val="000000"/>
              </a:buClr>
              <a:buSzPts val="3000"/>
              <a:buFont typeface="Arial"/>
              <a:buNone/>
            </a:pPr>
            <a:r>
              <a:rPr b="1" i="0" lang="en-US" sz="3000" u="none" cap="none" strike="noStrike">
                <a:solidFill>
                  <a:srgbClr val="000000"/>
                </a:solidFill>
                <a:latin typeface="Montserrat"/>
                <a:ea typeface="Montserrat"/>
                <a:cs typeface="Montserrat"/>
                <a:sym typeface="Montserrat"/>
              </a:rPr>
              <a:t>Approximately half were ‘either not very confident’ or ‘not at all confident’ that the proposed Model History Curriculum will include Black British history or address gaps in the current curriculum on the teaching of Black British history</a:t>
            </a:r>
            <a:endParaRPr b="1" i="0" sz="23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600"/>
              <a:buFont typeface="Arial"/>
              <a:buNone/>
            </a:pPr>
            <a:r>
              <a:rPr b="0" i="1" lang="en-US" sz="2600" u="none" cap="none" strike="noStrike">
                <a:solidFill>
                  <a:srgbClr val="000000"/>
                </a:solidFill>
                <a:latin typeface="Montserrat"/>
                <a:ea typeface="Montserrat"/>
                <a:cs typeface="Montserrat"/>
                <a:sym typeface="Montserrat"/>
              </a:rPr>
              <a:t>“Some of the phrasing seems to be </a:t>
            </a:r>
            <a:r>
              <a:rPr b="1" i="1" lang="en-US" sz="2600" u="none" cap="none" strike="noStrike">
                <a:solidFill>
                  <a:srgbClr val="000000"/>
                </a:solidFill>
                <a:latin typeface="Montserrat"/>
                <a:ea typeface="Montserrat"/>
                <a:cs typeface="Montserrat"/>
                <a:sym typeface="Montserrat"/>
              </a:rPr>
              <a:t>dressing up </a:t>
            </a:r>
            <a:r>
              <a:rPr b="0" i="1" lang="en-US" sz="2600" u="none" cap="none" strike="noStrike">
                <a:solidFill>
                  <a:srgbClr val="000000"/>
                </a:solidFill>
                <a:latin typeface="Montserrat"/>
                <a:ea typeface="Montserrat"/>
                <a:cs typeface="Montserrat"/>
                <a:sym typeface="Montserrat"/>
              </a:rPr>
              <a:t>the National Curriculum without necessarily addressing which areas need to be changed/included”</a:t>
            </a:r>
            <a:endParaRPr b="0" i="1" sz="26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600"/>
              <a:buFont typeface="Arial"/>
              <a:buNone/>
            </a:pPr>
            <a:r>
              <a:t/>
            </a:r>
            <a:endParaRPr b="0" i="1" sz="26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600"/>
              <a:buFont typeface="Arial"/>
              <a:buNone/>
            </a:pPr>
            <a:r>
              <a:rPr b="0" i="1" lang="en-US" sz="2600" u="none" cap="none" strike="noStrike">
                <a:solidFill>
                  <a:srgbClr val="000000"/>
                </a:solidFill>
                <a:latin typeface="Montserrat"/>
                <a:ea typeface="Montserrat"/>
                <a:cs typeface="Montserrat"/>
                <a:sym typeface="Montserrat"/>
              </a:rPr>
              <a:t>“Because of the language used and the </a:t>
            </a:r>
            <a:r>
              <a:rPr b="1" i="1" lang="en-US" sz="2600" u="none" cap="none" strike="noStrike">
                <a:solidFill>
                  <a:srgbClr val="000000"/>
                </a:solidFill>
                <a:latin typeface="Montserrat"/>
                <a:ea typeface="Montserrat"/>
                <a:cs typeface="Montserrat"/>
                <a:sym typeface="Montserrat"/>
              </a:rPr>
              <a:t>ambiguity</a:t>
            </a:r>
            <a:r>
              <a:rPr b="0" i="1" lang="en-US" sz="2600" u="none" cap="none" strike="noStrike">
                <a:solidFill>
                  <a:srgbClr val="000000"/>
                </a:solidFill>
                <a:latin typeface="Montserrat"/>
                <a:ea typeface="Montserrat"/>
                <a:cs typeface="Montserrat"/>
                <a:sym typeface="Montserrat"/>
              </a:rPr>
              <a:t> around the subject. It still seems </a:t>
            </a:r>
            <a:r>
              <a:rPr b="1" i="1" lang="en-US" sz="2600" u="none" cap="none" strike="noStrike">
                <a:solidFill>
                  <a:srgbClr val="000000"/>
                </a:solidFill>
                <a:latin typeface="Montserrat"/>
                <a:ea typeface="Montserrat"/>
                <a:cs typeface="Montserrat"/>
                <a:sym typeface="Montserrat"/>
              </a:rPr>
              <a:t>open to interpretation</a:t>
            </a:r>
            <a:r>
              <a:rPr b="0" i="1" lang="en-US" sz="2600" u="none" cap="none" strike="noStrike">
                <a:solidFill>
                  <a:srgbClr val="000000"/>
                </a:solidFill>
                <a:latin typeface="Montserrat"/>
                <a:ea typeface="Montserrat"/>
                <a:cs typeface="Montserrat"/>
                <a:sym typeface="Montserrat"/>
              </a:rPr>
              <a:t> and context-dependent translation”</a:t>
            </a:r>
            <a:endParaRPr b="0" i="1" sz="26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600"/>
              <a:buFont typeface="Arial"/>
              <a:buNone/>
            </a:pPr>
            <a:r>
              <a:t/>
            </a:r>
            <a:endParaRPr b="0" i="1" sz="26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600"/>
              <a:buFont typeface="Arial"/>
              <a:buNone/>
            </a:pPr>
            <a:r>
              <a:rPr b="0" i="1" lang="en-US" sz="2600" u="none" cap="none" strike="noStrike">
                <a:solidFill>
                  <a:srgbClr val="000000"/>
                </a:solidFill>
                <a:latin typeface="Montserrat"/>
                <a:ea typeface="Montserrat"/>
                <a:cs typeface="Montserrat"/>
                <a:sym typeface="Montserrat"/>
              </a:rPr>
              <a:t>“I think it will however I feel like it may be </a:t>
            </a:r>
            <a:r>
              <a:rPr b="1" i="1" lang="en-US" sz="2600" u="none" cap="none" strike="noStrike">
                <a:solidFill>
                  <a:srgbClr val="000000"/>
                </a:solidFill>
                <a:latin typeface="Montserrat"/>
                <a:ea typeface="Montserrat"/>
                <a:cs typeface="Montserrat"/>
                <a:sym typeface="Montserrat"/>
              </a:rPr>
              <a:t>more tokenism than purposeful</a:t>
            </a:r>
            <a:r>
              <a:rPr b="0" i="1" lang="en-US" sz="2600" u="none" cap="none" strike="noStrike">
                <a:solidFill>
                  <a:srgbClr val="000000"/>
                </a:solidFill>
                <a:latin typeface="Montserrat"/>
                <a:ea typeface="Montserrat"/>
                <a:cs typeface="Montserrat"/>
                <a:sym typeface="Montserrat"/>
              </a:rPr>
              <a:t>”</a:t>
            </a:r>
            <a:endParaRPr b="0" i="1" sz="26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600"/>
              <a:buFont typeface="Arial"/>
              <a:buNone/>
            </a:pPr>
            <a:r>
              <a:t/>
            </a:r>
            <a:endParaRPr b="0" i="1" sz="26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600"/>
              <a:buFont typeface="Arial"/>
              <a:buNone/>
            </a:pPr>
            <a:r>
              <a:rPr b="0" i="1" lang="en-US" sz="2600" u="none" cap="none" strike="noStrike">
                <a:solidFill>
                  <a:srgbClr val="000000"/>
                </a:solidFill>
                <a:latin typeface="Montserrat"/>
                <a:ea typeface="Montserrat"/>
                <a:cs typeface="Montserrat"/>
                <a:sym typeface="Montserrat"/>
              </a:rPr>
              <a:t>“It’s </a:t>
            </a:r>
            <a:r>
              <a:rPr b="1" i="1" lang="en-US" sz="2600" u="none" cap="none" strike="noStrike">
                <a:solidFill>
                  <a:srgbClr val="000000"/>
                </a:solidFill>
                <a:latin typeface="Montserrat"/>
                <a:ea typeface="Montserrat"/>
                <a:cs typeface="Montserrat"/>
                <a:sym typeface="Montserrat"/>
              </a:rPr>
              <a:t>too broad </a:t>
            </a:r>
            <a:r>
              <a:rPr b="0" i="1" lang="en-US" sz="2600" u="none" cap="none" strike="noStrike">
                <a:solidFill>
                  <a:srgbClr val="000000"/>
                </a:solidFill>
                <a:latin typeface="Montserrat"/>
                <a:ea typeface="Montserrat"/>
                <a:cs typeface="Montserrat"/>
                <a:sym typeface="Montserrat"/>
              </a:rPr>
              <a:t>and no real reference or timelines are addressed to support delivery”</a:t>
            </a:r>
            <a:endParaRPr b="0" i="1" sz="26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600"/>
              <a:buFont typeface="Arial"/>
              <a:buNone/>
            </a:pPr>
            <a:r>
              <a:t/>
            </a:r>
            <a:endParaRPr b="1" i="0" sz="26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200"/>
              <a:buFont typeface="Arial"/>
              <a:buNone/>
            </a:pPr>
            <a:r>
              <a:t/>
            </a:r>
            <a:endParaRPr b="0" i="0" sz="22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000"/>
              <a:buFont typeface="Arial"/>
              <a:buNone/>
            </a:pPr>
            <a:r>
              <a:t/>
            </a:r>
            <a:endParaRPr b="0" i="0" sz="2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2000"/>
              <a:buFont typeface="Arial"/>
              <a:buNone/>
            </a:pPr>
            <a:r>
              <a:t/>
            </a:r>
            <a:endParaRPr b="0" i="1" sz="2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2000"/>
              <a:buFont typeface="Arial"/>
              <a:buNone/>
            </a:pPr>
            <a:r>
              <a:t/>
            </a:r>
            <a:endParaRPr b="0" i="1" sz="20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p:txBody>
      </p:sp>
      <p:sp>
        <p:nvSpPr>
          <p:cNvPr id="256" name="Google Shape;256;g297ad109241_0_99"/>
          <p:cNvSpPr txBox="1"/>
          <p:nvPr/>
        </p:nvSpPr>
        <p:spPr>
          <a:xfrm>
            <a:off x="1202988" y="858788"/>
            <a:ext cx="9606600" cy="1270200"/>
          </a:xfrm>
          <a:prstGeom prst="rect">
            <a:avLst/>
          </a:prstGeom>
          <a:noFill/>
          <a:ln>
            <a:noFill/>
          </a:ln>
        </p:spPr>
        <p:txBody>
          <a:bodyPr anchorCtr="0" anchor="t" bIns="0" lIns="0" spcFirstLastPara="1" rIns="0" wrap="square" tIns="0">
            <a:spAutoFit/>
          </a:bodyPr>
          <a:lstStyle/>
          <a:p>
            <a:pPr indent="0" lvl="0" marL="0" marR="0" rtl="0" algn="ctr">
              <a:lnSpc>
                <a:spcPct val="140031"/>
              </a:lnSpc>
              <a:spcBef>
                <a:spcPts val="0"/>
              </a:spcBef>
              <a:spcAft>
                <a:spcPts val="0"/>
              </a:spcAft>
              <a:buClr>
                <a:srgbClr val="000000"/>
              </a:buClr>
              <a:buSzPts val="3438"/>
              <a:buFont typeface="Arial"/>
              <a:buNone/>
            </a:pPr>
            <a:r>
              <a:rPr b="0" i="0" lang="en-US" sz="3438" u="none" cap="none" strike="noStrike">
                <a:solidFill>
                  <a:srgbClr val="000000"/>
                </a:solidFill>
                <a:latin typeface="Arial"/>
                <a:ea typeface="Arial"/>
                <a:cs typeface="Arial"/>
                <a:sym typeface="Arial"/>
              </a:rPr>
              <a:t>Comments on the proposed Model History Curriculum </a:t>
            </a:r>
            <a:endParaRPr b="0" i="0" sz="100" u="none" cap="none" strike="noStrike">
              <a:solidFill>
                <a:srgbClr val="000000"/>
              </a:solidFill>
              <a:latin typeface="Arial"/>
              <a:ea typeface="Arial"/>
              <a:cs typeface="Arial"/>
              <a:sym typeface="Arial"/>
            </a:endParaRPr>
          </a:p>
        </p:txBody>
      </p:sp>
      <p:sp>
        <p:nvSpPr>
          <p:cNvPr id="257" name="Google Shape;257;g297ad109241_0_99"/>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g28e27b412b7_0_13"/>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263" name="Google Shape;263;g28e27b412b7_0_13"/>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264" name="Google Shape;264;g28e27b412b7_0_13"/>
          <p:cNvGrpSpPr/>
          <p:nvPr/>
        </p:nvGrpSpPr>
        <p:grpSpPr>
          <a:xfrm>
            <a:off x="1027250" y="906375"/>
            <a:ext cx="10015283" cy="1835164"/>
            <a:chOff x="0" y="0"/>
            <a:chExt cx="4110858" cy="816318"/>
          </a:xfrm>
        </p:grpSpPr>
        <p:sp>
          <p:nvSpPr>
            <p:cNvPr id="265" name="Google Shape;265;g28e27b412b7_0_13"/>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6" name="Google Shape;266;g28e27b412b7_0_13"/>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g28e27b412b7_0_13"/>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68" name="Google Shape;268;g28e27b412b7_0_13"/>
          <p:cNvSpPr txBox="1"/>
          <p:nvPr/>
        </p:nvSpPr>
        <p:spPr>
          <a:xfrm>
            <a:off x="9139238" y="4295775"/>
            <a:ext cx="9600" cy="2772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9" name="Google Shape;269;g28e27b412b7_0_13"/>
          <p:cNvSpPr txBox="1"/>
          <p:nvPr/>
        </p:nvSpPr>
        <p:spPr>
          <a:xfrm>
            <a:off x="1322477" y="2741550"/>
            <a:ext cx="15745200" cy="7554600"/>
          </a:xfrm>
          <a:prstGeom prst="rect">
            <a:avLst/>
          </a:prstGeom>
          <a:noFill/>
          <a:ln>
            <a:noFill/>
          </a:ln>
        </p:spPr>
        <p:txBody>
          <a:bodyPr anchorCtr="0" anchor="t" bIns="0" lIns="0" spcFirstLastPara="1" rIns="0" wrap="square" tIns="0">
            <a:spAutoFit/>
          </a:bodyPr>
          <a:lstStyle/>
          <a:p>
            <a:pPr indent="0" lvl="0" marL="914400" marR="0" rtl="0" algn="l">
              <a:lnSpc>
                <a:spcPct val="140000"/>
              </a:lnSpc>
              <a:spcBef>
                <a:spcPts val="0"/>
              </a:spcBef>
              <a:spcAft>
                <a:spcPts val="0"/>
              </a:spcAft>
              <a:buClr>
                <a:srgbClr val="000000"/>
              </a:buClr>
              <a:buSzPts val="2000"/>
              <a:buFont typeface="Arial"/>
              <a:buNone/>
            </a:pPr>
            <a:r>
              <a:t/>
            </a:r>
            <a:endParaRPr b="0" i="1" sz="2000" u="none" cap="none" strike="noStrike">
              <a:solidFill>
                <a:srgbClr val="000000"/>
              </a:solidFill>
              <a:latin typeface="Montserrat"/>
              <a:ea typeface="Montserrat"/>
              <a:cs typeface="Montserrat"/>
              <a:sym typeface="Montserrat"/>
            </a:endParaRPr>
          </a:p>
          <a:p>
            <a:pPr indent="-374650" lvl="0" marL="457200" marR="0" rtl="0" algn="l">
              <a:lnSpc>
                <a:spcPct val="140000"/>
              </a:lnSpc>
              <a:spcBef>
                <a:spcPts val="0"/>
              </a:spcBef>
              <a:spcAft>
                <a:spcPts val="0"/>
              </a:spcAft>
              <a:buClr>
                <a:srgbClr val="000000"/>
              </a:buClr>
              <a:buSzPts val="2300"/>
              <a:buFont typeface="Montserrat"/>
              <a:buChar char="●"/>
            </a:pPr>
            <a:r>
              <a:rPr b="0" i="0" lang="en-US" sz="2600" u="none" cap="none" strike="noStrike">
                <a:solidFill>
                  <a:srgbClr val="000000"/>
                </a:solidFill>
                <a:latin typeface="Montserrat"/>
                <a:ea typeface="Montserrat"/>
                <a:cs typeface="Montserrat"/>
                <a:sym typeface="Montserrat"/>
              </a:rPr>
              <a:t>Nine years ago, </a:t>
            </a:r>
            <a:r>
              <a:rPr b="1" i="0" lang="en-US" sz="2600" u="none" cap="none" strike="noStrike">
                <a:solidFill>
                  <a:srgbClr val="000000"/>
                </a:solidFill>
                <a:latin typeface="Montserrat"/>
                <a:ea typeface="Montserrat"/>
                <a:cs typeface="Montserrat"/>
                <a:sym typeface="Montserrat"/>
              </a:rPr>
              <a:t> 2014, was the first start of a petition  to the Government calling for the introduction of Black History in the primary curriculum.</a:t>
            </a:r>
            <a:r>
              <a:rPr b="0" i="0" lang="en-US" sz="2600" u="none" cap="none" strike="noStrike">
                <a:solidFill>
                  <a:srgbClr val="000000"/>
                </a:solidFill>
                <a:latin typeface="Montserrat"/>
                <a:ea typeface="Montserrat"/>
                <a:cs typeface="Montserrat"/>
                <a:sym typeface="Montserrat"/>
              </a:rPr>
              <a:t> This petition generated 43,914 signatures</a:t>
            </a:r>
            <a:r>
              <a:rPr b="0" i="0" lang="en-US" sz="2600" u="none" cap="none" strike="noStrike">
                <a:solidFill>
                  <a:srgbClr val="FF0000"/>
                </a:solidFill>
                <a:latin typeface="Montserrat"/>
                <a:ea typeface="Montserrat"/>
                <a:cs typeface="Montserrat"/>
                <a:sym typeface="Montserrat"/>
              </a:rPr>
              <a:t> </a:t>
            </a:r>
            <a:endParaRPr b="0" i="0" sz="2600" u="none" cap="none" strike="noStrike">
              <a:solidFill>
                <a:srgbClr val="FF0000"/>
              </a:solidFill>
              <a:latin typeface="Montserrat"/>
              <a:ea typeface="Montserrat"/>
              <a:cs typeface="Montserrat"/>
              <a:sym typeface="Montserrat"/>
            </a:endParaRPr>
          </a:p>
          <a:p>
            <a:pPr indent="0" lvl="0" marL="457200" marR="0" rtl="0" algn="l">
              <a:lnSpc>
                <a:spcPct val="140000"/>
              </a:lnSpc>
              <a:spcBef>
                <a:spcPts val="0"/>
              </a:spcBef>
              <a:spcAft>
                <a:spcPts val="0"/>
              </a:spcAft>
              <a:buClr>
                <a:srgbClr val="000000"/>
              </a:buClr>
              <a:buSzPts val="2600"/>
              <a:buFont typeface="Arial"/>
              <a:buNone/>
            </a:pPr>
            <a:r>
              <a:t/>
            </a:r>
            <a:endParaRPr b="0" i="0" sz="2600" u="none" cap="none" strike="noStrike">
              <a:solidFill>
                <a:srgbClr val="000000"/>
              </a:solidFill>
              <a:latin typeface="Montserrat"/>
              <a:ea typeface="Montserrat"/>
              <a:cs typeface="Montserrat"/>
              <a:sym typeface="Montserrat"/>
            </a:endParaRPr>
          </a:p>
          <a:p>
            <a:pPr indent="-374650" lvl="0" marL="457200" marR="0" rtl="0" algn="l">
              <a:lnSpc>
                <a:spcPct val="140000"/>
              </a:lnSpc>
              <a:spcBef>
                <a:spcPts val="0"/>
              </a:spcBef>
              <a:spcAft>
                <a:spcPts val="0"/>
              </a:spcAft>
              <a:buClr>
                <a:srgbClr val="000000"/>
              </a:buClr>
              <a:buSzPts val="2300"/>
              <a:buFont typeface="Montserrat"/>
              <a:buChar char="●"/>
            </a:pPr>
            <a:r>
              <a:rPr b="0" i="0" lang="en-US" sz="2600" u="none" cap="none" strike="noStrike">
                <a:solidFill>
                  <a:srgbClr val="000000"/>
                </a:solidFill>
                <a:latin typeface="Montserrat"/>
                <a:ea typeface="Montserrat"/>
                <a:cs typeface="Montserrat"/>
                <a:sym typeface="Montserrat"/>
              </a:rPr>
              <a:t>Since then, there </a:t>
            </a:r>
            <a:r>
              <a:rPr b="1" i="0" lang="en-US" sz="2600" u="none" cap="none" strike="noStrike">
                <a:solidFill>
                  <a:srgbClr val="000000"/>
                </a:solidFill>
                <a:latin typeface="Montserrat"/>
                <a:ea typeface="Montserrat"/>
                <a:cs typeface="Montserrat"/>
                <a:sym typeface="Montserrat"/>
              </a:rPr>
              <a:t>have been a number of calls about this including from The Black Curriculum </a:t>
            </a:r>
            <a:endParaRPr b="0" i="0" sz="2600" u="none" cap="none" strike="noStrike">
              <a:solidFill>
                <a:srgbClr val="FF0000"/>
              </a:solidFill>
              <a:latin typeface="Montserrat"/>
              <a:ea typeface="Montserrat"/>
              <a:cs typeface="Montserrat"/>
              <a:sym typeface="Montserrat"/>
            </a:endParaRPr>
          </a:p>
          <a:p>
            <a:pPr indent="0" lvl="0" marL="457200" marR="0" rtl="0" algn="l">
              <a:lnSpc>
                <a:spcPct val="140000"/>
              </a:lnSpc>
              <a:spcBef>
                <a:spcPts val="0"/>
              </a:spcBef>
              <a:spcAft>
                <a:spcPts val="0"/>
              </a:spcAft>
              <a:buClr>
                <a:srgbClr val="000000"/>
              </a:buClr>
              <a:buSzPts val="2600"/>
              <a:buFont typeface="Arial"/>
              <a:buNone/>
            </a:pPr>
            <a:r>
              <a:t/>
            </a:r>
            <a:endParaRPr b="0" i="0" sz="2600" u="none" cap="none" strike="noStrike">
              <a:solidFill>
                <a:srgbClr val="000000"/>
              </a:solidFill>
              <a:latin typeface="Montserrat"/>
              <a:ea typeface="Montserrat"/>
              <a:cs typeface="Montserrat"/>
              <a:sym typeface="Montserrat"/>
            </a:endParaRPr>
          </a:p>
          <a:p>
            <a:pPr indent="-393700" lvl="0" marL="457200" marR="0" rtl="0" algn="l">
              <a:lnSpc>
                <a:spcPct val="140000"/>
              </a:lnSpc>
              <a:spcBef>
                <a:spcPts val="0"/>
              </a:spcBef>
              <a:spcAft>
                <a:spcPts val="0"/>
              </a:spcAft>
              <a:buClr>
                <a:srgbClr val="000000"/>
              </a:buClr>
              <a:buSzPts val="2600"/>
              <a:buFont typeface="Montserrat"/>
              <a:buChar char="●"/>
            </a:pPr>
            <a:r>
              <a:rPr b="0" i="0" lang="en-US" sz="2600" u="none" cap="none" strike="noStrike">
                <a:solidFill>
                  <a:srgbClr val="000000"/>
                </a:solidFill>
                <a:latin typeface="Montserrat"/>
                <a:ea typeface="Montserrat"/>
                <a:cs typeface="Montserrat"/>
                <a:sym typeface="Montserrat"/>
              </a:rPr>
              <a:t>Throughout these calls the Government has stuck to the same position. Its latest response, following on from a request by The Black Curriculum, was that the </a:t>
            </a:r>
            <a:r>
              <a:rPr b="1" i="1" lang="en-US" sz="2600" u="none" cap="none" strike="noStrike">
                <a:solidFill>
                  <a:srgbClr val="000000"/>
                </a:solidFill>
                <a:latin typeface="Montserrat"/>
                <a:ea typeface="Montserrat"/>
                <a:cs typeface="Montserrat"/>
                <a:sym typeface="Montserrat"/>
              </a:rPr>
              <a:t> </a:t>
            </a:r>
            <a:r>
              <a:rPr b="0" i="1" lang="en-US" sz="2600" u="none" cap="none" strike="noStrike">
                <a:solidFill>
                  <a:srgbClr val="000000"/>
                </a:solidFill>
                <a:latin typeface="Montserrat"/>
                <a:ea typeface="Montserrat"/>
                <a:cs typeface="Montserrat"/>
                <a:sym typeface="Montserrat"/>
              </a:rPr>
              <a:t>“</a:t>
            </a:r>
            <a:r>
              <a:rPr b="1" i="1" lang="en-US" sz="2600" u="none" cap="none" strike="noStrike">
                <a:solidFill>
                  <a:srgbClr val="000000"/>
                </a:solidFill>
                <a:latin typeface="Montserrat"/>
                <a:ea typeface="Montserrat"/>
                <a:cs typeface="Montserrat"/>
                <a:sym typeface="Montserrat"/>
              </a:rPr>
              <a:t>national curriculum as a framework is broad, balanced and flexible</a:t>
            </a:r>
            <a:r>
              <a:rPr b="0" i="1" lang="en-US" sz="2600" u="none" cap="none" strike="noStrike">
                <a:solidFill>
                  <a:srgbClr val="000000"/>
                </a:solidFill>
                <a:latin typeface="Montserrat"/>
                <a:ea typeface="Montserrat"/>
                <a:cs typeface="Montserrat"/>
                <a:sym typeface="Montserrat"/>
              </a:rPr>
              <a:t>”</a:t>
            </a:r>
            <a:endParaRPr b="0" i="1" sz="2600" u="none" cap="none" strike="noStrike">
              <a:solidFill>
                <a:srgbClr val="000000"/>
              </a:solidFill>
              <a:latin typeface="Montserrat"/>
              <a:ea typeface="Montserrat"/>
              <a:cs typeface="Montserrat"/>
              <a:sym typeface="Montserrat"/>
            </a:endParaRPr>
          </a:p>
          <a:p>
            <a:pPr indent="0" lvl="0" marL="457200" marR="0" rtl="0" algn="l">
              <a:lnSpc>
                <a:spcPct val="140000"/>
              </a:lnSpc>
              <a:spcBef>
                <a:spcPts val="0"/>
              </a:spcBef>
              <a:spcAft>
                <a:spcPts val="0"/>
              </a:spcAft>
              <a:buClr>
                <a:srgbClr val="000000"/>
              </a:buClr>
              <a:buSzPts val="2600"/>
              <a:buFont typeface="Arial"/>
              <a:buNone/>
            </a:pPr>
            <a:r>
              <a:t/>
            </a:r>
            <a:endParaRPr b="1" i="1" sz="2600" u="none" cap="none" strike="noStrike">
              <a:solidFill>
                <a:srgbClr val="000000"/>
              </a:solidFill>
              <a:latin typeface="Montserrat"/>
              <a:ea typeface="Montserrat"/>
              <a:cs typeface="Montserrat"/>
              <a:sym typeface="Montserrat"/>
            </a:endParaRPr>
          </a:p>
          <a:p>
            <a:pPr indent="-393700" lvl="0" marL="457200" marR="0" rtl="0" algn="l">
              <a:lnSpc>
                <a:spcPct val="140000"/>
              </a:lnSpc>
              <a:spcBef>
                <a:spcPts val="0"/>
              </a:spcBef>
              <a:spcAft>
                <a:spcPts val="0"/>
              </a:spcAft>
              <a:buClr>
                <a:srgbClr val="000000"/>
              </a:buClr>
              <a:buSzPts val="2600"/>
              <a:buFont typeface="Montserrat"/>
              <a:buChar char="●"/>
            </a:pPr>
            <a:r>
              <a:rPr b="0" i="0" lang="en-US" sz="2600" u="none" cap="none" strike="noStrike">
                <a:solidFill>
                  <a:srgbClr val="000000"/>
                </a:solidFill>
                <a:latin typeface="Montserrat"/>
                <a:ea typeface="Montserrat"/>
                <a:cs typeface="Montserrat"/>
                <a:sym typeface="Montserrat"/>
              </a:rPr>
              <a:t>This is clearly not the case, as shown by our recent consultation with practitioners who work in the education sector</a:t>
            </a:r>
            <a:endParaRPr b="0" i="0" sz="3000" u="none" cap="none" strike="noStrike">
              <a:solidFill>
                <a:srgbClr val="000000"/>
              </a:solidFill>
              <a:latin typeface="Montserrat"/>
              <a:ea typeface="Montserrat"/>
              <a:cs typeface="Montserrat"/>
              <a:sym typeface="Montserrat"/>
            </a:endParaRPr>
          </a:p>
        </p:txBody>
      </p:sp>
      <p:sp>
        <p:nvSpPr>
          <p:cNvPr id="270" name="Google Shape;270;g28e27b412b7_0_13"/>
          <p:cNvSpPr txBox="1"/>
          <p:nvPr/>
        </p:nvSpPr>
        <p:spPr>
          <a:xfrm>
            <a:off x="1202975" y="1141275"/>
            <a:ext cx="9606600" cy="1270200"/>
          </a:xfrm>
          <a:prstGeom prst="rect">
            <a:avLst/>
          </a:prstGeom>
          <a:noFill/>
          <a:ln>
            <a:noFill/>
          </a:ln>
        </p:spPr>
        <p:txBody>
          <a:bodyPr anchorCtr="0" anchor="t" bIns="0" lIns="0" spcFirstLastPara="1" rIns="0" wrap="square" tIns="0">
            <a:spAutoFit/>
          </a:bodyPr>
          <a:lstStyle/>
          <a:p>
            <a:pPr indent="0" lvl="0" marL="0" marR="0" rtl="0" algn="ctr">
              <a:lnSpc>
                <a:spcPct val="140031"/>
              </a:lnSpc>
              <a:spcBef>
                <a:spcPts val="0"/>
              </a:spcBef>
              <a:spcAft>
                <a:spcPts val="0"/>
              </a:spcAft>
              <a:buClr>
                <a:srgbClr val="000000"/>
              </a:buClr>
              <a:buSzPts val="3438"/>
              <a:buFont typeface="Arial"/>
              <a:buNone/>
            </a:pPr>
            <a:r>
              <a:rPr b="0" i="0" lang="en-US" sz="3438" u="none" cap="none" strike="noStrike">
                <a:solidFill>
                  <a:srgbClr val="000000"/>
                </a:solidFill>
                <a:latin typeface="Arial"/>
                <a:ea typeface="Arial"/>
                <a:cs typeface="Arial"/>
                <a:sym typeface="Arial"/>
              </a:rPr>
              <a:t>What do these findings tell us about teaching Black British history in our schools?</a:t>
            </a:r>
            <a:endParaRPr b="0" i="0" sz="100" u="none" cap="none" strike="noStrike">
              <a:solidFill>
                <a:srgbClr val="000000"/>
              </a:solidFill>
              <a:latin typeface="Arial"/>
              <a:ea typeface="Arial"/>
              <a:cs typeface="Arial"/>
              <a:sym typeface="Arial"/>
            </a:endParaRPr>
          </a:p>
        </p:txBody>
      </p:sp>
      <p:sp>
        <p:nvSpPr>
          <p:cNvPr id="271" name="Google Shape;271;g28e27b412b7_0_13"/>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g299c5085533_0_0"/>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277" name="Google Shape;277;g299c5085533_0_0"/>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278" name="Google Shape;278;g299c5085533_0_0"/>
          <p:cNvGrpSpPr/>
          <p:nvPr/>
        </p:nvGrpSpPr>
        <p:grpSpPr>
          <a:xfrm>
            <a:off x="1027250" y="906375"/>
            <a:ext cx="10015283" cy="1835164"/>
            <a:chOff x="0" y="0"/>
            <a:chExt cx="4110858" cy="816318"/>
          </a:xfrm>
        </p:grpSpPr>
        <p:sp>
          <p:nvSpPr>
            <p:cNvPr id="279" name="Google Shape;279;g299c5085533_0_0"/>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0" name="Google Shape;280;g299c5085533_0_0"/>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1" name="Google Shape;281;g299c5085533_0_0"/>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82" name="Google Shape;282;g299c5085533_0_0"/>
          <p:cNvSpPr txBox="1"/>
          <p:nvPr/>
        </p:nvSpPr>
        <p:spPr>
          <a:xfrm>
            <a:off x="9139238" y="4295775"/>
            <a:ext cx="9600" cy="2772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3" name="Google Shape;283;g299c5085533_0_0"/>
          <p:cNvSpPr txBox="1"/>
          <p:nvPr/>
        </p:nvSpPr>
        <p:spPr>
          <a:xfrm>
            <a:off x="1322477" y="2741550"/>
            <a:ext cx="15745200" cy="84351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Clr>
                <a:srgbClr val="000000"/>
              </a:buClr>
              <a:buSzPts val="2000"/>
              <a:buFont typeface="Arial"/>
              <a:buNone/>
            </a:pPr>
            <a:r>
              <a:t/>
            </a:r>
            <a:endParaRPr b="0" i="1" sz="2000" u="none" cap="none" strike="noStrike">
              <a:solidFill>
                <a:srgbClr val="000000"/>
              </a:solidFill>
              <a:latin typeface="Montserrat"/>
              <a:ea typeface="Montserrat"/>
              <a:cs typeface="Montserrat"/>
              <a:sym typeface="Montserrat"/>
            </a:endParaRPr>
          </a:p>
          <a:p>
            <a:pPr indent="-412750" lvl="0" marL="457200" marR="0" rtl="0" algn="l">
              <a:lnSpc>
                <a:spcPct val="140000"/>
              </a:lnSpc>
              <a:spcBef>
                <a:spcPts val="0"/>
              </a:spcBef>
              <a:spcAft>
                <a:spcPts val="0"/>
              </a:spcAft>
              <a:buClr>
                <a:srgbClr val="000000"/>
              </a:buClr>
              <a:buSzPts val="2900"/>
              <a:buFont typeface="Montserrat"/>
              <a:buChar char="●"/>
            </a:pPr>
            <a:r>
              <a:rPr b="0" i="0" lang="en-US" sz="2900" u="none" cap="none" strike="noStrike">
                <a:solidFill>
                  <a:srgbClr val="000000"/>
                </a:solidFill>
                <a:latin typeface="Montserrat"/>
                <a:ea typeface="Montserrat"/>
                <a:cs typeface="Montserrat"/>
                <a:sym typeface="Montserrat"/>
              </a:rPr>
              <a:t>The findings demonstrate that there is still a </a:t>
            </a:r>
            <a:r>
              <a:rPr b="1" i="0" lang="en-US" sz="2900" u="none" cap="none" strike="noStrike">
                <a:solidFill>
                  <a:srgbClr val="000000"/>
                </a:solidFill>
                <a:latin typeface="Montserrat"/>
                <a:ea typeface="Montserrat"/>
                <a:cs typeface="Montserrat"/>
                <a:sym typeface="Montserrat"/>
              </a:rPr>
              <a:t>need to push for the recognition of Black British history in the national curriculum</a:t>
            </a:r>
            <a:endParaRPr b="1" i="0" sz="2900" u="none" cap="none" strike="noStrike">
              <a:solidFill>
                <a:srgbClr val="000000"/>
              </a:solidFill>
              <a:latin typeface="Montserrat"/>
              <a:ea typeface="Montserrat"/>
              <a:cs typeface="Montserrat"/>
              <a:sym typeface="Montserrat"/>
            </a:endParaRPr>
          </a:p>
          <a:p>
            <a:pPr indent="0" lvl="0" marL="457200" marR="0" rtl="0" algn="l">
              <a:lnSpc>
                <a:spcPct val="140000"/>
              </a:lnSpc>
              <a:spcBef>
                <a:spcPts val="0"/>
              </a:spcBef>
              <a:spcAft>
                <a:spcPts val="0"/>
              </a:spcAft>
              <a:buClr>
                <a:srgbClr val="000000"/>
              </a:buClr>
              <a:buSzPts val="2900"/>
              <a:buFont typeface="Arial"/>
              <a:buNone/>
            </a:pPr>
            <a:r>
              <a:t/>
            </a:r>
            <a:endParaRPr b="0" i="0" sz="2900" u="none" cap="none" strike="noStrike">
              <a:solidFill>
                <a:srgbClr val="000000"/>
              </a:solidFill>
              <a:latin typeface="Montserrat"/>
              <a:ea typeface="Montserrat"/>
              <a:cs typeface="Montserrat"/>
              <a:sym typeface="Montserrat"/>
            </a:endParaRPr>
          </a:p>
          <a:p>
            <a:pPr indent="-412750" lvl="0" marL="457200" marR="0" rtl="0" algn="l">
              <a:lnSpc>
                <a:spcPct val="140000"/>
              </a:lnSpc>
              <a:spcBef>
                <a:spcPts val="0"/>
              </a:spcBef>
              <a:spcAft>
                <a:spcPts val="0"/>
              </a:spcAft>
              <a:buClr>
                <a:srgbClr val="000000"/>
              </a:buClr>
              <a:buSzPts val="2900"/>
              <a:buFont typeface="Montserrat"/>
              <a:buChar char="●"/>
            </a:pPr>
            <a:r>
              <a:rPr b="0" i="0" lang="en-US" sz="2900" u="none" cap="none" strike="noStrike">
                <a:solidFill>
                  <a:srgbClr val="000000"/>
                </a:solidFill>
                <a:latin typeface="Montserrat"/>
                <a:ea typeface="Montserrat"/>
                <a:cs typeface="Montserrat"/>
                <a:sym typeface="Montserrat"/>
              </a:rPr>
              <a:t>Schools are being left to interpret the </a:t>
            </a:r>
            <a:r>
              <a:rPr b="1" i="0" lang="en-US" sz="2900" u="none" cap="none" strike="noStrike">
                <a:solidFill>
                  <a:srgbClr val="000000"/>
                </a:solidFill>
                <a:latin typeface="Montserrat"/>
                <a:ea typeface="Montserrat"/>
                <a:cs typeface="Montserrat"/>
                <a:sym typeface="Montserrat"/>
              </a:rPr>
              <a:t>guidance on teaching history programmes </a:t>
            </a:r>
            <a:r>
              <a:rPr b="0" i="0" lang="en-US" sz="2900" u="none" cap="none" strike="noStrike">
                <a:solidFill>
                  <a:srgbClr val="000000"/>
                </a:solidFill>
                <a:latin typeface="Montserrat"/>
                <a:ea typeface="Montserrat"/>
                <a:cs typeface="Montserrat"/>
                <a:sym typeface="Montserrat"/>
              </a:rPr>
              <a:t>of study - the guidance is currently </a:t>
            </a:r>
            <a:r>
              <a:rPr b="1" i="0" lang="en-US" sz="2900" u="none" cap="none" strike="noStrike">
                <a:solidFill>
                  <a:srgbClr val="000000"/>
                </a:solidFill>
                <a:latin typeface="Montserrat"/>
                <a:ea typeface="Montserrat"/>
                <a:cs typeface="Montserrat"/>
                <a:sym typeface="Montserrat"/>
              </a:rPr>
              <a:t>too narrow, and  lacks emphasis on how Black British history can be embedded</a:t>
            </a:r>
            <a:endParaRPr b="1" i="0" sz="2900" u="none" cap="none" strike="noStrike">
              <a:solidFill>
                <a:srgbClr val="000000"/>
              </a:solidFill>
              <a:latin typeface="Montserrat"/>
              <a:ea typeface="Montserrat"/>
              <a:cs typeface="Montserrat"/>
              <a:sym typeface="Montserrat"/>
            </a:endParaRPr>
          </a:p>
          <a:p>
            <a:pPr indent="0" lvl="0" marL="457200" marR="0" rtl="0" algn="l">
              <a:lnSpc>
                <a:spcPct val="140000"/>
              </a:lnSpc>
              <a:spcBef>
                <a:spcPts val="0"/>
              </a:spcBef>
              <a:spcAft>
                <a:spcPts val="0"/>
              </a:spcAft>
              <a:buClr>
                <a:srgbClr val="000000"/>
              </a:buClr>
              <a:buSzPts val="2900"/>
              <a:buFont typeface="Arial"/>
              <a:buNone/>
            </a:pPr>
            <a:r>
              <a:t/>
            </a:r>
            <a:endParaRPr b="0" i="0" sz="2900" u="none" cap="none" strike="noStrike">
              <a:solidFill>
                <a:srgbClr val="000000"/>
              </a:solidFill>
              <a:latin typeface="Montserrat"/>
              <a:ea typeface="Montserrat"/>
              <a:cs typeface="Montserrat"/>
              <a:sym typeface="Montserrat"/>
            </a:endParaRPr>
          </a:p>
          <a:p>
            <a:pPr indent="-412750" lvl="0" marL="457200" marR="0" rtl="0" algn="l">
              <a:lnSpc>
                <a:spcPct val="140000"/>
              </a:lnSpc>
              <a:spcBef>
                <a:spcPts val="0"/>
              </a:spcBef>
              <a:spcAft>
                <a:spcPts val="0"/>
              </a:spcAft>
              <a:buClr>
                <a:srgbClr val="000000"/>
              </a:buClr>
              <a:buSzPts val="2900"/>
              <a:buFont typeface="Montserrat"/>
              <a:buChar char="●"/>
            </a:pPr>
            <a:r>
              <a:rPr b="0" i="0" lang="en-US" sz="2900" u="none" cap="none" strike="noStrike">
                <a:solidFill>
                  <a:srgbClr val="000000"/>
                </a:solidFill>
                <a:latin typeface="Montserrat"/>
                <a:ea typeface="Montserrat"/>
                <a:cs typeface="Montserrat"/>
                <a:sym typeface="Montserrat"/>
              </a:rPr>
              <a:t> The </a:t>
            </a:r>
            <a:r>
              <a:rPr b="1" i="0" lang="en-US" sz="2900" u="none" cap="none" strike="noStrike">
                <a:solidFill>
                  <a:srgbClr val="000000"/>
                </a:solidFill>
                <a:latin typeface="Montserrat"/>
                <a:ea typeface="Montserrat"/>
                <a:cs typeface="Montserrat"/>
                <a:sym typeface="Montserrat"/>
              </a:rPr>
              <a:t>proposals linked to the Model History Curriculum are ambiguous </a:t>
            </a:r>
            <a:r>
              <a:rPr b="0" i="0" lang="en-US" sz="2900" u="none" cap="none" strike="noStrike">
                <a:solidFill>
                  <a:srgbClr val="000000"/>
                </a:solidFill>
                <a:latin typeface="Montserrat"/>
                <a:ea typeface="Montserrat"/>
                <a:cs typeface="Montserrat"/>
                <a:sym typeface="Montserrat"/>
              </a:rPr>
              <a:t>and do not make any references to Black British history </a:t>
            </a:r>
            <a:endParaRPr b="0" i="0" sz="3000" u="none" cap="none" strike="noStrike">
              <a:solidFill>
                <a:srgbClr val="000000"/>
              </a:solidFill>
              <a:latin typeface="Montserrat"/>
              <a:ea typeface="Montserrat"/>
              <a:cs typeface="Montserrat"/>
              <a:sym typeface="Montserrat"/>
            </a:endParaRPr>
          </a:p>
          <a:p>
            <a:pPr indent="0" lvl="0" marL="457200" marR="0" rtl="0" algn="l">
              <a:lnSpc>
                <a:spcPct val="140000"/>
              </a:lnSpc>
              <a:spcBef>
                <a:spcPts val="0"/>
              </a:spcBef>
              <a:spcAft>
                <a:spcPts val="0"/>
              </a:spcAft>
              <a:buClr>
                <a:srgbClr val="000000"/>
              </a:buClr>
              <a:buSzPts val="2700"/>
              <a:buFont typeface="Arial"/>
              <a:buNone/>
            </a:pPr>
            <a:r>
              <a:t/>
            </a:r>
            <a:endParaRPr b="0" i="0" sz="27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2200"/>
              <a:buFont typeface="Arial"/>
              <a:buNone/>
            </a:pPr>
            <a:r>
              <a:t/>
            </a:r>
            <a:endParaRPr b="0" i="0" sz="22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2000"/>
              <a:buFont typeface="Arial"/>
              <a:buNone/>
            </a:pPr>
            <a:r>
              <a:t/>
            </a:r>
            <a:endParaRPr b="0" i="1" sz="2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2000"/>
              <a:buFont typeface="Arial"/>
              <a:buNone/>
            </a:pPr>
            <a:r>
              <a:t/>
            </a:r>
            <a:endParaRPr b="0" i="1" sz="20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p:txBody>
      </p:sp>
      <p:sp>
        <p:nvSpPr>
          <p:cNvPr id="284" name="Google Shape;284;g299c5085533_0_0"/>
          <p:cNvSpPr txBox="1"/>
          <p:nvPr/>
        </p:nvSpPr>
        <p:spPr>
          <a:xfrm>
            <a:off x="1202975" y="1141275"/>
            <a:ext cx="9606600" cy="1270200"/>
          </a:xfrm>
          <a:prstGeom prst="rect">
            <a:avLst/>
          </a:prstGeom>
          <a:noFill/>
          <a:ln>
            <a:noFill/>
          </a:ln>
        </p:spPr>
        <p:txBody>
          <a:bodyPr anchorCtr="0" anchor="t" bIns="0" lIns="0" spcFirstLastPara="1" rIns="0" wrap="square" tIns="0">
            <a:spAutoFit/>
          </a:bodyPr>
          <a:lstStyle/>
          <a:p>
            <a:pPr indent="0" lvl="0" marL="0" marR="0" rtl="0" algn="ctr">
              <a:lnSpc>
                <a:spcPct val="140031"/>
              </a:lnSpc>
              <a:spcBef>
                <a:spcPts val="0"/>
              </a:spcBef>
              <a:spcAft>
                <a:spcPts val="0"/>
              </a:spcAft>
              <a:buClr>
                <a:srgbClr val="000000"/>
              </a:buClr>
              <a:buSzPts val="3438"/>
              <a:buFont typeface="Arial"/>
              <a:buNone/>
            </a:pPr>
            <a:r>
              <a:rPr b="0" i="0" lang="en-US" sz="3438" u="none" cap="none" strike="noStrike">
                <a:solidFill>
                  <a:srgbClr val="000000"/>
                </a:solidFill>
                <a:latin typeface="Arial"/>
                <a:ea typeface="Arial"/>
                <a:cs typeface="Arial"/>
                <a:sym typeface="Arial"/>
              </a:rPr>
              <a:t>What do these findings tell us about teaching Black British history in our schools?</a:t>
            </a:r>
            <a:endParaRPr b="0" i="0" sz="100" u="none" cap="none" strike="noStrike">
              <a:solidFill>
                <a:srgbClr val="000000"/>
              </a:solidFill>
              <a:latin typeface="Arial"/>
              <a:ea typeface="Arial"/>
              <a:cs typeface="Arial"/>
              <a:sym typeface="Arial"/>
            </a:endParaRPr>
          </a:p>
        </p:txBody>
      </p:sp>
      <p:sp>
        <p:nvSpPr>
          <p:cNvPr id="285" name="Google Shape;285;g299c5085533_0_0"/>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9"/>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291" name="Google Shape;291;p9"/>
          <p:cNvSpPr/>
          <p:nvPr/>
        </p:nvSpPr>
        <p:spPr>
          <a:xfrm>
            <a:off x="4762" y="0"/>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sp>
        <p:nvSpPr>
          <p:cNvPr id="292" name="Google Shape;292;p9"/>
          <p:cNvSpPr txBox="1"/>
          <p:nvPr/>
        </p:nvSpPr>
        <p:spPr>
          <a:xfrm>
            <a:off x="9139238" y="4295775"/>
            <a:ext cx="9600" cy="15336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3" name="Google Shape;293;p9"/>
          <p:cNvSpPr txBox="1"/>
          <p:nvPr/>
        </p:nvSpPr>
        <p:spPr>
          <a:xfrm>
            <a:off x="1549849" y="1156093"/>
            <a:ext cx="9782400" cy="1083300"/>
          </a:xfrm>
          <a:prstGeom prst="rect">
            <a:avLst/>
          </a:prstGeom>
          <a:noFill/>
          <a:ln>
            <a:noFill/>
          </a:ln>
        </p:spPr>
        <p:txBody>
          <a:bodyPr anchorCtr="0" anchor="t" bIns="0" lIns="0" spcFirstLastPara="1" rIns="0" wrap="square" tIns="0">
            <a:spAutoFit/>
          </a:bodyPr>
          <a:lstStyle/>
          <a:p>
            <a:pPr indent="0" lvl="0" marL="0" marR="0" rtl="0" algn="l">
              <a:lnSpc>
                <a:spcPct val="140031"/>
              </a:lnSpc>
              <a:spcBef>
                <a:spcPts val="0"/>
              </a:spcBef>
              <a:spcAft>
                <a:spcPts val="0"/>
              </a:spcAft>
              <a:buClr>
                <a:srgbClr val="000000"/>
              </a:buClr>
              <a:buSzPts val="7037"/>
              <a:buFont typeface="Arial"/>
              <a:buNone/>
            </a:pPr>
            <a:r>
              <a:rPr b="0" i="0" lang="en-US" sz="7037" u="none" cap="none" strike="noStrike">
                <a:solidFill>
                  <a:srgbClr val="000000"/>
                </a:solidFill>
                <a:latin typeface="Arial"/>
                <a:ea typeface="Arial"/>
                <a:cs typeface="Arial"/>
                <a:sym typeface="Arial"/>
              </a:rPr>
              <a:t>How to find out more?</a:t>
            </a:r>
            <a:endParaRPr b="0" i="0" sz="1400" u="none" cap="none" strike="noStrike">
              <a:solidFill>
                <a:srgbClr val="000000"/>
              </a:solidFill>
              <a:latin typeface="Arial"/>
              <a:ea typeface="Arial"/>
              <a:cs typeface="Arial"/>
              <a:sym typeface="Arial"/>
            </a:endParaRPr>
          </a:p>
        </p:txBody>
      </p:sp>
      <p:grpSp>
        <p:nvGrpSpPr>
          <p:cNvPr id="294" name="Google Shape;294;p9"/>
          <p:cNvGrpSpPr/>
          <p:nvPr/>
        </p:nvGrpSpPr>
        <p:grpSpPr>
          <a:xfrm>
            <a:off x="1935050" y="3194626"/>
            <a:ext cx="12070621" cy="6206268"/>
            <a:chOff x="-1" y="2"/>
            <a:chExt cx="3581893" cy="1841677"/>
          </a:xfrm>
        </p:grpSpPr>
        <p:sp>
          <p:nvSpPr>
            <p:cNvPr id="295" name="Google Shape;295;p9"/>
            <p:cNvSpPr/>
            <p:nvPr/>
          </p:nvSpPr>
          <p:spPr>
            <a:xfrm>
              <a:off x="92710" y="106680"/>
              <a:ext cx="3477752" cy="1380884"/>
            </a:xfrm>
            <a:custGeom>
              <a:rect b="b" l="l" r="r" t="t"/>
              <a:pathLst>
                <a:path extrusionOk="0" h="1380884" w="3477752">
                  <a:moveTo>
                    <a:pt x="3451082" y="1191654"/>
                  </a:moveTo>
                  <a:cubicBezTo>
                    <a:pt x="3451082" y="1279284"/>
                    <a:pt x="3374882" y="1350404"/>
                    <a:pt x="3293602" y="1350404"/>
                  </a:cubicBezTo>
                  <a:lnTo>
                    <a:pt x="66040" y="1350404"/>
                  </a:lnTo>
                  <a:cubicBezTo>
                    <a:pt x="43180" y="1350404"/>
                    <a:pt x="20320" y="1345324"/>
                    <a:pt x="0" y="1336434"/>
                  </a:cubicBezTo>
                  <a:cubicBezTo>
                    <a:pt x="26670" y="1364374"/>
                    <a:pt x="63500" y="1380884"/>
                    <a:pt x="116293" y="1380884"/>
                  </a:cubicBezTo>
                  <a:lnTo>
                    <a:pt x="3331702" y="1380884"/>
                  </a:lnTo>
                  <a:cubicBezTo>
                    <a:pt x="3411712" y="1380884"/>
                    <a:pt x="3477752" y="1314844"/>
                    <a:pt x="3477752" y="1234834"/>
                  </a:cubicBezTo>
                  <a:lnTo>
                    <a:pt x="3477752" y="95250"/>
                  </a:lnTo>
                  <a:cubicBezTo>
                    <a:pt x="3477752" y="58420"/>
                    <a:pt x="3463782" y="25400"/>
                    <a:pt x="3442192" y="0"/>
                  </a:cubicBezTo>
                  <a:cubicBezTo>
                    <a:pt x="3448542" y="16510"/>
                    <a:pt x="3451082" y="34290"/>
                    <a:pt x="3451082" y="52070"/>
                  </a:cubicBezTo>
                  <a:lnTo>
                    <a:pt x="3451082" y="1191654"/>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6" name="Google Shape;296;p9"/>
            <p:cNvSpPr/>
            <p:nvPr/>
          </p:nvSpPr>
          <p:spPr>
            <a:xfrm>
              <a:off x="12699" y="12703"/>
              <a:ext cx="3517123" cy="1828976"/>
            </a:xfrm>
            <a:custGeom>
              <a:rect b="b" l="l" r="r" t="t"/>
              <a:pathLst>
                <a:path extrusionOk="0" h="1431684" w="3517123">
                  <a:moveTo>
                    <a:pt x="146050" y="1431684"/>
                  </a:moveTo>
                  <a:lnTo>
                    <a:pt x="3371073" y="1431684"/>
                  </a:lnTo>
                  <a:cubicBezTo>
                    <a:pt x="3451082" y="1431684"/>
                    <a:pt x="3517123" y="1365644"/>
                    <a:pt x="3517123" y="1285634"/>
                  </a:cubicBezTo>
                  <a:lnTo>
                    <a:pt x="3517123" y="146050"/>
                  </a:lnTo>
                  <a:cubicBezTo>
                    <a:pt x="3517123" y="66040"/>
                    <a:pt x="3451082" y="0"/>
                    <a:pt x="3371073" y="0"/>
                  </a:cubicBezTo>
                  <a:lnTo>
                    <a:pt x="146050" y="0"/>
                  </a:lnTo>
                  <a:cubicBezTo>
                    <a:pt x="66040" y="0"/>
                    <a:pt x="0" y="66040"/>
                    <a:pt x="0" y="146050"/>
                  </a:cubicBezTo>
                  <a:lnTo>
                    <a:pt x="0" y="1285634"/>
                  </a:lnTo>
                  <a:cubicBezTo>
                    <a:pt x="0" y="1366914"/>
                    <a:pt x="66040" y="1431684"/>
                    <a:pt x="146050" y="1431684"/>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7" name="Google Shape;297;p9"/>
            <p:cNvSpPr/>
            <p:nvPr/>
          </p:nvSpPr>
          <p:spPr>
            <a:xfrm>
              <a:off x="-1" y="2"/>
              <a:ext cx="3581893" cy="1830322"/>
            </a:xfrm>
            <a:custGeom>
              <a:rect b="b" l="l" r="r" t="t"/>
              <a:pathLst>
                <a:path extrusionOk="0" h="1500264" w="3581893">
                  <a:moveTo>
                    <a:pt x="3518392" y="74930"/>
                  </a:moveTo>
                  <a:cubicBezTo>
                    <a:pt x="3490452" y="30480"/>
                    <a:pt x="3440923" y="0"/>
                    <a:pt x="3383773" y="0"/>
                  </a:cubicBezTo>
                  <a:lnTo>
                    <a:pt x="158750" y="0"/>
                  </a:lnTo>
                  <a:cubicBezTo>
                    <a:pt x="71120" y="0"/>
                    <a:pt x="0" y="71120"/>
                    <a:pt x="0" y="158750"/>
                  </a:cubicBezTo>
                  <a:lnTo>
                    <a:pt x="0" y="1298334"/>
                  </a:lnTo>
                  <a:cubicBezTo>
                    <a:pt x="0" y="1350404"/>
                    <a:pt x="25400" y="1396124"/>
                    <a:pt x="63500" y="1425334"/>
                  </a:cubicBezTo>
                  <a:cubicBezTo>
                    <a:pt x="91440" y="1469784"/>
                    <a:pt x="140970" y="1500264"/>
                    <a:pt x="212169" y="1500264"/>
                  </a:cubicBezTo>
                  <a:lnTo>
                    <a:pt x="3423142" y="1500264"/>
                  </a:lnTo>
                  <a:cubicBezTo>
                    <a:pt x="3510773" y="1500264"/>
                    <a:pt x="3581893" y="1429144"/>
                    <a:pt x="3581893" y="1341514"/>
                  </a:cubicBezTo>
                  <a:lnTo>
                    <a:pt x="3581893" y="201930"/>
                  </a:lnTo>
                  <a:cubicBezTo>
                    <a:pt x="3581892" y="149860"/>
                    <a:pt x="3556492" y="104140"/>
                    <a:pt x="3518392" y="74930"/>
                  </a:cubicBezTo>
                  <a:close/>
                  <a:moveTo>
                    <a:pt x="12700" y="1298334"/>
                  </a:moveTo>
                  <a:lnTo>
                    <a:pt x="12700" y="158750"/>
                  </a:lnTo>
                  <a:cubicBezTo>
                    <a:pt x="12700" y="78740"/>
                    <a:pt x="78740" y="12700"/>
                    <a:pt x="158750" y="12700"/>
                  </a:cubicBezTo>
                  <a:lnTo>
                    <a:pt x="3383773" y="12700"/>
                  </a:lnTo>
                  <a:cubicBezTo>
                    <a:pt x="3463782" y="12700"/>
                    <a:pt x="3529823" y="78740"/>
                    <a:pt x="3529823" y="158750"/>
                  </a:cubicBezTo>
                  <a:lnTo>
                    <a:pt x="3529823" y="1298334"/>
                  </a:lnTo>
                  <a:cubicBezTo>
                    <a:pt x="3529823" y="1378344"/>
                    <a:pt x="3463782" y="1444384"/>
                    <a:pt x="3383773" y="1444384"/>
                  </a:cubicBezTo>
                  <a:lnTo>
                    <a:pt x="158750" y="1444384"/>
                  </a:lnTo>
                  <a:cubicBezTo>
                    <a:pt x="78740" y="1444384"/>
                    <a:pt x="12700" y="1379614"/>
                    <a:pt x="12700" y="1298334"/>
                  </a:cubicBezTo>
                  <a:close/>
                  <a:moveTo>
                    <a:pt x="3570462" y="1341514"/>
                  </a:moveTo>
                  <a:cubicBezTo>
                    <a:pt x="3570462" y="1421524"/>
                    <a:pt x="3503152" y="1487564"/>
                    <a:pt x="3423142" y="1487564"/>
                  </a:cubicBezTo>
                  <a:lnTo>
                    <a:pt x="212169" y="1487564"/>
                  </a:lnTo>
                  <a:cubicBezTo>
                    <a:pt x="157480" y="1487564"/>
                    <a:pt x="120650" y="1471054"/>
                    <a:pt x="93980" y="1443114"/>
                  </a:cubicBezTo>
                  <a:cubicBezTo>
                    <a:pt x="114300" y="1452004"/>
                    <a:pt x="135890" y="1457084"/>
                    <a:pt x="160020" y="1457084"/>
                  </a:cubicBezTo>
                  <a:lnTo>
                    <a:pt x="3385042" y="1457084"/>
                  </a:lnTo>
                  <a:cubicBezTo>
                    <a:pt x="3472673" y="1457084"/>
                    <a:pt x="3543793" y="1385964"/>
                    <a:pt x="3543793" y="1298334"/>
                  </a:cubicBezTo>
                  <a:lnTo>
                    <a:pt x="3543793" y="158750"/>
                  </a:lnTo>
                  <a:cubicBezTo>
                    <a:pt x="3543793" y="140970"/>
                    <a:pt x="3539982" y="123190"/>
                    <a:pt x="3534902" y="106680"/>
                  </a:cubicBezTo>
                  <a:cubicBezTo>
                    <a:pt x="3556493" y="132080"/>
                    <a:pt x="3570462" y="165100"/>
                    <a:pt x="3570462" y="201930"/>
                  </a:cubicBezTo>
                  <a:lnTo>
                    <a:pt x="3570462" y="1341514"/>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98" name="Google Shape;298;p9"/>
          <p:cNvSpPr txBox="1"/>
          <p:nvPr/>
        </p:nvSpPr>
        <p:spPr>
          <a:xfrm>
            <a:off x="2463706" y="2989046"/>
            <a:ext cx="11013300" cy="62370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Clr>
                <a:srgbClr val="000000"/>
              </a:buClr>
              <a:buSzPts val="3400"/>
              <a:buFont typeface="Arial"/>
              <a:buNone/>
            </a:pPr>
            <a:r>
              <a:t/>
            </a:r>
            <a:endParaRPr b="1" i="0" sz="34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400"/>
              <a:buFont typeface="Arial"/>
              <a:buNone/>
            </a:pPr>
            <a:r>
              <a:rPr b="1" i="0" lang="en-US" sz="3400" u="none" cap="none" strike="noStrike">
                <a:solidFill>
                  <a:srgbClr val="000000"/>
                </a:solidFill>
                <a:latin typeface="Montserrat"/>
                <a:ea typeface="Montserrat"/>
                <a:cs typeface="Montserrat"/>
                <a:sym typeface="Montserrat"/>
              </a:rPr>
              <a:t>The report on the findings from the Consultation Exercise will be launched in the New Year……</a:t>
            </a:r>
            <a:endParaRPr b="1" i="0" sz="34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400"/>
              <a:buFont typeface="Arial"/>
              <a:buNone/>
            </a:pPr>
            <a:r>
              <a:t/>
            </a:r>
            <a:endParaRPr b="0" i="0" sz="34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400"/>
              <a:buFont typeface="Arial"/>
              <a:buNone/>
            </a:pPr>
            <a:r>
              <a:rPr b="0" i="0" lang="en-US" sz="3400" u="none" cap="none" strike="noStrike">
                <a:solidFill>
                  <a:srgbClr val="000000"/>
                </a:solidFill>
                <a:latin typeface="Montserrat"/>
                <a:ea typeface="Montserrat"/>
                <a:cs typeface="Montserrat"/>
                <a:sym typeface="Montserrat"/>
              </a:rPr>
              <a:t>To learn more about The Black Curriculum’s work   visit: </a:t>
            </a:r>
            <a:r>
              <a:rPr b="0" i="0" lang="en-US" sz="3400" u="sng" cap="none" strike="noStrike">
                <a:solidFill>
                  <a:schemeClr val="hlink"/>
                </a:solidFill>
                <a:latin typeface="Montserrat"/>
                <a:ea typeface="Montserrat"/>
                <a:cs typeface="Montserrat"/>
                <a:sym typeface="Montserrat"/>
                <a:hlinkClick r:id="rId4"/>
              </a:rPr>
              <a:t>https://theblackcurriculum.com/</a:t>
            </a:r>
            <a:endParaRPr b="0" i="0" sz="3100" u="none" cap="none" strike="noStrike">
              <a:solidFill>
                <a:srgbClr val="FF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p:txBody>
      </p:sp>
      <p:sp>
        <p:nvSpPr>
          <p:cNvPr id="299" name="Google Shape;299;p9"/>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6"/>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95" name="Google Shape;95;p6"/>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96" name="Google Shape;96;p6"/>
          <p:cNvGrpSpPr/>
          <p:nvPr/>
        </p:nvGrpSpPr>
        <p:grpSpPr>
          <a:xfrm>
            <a:off x="1027260" y="906363"/>
            <a:ext cx="9241541" cy="1835149"/>
            <a:chOff x="0" y="0"/>
            <a:chExt cx="4110858" cy="816318"/>
          </a:xfrm>
        </p:grpSpPr>
        <p:sp>
          <p:nvSpPr>
            <p:cNvPr id="97" name="Google Shape;97;p6"/>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6"/>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6"/>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00" name="Google Shape;100;p6"/>
          <p:cNvSpPr txBox="1"/>
          <p:nvPr/>
        </p:nvSpPr>
        <p:spPr>
          <a:xfrm>
            <a:off x="9139238" y="4295775"/>
            <a:ext cx="9525" cy="1533525"/>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1" name="Google Shape;101;p6"/>
          <p:cNvSpPr txBox="1"/>
          <p:nvPr/>
        </p:nvSpPr>
        <p:spPr>
          <a:xfrm>
            <a:off x="1351438" y="3181350"/>
            <a:ext cx="13743900" cy="5387400"/>
          </a:xfrm>
          <a:prstGeom prst="rect">
            <a:avLst/>
          </a:prstGeom>
          <a:noFill/>
          <a:ln>
            <a:noFill/>
          </a:ln>
        </p:spPr>
        <p:txBody>
          <a:bodyPr anchorCtr="0" anchor="t" bIns="0" lIns="0" spcFirstLastPara="1" rIns="0" wrap="square" tIns="0">
            <a:spAutoFit/>
          </a:bodyPr>
          <a:lstStyle/>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The Black Curriculum and The Working Group</a:t>
            </a:r>
            <a:endParaRPr b="0" i="0" sz="3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Educational practitioners’ perspectives  on the history programmes of study in the National Curriculum</a:t>
            </a:r>
            <a:endParaRPr b="0" i="0" sz="3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Views on the proposed Model History Curriculum</a:t>
            </a:r>
            <a:endParaRPr b="0" i="0" sz="3000" u="none" cap="none" strike="noStrike">
              <a:solidFill>
                <a:srgbClr val="000000"/>
              </a:solidFill>
              <a:latin typeface="Montserrat"/>
              <a:ea typeface="Montserrat"/>
              <a:cs typeface="Montserrat"/>
              <a:sym typeface="Montserrat"/>
            </a:endParaRPr>
          </a:p>
          <a:p>
            <a:pPr indent="0" lvl="0" marL="4572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What do the findings tell us? </a:t>
            </a:r>
            <a:endParaRPr b="0" i="0" sz="3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6"/>
          <p:cNvSpPr txBox="1"/>
          <p:nvPr/>
        </p:nvSpPr>
        <p:spPr>
          <a:xfrm>
            <a:off x="1622749" y="1275000"/>
            <a:ext cx="8828700" cy="590700"/>
          </a:xfrm>
          <a:prstGeom prst="rect">
            <a:avLst/>
          </a:prstGeom>
          <a:noFill/>
          <a:ln>
            <a:noFill/>
          </a:ln>
        </p:spPr>
        <p:txBody>
          <a:bodyPr anchorCtr="0" anchor="t" bIns="0" lIns="0" spcFirstLastPara="1" rIns="0" wrap="square" tIns="0">
            <a:spAutoFit/>
          </a:bodyPr>
          <a:lstStyle/>
          <a:p>
            <a:pPr indent="0" lvl="0" marL="0" marR="0" rtl="0" algn="l">
              <a:lnSpc>
                <a:spcPct val="140031"/>
              </a:lnSpc>
              <a:spcBef>
                <a:spcPts val="0"/>
              </a:spcBef>
              <a:spcAft>
                <a:spcPts val="0"/>
              </a:spcAft>
              <a:buClr>
                <a:srgbClr val="000000"/>
              </a:buClr>
              <a:buSzPts val="3838"/>
              <a:buFont typeface="Arial"/>
              <a:buNone/>
            </a:pPr>
            <a:r>
              <a:rPr b="0" i="0" lang="en-US" sz="3838" u="none" cap="none" strike="noStrike">
                <a:solidFill>
                  <a:srgbClr val="000000"/>
                </a:solidFill>
                <a:latin typeface="Arial"/>
                <a:ea typeface="Arial"/>
                <a:cs typeface="Arial"/>
                <a:sym typeface="Arial"/>
              </a:rPr>
              <a:t>Presentation Outline</a:t>
            </a:r>
            <a:endParaRPr b="0" i="0" sz="100" u="none" cap="none" strike="noStrike">
              <a:solidFill>
                <a:srgbClr val="000000"/>
              </a:solidFill>
              <a:latin typeface="Arial"/>
              <a:ea typeface="Arial"/>
              <a:cs typeface="Arial"/>
              <a:sym typeface="Arial"/>
            </a:endParaRPr>
          </a:p>
        </p:txBody>
      </p:sp>
      <p:sp>
        <p:nvSpPr>
          <p:cNvPr id="103" name="Google Shape;103;p6"/>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g29a47686464_0_0"/>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109" name="Google Shape;109;g29a47686464_0_0"/>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110" name="Google Shape;110;g29a47686464_0_0"/>
          <p:cNvGrpSpPr/>
          <p:nvPr/>
        </p:nvGrpSpPr>
        <p:grpSpPr>
          <a:xfrm>
            <a:off x="1027260" y="906363"/>
            <a:ext cx="9241620" cy="1835164"/>
            <a:chOff x="0" y="0"/>
            <a:chExt cx="4110858" cy="816318"/>
          </a:xfrm>
        </p:grpSpPr>
        <p:sp>
          <p:nvSpPr>
            <p:cNvPr id="111" name="Google Shape;111;g29a47686464_0_0"/>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g29a47686464_0_0"/>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g29a47686464_0_0"/>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14" name="Google Shape;114;g29a47686464_0_0"/>
          <p:cNvSpPr txBox="1"/>
          <p:nvPr/>
        </p:nvSpPr>
        <p:spPr>
          <a:xfrm>
            <a:off x="9139238" y="4295775"/>
            <a:ext cx="9600" cy="2772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5" name="Google Shape;115;g29a47686464_0_0"/>
          <p:cNvSpPr txBox="1"/>
          <p:nvPr/>
        </p:nvSpPr>
        <p:spPr>
          <a:xfrm>
            <a:off x="1351438" y="3181350"/>
            <a:ext cx="13743900" cy="66804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Clr>
                <a:srgbClr val="000000"/>
              </a:buClr>
              <a:buSzPts val="3000"/>
              <a:buFont typeface="Arial"/>
              <a:buNone/>
            </a:pPr>
            <a:r>
              <a:rPr b="1" i="0" lang="en-US" sz="3000" u="none" cap="none" strike="noStrike">
                <a:solidFill>
                  <a:srgbClr val="000000"/>
                </a:solidFill>
                <a:latin typeface="Montserrat"/>
                <a:ea typeface="Montserrat"/>
                <a:cs typeface="Montserrat"/>
                <a:sym typeface="Montserrat"/>
              </a:rPr>
              <a:t>The Black Curriculum is a social enterprise that aims to  address the lack of Black British history in the national curriculum</a:t>
            </a:r>
            <a:endParaRPr b="1" i="0" sz="3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Our mission is to teach accessible and engaging Black British history all year round, 365 days a year, to support social cohesion and knowledge development in young people</a:t>
            </a:r>
            <a:endParaRPr b="0" i="0" sz="3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Our vision is to empower all students (3-25) with a sense of national and cultural identity and belonging through the teaching of Black British history</a:t>
            </a:r>
            <a:endParaRPr b="0" i="0" sz="3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g29a47686464_0_0"/>
          <p:cNvSpPr txBox="1"/>
          <p:nvPr/>
        </p:nvSpPr>
        <p:spPr>
          <a:xfrm>
            <a:off x="1202975" y="1280100"/>
            <a:ext cx="9606600" cy="590700"/>
          </a:xfrm>
          <a:prstGeom prst="rect">
            <a:avLst/>
          </a:prstGeom>
          <a:noFill/>
          <a:ln>
            <a:noFill/>
          </a:ln>
        </p:spPr>
        <p:txBody>
          <a:bodyPr anchorCtr="0" anchor="t" bIns="0" lIns="0" spcFirstLastPara="1" rIns="0" wrap="square" tIns="0">
            <a:spAutoFit/>
          </a:bodyPr>
          <a:lstStyle/>
          <a:p>
            <a:pPr indent="0" lvl="0" marL="0" marR="0" rtl="0" algn="l">
              <a:lnSpc>
                <a:spcPct val="140031"/>
              </a:lnSpc>
              <a:spcBef>
                <a:spcPts val="0"/>
              </a:spcBef>
              <a:spcAft>
                <a:spcPts val="0"/>
              </a:spcAft>
              <a:buClr>
                <a:srgbClr val="000000"/>
              </a:buClr>
              <a:buSzPts val="3838"/>
              <a:buFont typeface="Arial"/>
              <a:buNone/>
            </a:pPr>
            <a:r>
              <a:rPr b="0" i="0" lang="en-US" sz="3838" u="none" cap="none" strike="noStrike">
                <a:solidFill>
                  <a:srgbClr val="000000"/>
                </a:solidFill>
                <a:latin typeface="Arial"/>
                <a:ea typeface="Arial"/>
                <a:cs typeface="Arial"/>
                <a:sym typeface="Arial"/>
              </a:rPr>
              <a:t>About The Black Curriculum</a:t>
            </a:r>
            <a:endParaRPr b="0" i="0" sz="100" u="none" cap="none" strike="noStrike">
              <a:solidFill>
                <a:srgbClr val="000000"/>
              </a:solidFill>
              <a:latin typeface="Arial"/>
              <a:ea typeface="Arial"/>
              <a:cs typeface="Arial"/>
              <a:sym typeface="Arial"/>
            </a:endParaRPr>
          </a:p>
        </p:txBody>
      </p:sp>
      <p:sp>
        <p:nvSpPr>
          <p:cNvPr id="117" name="Google Shape;117;g29a47686464_0_0"/>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298177d02a7_0_13"/>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123" name="Google Shape;123;g298177d02a7_0_13"/>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124" name="Google Shape;124;g298177d02a7_0_13"/>
          <p:cNvGrpSpPr/>
          <p:nvPr/>
        </p:nvGrpSpPr>
        <p:grpSpPr>
          <a:xfrm>
            <a:off x="1027260" y="906363"/>
            <a:ext cx="9241620" cy="1835164"/>
            <a:chOff x="0" y="0"/>
            <a:chExt cx="4110858" cy="816318"/>
          </a:xfrm>
        </p:grpSpPr>
        <p:sp>
          <p:nvSpPr>
            <p:cNvPr id="125" name="Google Shape;125;g298177d02a7_0_13"/>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g298177d02a7_0_13"/>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g298177d02a7_0_13"/>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8" name="Google Shape;128;g298177d02a7_0_13"/>
          <p:cNvSpPr txBox="1"/>
          <p:nvPr/>
        </p:nvSpPr>
        <p:spPr>
          <a:xfrm>
            <a:off x="9139238" y="4295775"/>
            <a:ext cx="9600" cy="2772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9" name="Google Shape;129;g298177d02a7_0_13"/>
          <p:cNvSpPr txBox="1"/>
          <p:nvPr/>
        </p:nvSpPr>
        <p:spPr>
          <a:xfrm>
            <a:off x="1351438" y="3181350"/>
            <a:ext cx="13743900" cy="56337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Clr>
                <a:srgbClr val="000000"/>
              </a:buClr>
              <a:buSzPts val="3000"/>
              <a:buFont typeface="Arial"/>
              <a:buNone/>
            </a:pPr>
            <a:r>
              <a:rPr b="0" i="0" lang="en-US" sz="3000" u="none" cap="none" strike="noStrike">
                <a:solidFill>
                  <a:srgbClr val="000000"/>
                </a:solidFill>
                <a:latin typeface="Montserrat"/>
                <a:ea typeface="Montserrat"/>
                <a:cs typeface="Montserrat"/>
                <a:sym typeface="Montserrat"/>
              </a:rPr>
              <a:t>We currently deliver a range of programmes that: </a:t>
            </a:r>
            <a:endParaRPr b="0" i="0" sz="30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Equip teachers with skills and resources to teach Black British history all year round</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Make Black British history accessible to all ages</a:t>
            </a:r>
            <a:endParaRPr b="0" i="0" sz="3000" u="none" cap="none" strike="noStrike">
              <a:solidFill>
                <a:srgbClr val="FF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chemeClr val="dk1"/>
              </a:buClr>
              <a:buSzPts val="3000"/>
              <a:buFont typeface="Montserrat"/>
              <a:buChar char="●"/>
            </a:pPr>
            <a:r>
              <a:rPr b="0" i="0" lang="en-US" sz="3000" u="none" cap="none" strike="noStrike">
                <a:solidFill>
                  <a:schemeClr val="dk1"/>
                </a:solidFill>
                <a:latin typeface="Montserrat"/>
                <a:ea typeface="Montserrat"/>
                <a:cs typeface="Montserrat"/>
                <a:sym typeface="Montserrat"/>
              </a:rPr>
              <a:t>Prepare students to become fully rounded citizens, ready for an increasingly globalised </a:t>
            </a:r>
            <a:r>
              <a:rPr b="0" i="0" lang="en-US" sz="3000" u="none" cap="none" strike="noStrike">
                <a:solidFill>
                  <a:schemeClr val="dk1"/>
                </a:solidFill>
                <a:latin typeface="Montserrat"/>
                <a:ea typeface="Montserrat"/>
                <a:cs typeface="Montserrat"/>
                <a:sym typeface="Montserrat"/>
              </a:rPr>
              <a:t>world</a:t>
            </a:r>
            <a:endParaRPr b="0" i="0" sz="3000" u="none" cap="none" strike="noStrike">
              <a:solidFill>
                <a:schemeClr val="dk1"/>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p:txBody>
      </p:sp>
      <p:sp>
        <p:nvSpPr>
          <p:cNvPr id="130" name="Google Shape;130;g298177d02a7_0_13"/>
          <p:cNvSpPr txBox="1"/>
          <p:nvPr/>
        </p:nvSpPr>
        <p:spPr>
          <a:xfrm>
            <a:off x="1202975" y="1280100"/>
            <a:ext cx="9606600" cy="590700"/>
          </a:xfrm>
          <a:prstGeom prst="rect">
            <a:avLst/>
          </a:prstGeom>
          <a:noFill/>
          <a:ln>
            <a:noFill/>
          </a:ln>
        </p:spPr>
        <p:txBody>
          <a:bodyPr anchorCtr="0" anchor="t" bIns="0" lIns="0" spcFirstLastPara="1" rIns="0" wrap="square" tIns="0">
            <a:spAutoFit/>
          </a:bodyPr>
          <a:lstStyle/>
          <a:p>
            <a:pPr indent="0" lvl="0" marL="0" marR="0" rtl="0" algn="l">
              <a:lnSpc>
                <a:spcPct val="140031"/>
              </a:lnSpc>
              <a:spcBef>
                <a:spcPts val="0"/>
              </a:spcBef>
              <a:spcAft>
                <a:spcPts val="0"/>
              </a:spcAft>
              <a:buClr>
                <a:srgbClr val="000000"/>
              </a:buClr>
              <a:buSzPts val="3838"/>
              <a:buFont typeface="Arial"/>
              <a:buNone/>
            </a:pPr>
            <a:r>
              <a:rPr b="0" i="0" lang="en-US" sz="3838" u="none" cap="none" strike="noStrike">
                <a:solidFill>
                  <a:srgbClr val="000000"/>
                </a:solidFill>
                <a:latin typeface="Arial"/>
                <a:ea typeface="Arial"/>
                <a:cs typeface="Arial"/>
                <a:sym typeface="Arial"/>
              </a:rPr>
              <a:t>About The Black Curriculum</a:t>
            </a:r>
            <a:endParaRPr b="0" i="0" sz="100" u="none" cap="none" strike="noStrike">
              <a:solidFill>
                <a:srgbClr val="000000"/>
              </a:solidFill>
              <a:latin typeface="Arial"/>
              <a:ea typeface="Arial"/>
              <a:cs typeface="Arial"/>
              <a:sym typeface="Arial"/>
            </a:endParaRPr>
          </a:p>
        </p:txBody>
      </p:sp>
      <p:sp>
        <p:nvSpPr>
          <p:cNvPr id="131" name="Google Shape;131;g298177d02a7_0_13"/>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298177d02a7_0_39"/>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137" name="Google Shape;137;g298177d02a7_0_39"/>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138" name="Google Shape;138;g298177d02a7_0_39"/>
          <p:cNvGrpSpPr/>
          <p:nvPr/>
        </p:nvGrpSpPr>
        <p:grpSpPr>
          <a:xfrm>
            <a:off x="1027260" y="906363"/>
            <a:ext cx="9241620" cy="1835164"/>
            <a:chOff x="0" y="0"/>
            <a:chExt cx="4110858" cy="816318"/>
          </a:xfrm>
        </p:grpSpPr>
        <p:sp>
          <p:nvSpPr>
            <p:cNvPr id="139" name="Google Shape;139;g298177d02a7_0_39"/>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g298177d02a7_0_39"/>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g298177d02a7_0_39"/>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42" name="Google Shape;142;g298177d02a7_0_39"/>
          <p:cNvSpPr txBox="1"/>
          <p:nvPr/>
        </p:nvSpPr>
        <p:spPr>
          <a:xfrm>
            <a:off x="9139238" y="4295775"/>
            <a:ext cx="9600" cy="2772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3" name="Google Shape;143;g298177d02a7_0_39"/>
          <p:cNvSpPr txBox="1"/>
          <p:nvPr/>
        </p:nvSpPr>
        <p:spPr>
          <a:xfrm>
            <a:off x="1351438" y="3181350"/>
            <a:ext cx="13743900" cy="56337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Since the organisation was set up in 2019, we have reached over 4,000 young people through our Assemblies, </a:t>
            </a:r>
            <a:r>
              <a:rPr b="0" i="0" lang="en-US" sz="3000" u="none" cap="none" strike="noStrike">
                <a:solidFill>
                  <a:schemeClr val="dk1"/>
                </a:solidFill>
                <a:latin typeface="Montserrat"/>
                <a:ea typeface="Montserrat"/>
                <a:cs typeface="Montserrat"/>
                <a:sym typeface="Montserrat"/>
              </a:rPr>
              <a:t>Sc</a:t>
            </a:r>
            <a:r>
              <a:rPr b="0" i="0" lang="en-US" sz="3000" u="none" cap="none" strike="noStrike">
                <a:solidFill>
                  <a:srgbClr val="000000"/>
                </a:solidFill>
                <a:latin typeface="Montserrat"/>
                <a:ea typeface="Montserrat"/>
                <a:cs typeface="Montserrat"/>
                <a:sym typeface="Montserrat"/>
              </a:rPr>
              <a:t>hool </a:t>
            </a:r>
            <a:r>
              <a:rPr b="0" i="0" lang="en-US" sz="3000" u="none" cap="none" strike="noStrike">
                <a:solidFill>
                  <a:schemeClr val="dk1"/>
                </a:solidFill>
                <a:latin typeface="Montserrat"/>
                <a:ea typeface="Montserrat"/>
                <a:cs typeface="Montserrat"/>
                <a:sym typeface="Montserrat"/>
              </a:rPr>
              <a:t>W</a:t>
            </a:r>
            <a:r>
              <a:rPr b="0" i="0" lang="en-US" sz="3000" u="none" cap="none" strike="noStrike">
                <a:solidFill>
                  <a:srgbClr val="000000"/>
                </a:solidFill>
                <a:latin typeface="Montserrat"/>
                <a:ea typeface="Montserrat"/>
                <a:cs typeface="Montserrat"/>
                <a:sym typeface="Montserrat"/>
              </a:rPr>
              <a:t>orkshops and young people focused programmes</a:t>
            </a:r>
            <a:endParaRPr b="0" i="0" sz="3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Our </a:t>
            </a:r>
            <a:r>
              <a:rPr b="0" i="0" lang="en-US" sz="3000" u="none" cap="none" strike="noStrike">
                <a:solidFill>
                  <a:schemeClr val="dk1"/>
                </a:solidFill>
                <a:latin typeface="Montserrat"/>
                <a:ea typeface="Montserrat"/>
                <a:cs typeface="Montserrat"/>
                <a:sym typeface="Montserrat"/>
              </a:rPr>
              <a:t>T</a:t>
            </a:r>
            <a:r>
              <a:rPr b="0" i="0" lang="en-US" sz="3000" u="none" cap="none" strike="noStrike">
                <a:solidFill>
                  <a:srgbClr val="000000"/>
                </a:solidFill>
                <a:latin typeface="Montserrat"/>
                <a:ea typeface="Montserrat"/>
                <a:cs typeface="Montserrat"/>
                <a:sym typeface="Montserrat"/>
              </a:rPr>
              <a:t>eacher </a:t>
            </a:r>
            <a:r>
              <a:rPr b="0" i="0" lang="en-US" sz="3000" u="none" cap="none" strike="noStrike">
                <a:solidFill>
                  <a:schemeClr val="dk1"/>
                </a:solidFill>
                <a:latin typeface="Montserrat"/>
                <a:ea typeface="Montserrat"/>
                <a:cs typeface="Montserrat"/>
                <a:sym typeface="Montserrat"/>
              </a:rPr>
              <a:t>T</a:t>
            </a:r>
            <a:r>
              <a:rPr b="0" i="0" lang="en-US" sz="3000" u="none" cap="none" strike="noStrike">
                <a:solidFill>
                  <a:srgbClr val="000000"/>
                </a:solidFill>
                <a:latin typeface="Montserrat"/>
                <a:ea typeface="Montserrat"/>
                <a:cs typeface="Montserrat"/>
                <a:sym typeface="Montserrat"/>
              </a:rPr>
              <a:t>raining programme has supported over 6,000 teachers across 100 schools </a:t>
            </a:r>
            <a:r>
              <a:rPr b="0" i="0" lang="en-US" sz="3000" u="none" cap="none" strike="noStrike">
                <a:solidFill>
                  <a:schemeClr val="dk1"/>
                </a:solidFill>
                <a:latin typeface="Montserrat"/>
                <a:ea typeface="Montserrat"/>
                <a:cs typeface="Montserrat"/>
                <a:sym typeface="Montserrat"/>
              </a:rPr>
              <a:t>nationwide</a:t>
            </a:r>
            <a:endParaRPr b="0" i="0" sz="3000" u="none" cap="none" strike="noStrike">
              <a:solidFill>
                <a:schemeClr val="dk1"/>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p:txBody>
      </p:sp>
      <p:sp>
        <p:nvSpPr>
          <p:cNvPr id="144" name="Google Shape;144;g298177d02a7_0_39"/>
          <p:cNvSpPr txBox="1"/>
          <p:nvPr/>
        </p:nvSpPr>
        <p:spPr>
          <a:xfrm>
            <a:off x="1202975" y="1280100"/>
            <a:ext cx="9606600" cy="590700"/>
          </a:xfrm>
          <a:prstGeom prst="rect">
            <a:avLst/>
          </a:prstGeom>
          <a:noFill/>
          <a:ln>
            <a:noFill/>
          </a:ln>
        </p:spPr>
        <p:txBody>
          <a:bodyPr anchorCtr="0" anchor="t" bIns="0" lIns="0" spcFirstLastPara="1" rIns="0" wrap="square" tIns="0">
            <a:spAutoFit/>
          </a:bodyPr>
          <a:lstStyle/>
          <a:p>
            <a:pPr indent="0" lvl="0" marL="0" marR="0" rtl="0" algn="l">
              <a:lnSpc>
                <a:spcPct val="140031"/>
              </a:lnSpc>
              <a:spcBef>
                <a:spcPts val="0"/>
              </a:spcBef>
              <a:spcAft>
                <a:spcPts val="0"/>
              </a:spcAft>
              <a:buClr>
                <a:srgbClr val="000000"/>
              </a:buClr>
              <a:buSzPts val="3838"/>
              <a:buFont typeface="Arial"/>
              <a:buNone/>
            </a:pPr>
            <a:r>
              <a:rPr b="0" i="0" lang="en-US" sz="3838" u="none" cap="none" strike="noStrike">
                <a:solidFill>
                  <a:srgbClr val="000000"/>
                </a:solidFill>
                <a:latin typeface="Arial"/>
                <a:ea typeface="Arial"/>
                <a:cs typeface="Arial"/>
                <a:sym typeface="Arial"/>
              </a:rPr>
              <a:t>About The Black Curriculum</a:t>
            </a:r>
            <a:endParaRPr b="0" i="0" sz="100" u="none" cap="none" strike="noStrike">
              <a:solidFill>
                <a:srgbClr val="000000"/>
              </a:solidFill>
              <a:latin typeface="Arial"/>
              <a:ea typeface="Arial"/>
              <a:cs typeface="Arial"/>
              <a:sym typeface="Arial"/>
            </a:endParaRPr>
          </a:p>
        </p:txBody>
      </p:sp>
      <p:sp>
        <p:nvSpPr>
          <p:cNvPr id="145" name="Google Shape;145;g298177d02a7_0_39"/>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28e27b412b7_0_0"/>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151" name="Google Shape;151;g28e27b412b7_0_0"/>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152" name="Google Shape;152;g28e27b412b7_0_0"/>
          <p:cNvGrpSpPr/>
          <p:nvPr/>
        </p:nvGrpSpPr>
        <p:grpSpPr>
          <a:xfrm>
            <a:off x="1027260" y="906363"/>
            <a:ext cx="9241620" cy="1835164"/>
            <a:chOff x="0" y="0"/>
            <a:chExt cx="4110858" cy="816318"/>
          </a:xfrm>
        </p:grpSpPr>
        <p:sp>
          <p:nvSpPr>
            <p:cNvPr id="153" name="Google Shape;153;g28e27b412b7_0_0"/>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g28e27b412b7_0_0"/>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g28e27b412b7_0_0"/>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56" name="Google Shape;156;g28e27b412b7_0_0"/>
          <p:cNvSpPr txBox="1"/>
          <p:nvPr/>
        </p:nvSpPr>
        <p:spPr>
          <a:xfrm>
            <a:off x="9139238" y="4295775"/>
            <a:ext cx="9600" cy="2772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7" name="Google Shape;157;g28e27b412b7_0_0"/>
          <p:cNvSpPr txBox="1"/>
          <p:nvPr/>
        </p:nvSpPr>
        <p:spPr>
          <a:xfrm>
            <a:off x="1351450" y="3181350"/>
            <a:ext cx="13743900" cy="5633700"/>
          </a:xfrm>
          <a:prstGeom prst="rect">
            <a:avLst/>
          </a:prstGeom>
          <a:noFill/>
          <a:ln>
            <a:noFill/>
          </a:ln>
        </p:spPr>
        <p:txBody>
          <a:bodyPr anchorCtr="0" anchor="t" bIns="0" lIns="0" spcFirstLastPara="1" rIns="0" wrap="square" tIns="0">
            <a:spAutoFit/>
          </a:bodyPr>
          <a:lstStyle/>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In April 2023, The Black Curriculum set up a Working Group to steer our policy work</a:t>
            </a:r>
            <a:endParaRPr b="0" i="0" sz="2600" u="none" cap="none" strike="noStrike">
              <a:solidFill>
                <a:srgbClr val="FF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We  run a consultation exercise as part of the Working Group activities</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The consultation explored stakeholders' views on the Government’s proposed Model History Curriculum, and also on the teaching and learning of Black British history under the history programmes of study for Key Stages 1-3</a:t>
            </a:r>
            <a:endParaRPr b="0" i="0" sz="30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p:txBody>
      </p:sp>
      <p:sp>
        <p:nvSpPr>
          <p:cNvPr id="158" name="Google Shape;158;g28e27b412b7_0_0"/>
          <p:cNvSpPr txBox="1"/>
          <p:nvPr/>
        </p:nvSpPr>
        <p:spPr>
          <a:xfrm>
            <a:off x="1202975" y="1280100"/>
            <a:ext cx="9606600" cy="590700"/>
          </a:xfrm>
          <a:prstGeom prst="rect">
            <a:avLst/>
          </a:prstGeom>
          <a:noFill/>
          <a:ln>
            <a:noFill/>
          </a:ln>
        </p:spPr>
        <p:txBody>
          <a:bodyPr anchorCtr="0" anchor="t" bIns="0" lIns="0" spcFirstLastPara="1" rIns="0" wrap="square" tIns="0">
            <a:spAutoFit/>
          </a:bodyPr>
          <a:lstStyle/>
          <a:p>
            <a:pPr indent="0" lvl="0" marL="0" marR="0" rtl="0" algn="l">
              <a:lnSpc>
                <a:spcPct val="140031"/>
              </a:lnSpc>
              <a:spcBef>
                <a:spcPts val="0"/>
              </a:spcBef>
              <a:spcAft>
                <a:spcPts val="0"/>
              </a:spcAft>
              <a:buClr>
                <a:srgbClr val="000000"/>
              </a:buClr>
              <a:buSzPts val="3838"/>
              <a:buFont typeface="Arial"/>
              <a:buNone/>
            </a:pPr>
            <a:r>
              <a:rPr b="0" i="0" lang="en-US" sz="3838" u="none" cap="none" strike="noStrike">
                <a:solidFill>
                  <a:srgbClr val="000000"/>
                </a:solidFill>
                <a:latin typeface="Arial"/>
                <a:ea typeface="Arial"/>
                <a:cs typeface="Arial"/>
                <a:sym typeface="Arial"/>
              </a:rPr>
              <a:t>The Black Curriculum’s Working Group</a:t>
            </a:r>
            <a:endParaRPr b="0" i="0" sz="100" u="none" cap="none" strike="noStrike">
              <a:solidFill>
                <a:srgbClr val="000000"/>
              </a:solidFill>
              <a:latin typeface="Arial"/>
              <a:ea typeface="Arial"/>
              <a:cs typeface="Arial"/>
              <a:sym typeface="Arial"/>
            </a:endParaRPr>
          </a:p>
        </p:txBody>
      </p:sp>
      <p:sp>
        <p:nvSpPr>
          <p:cNvPr id="159" name="Google Shape;159;g28e27b412b7_0_0"/>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165" name="Google Shape;165;p3"/>
          <p:cNvSpPr/>
          <p:nvPr/>
        </p:nvSpPr>
        <p:spPr>
          <a:xfrm>
            <a:off x="4762" y="0"/>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166" name="Google Shape;166;p3"/>
          <p:cNvGrpSpPr/>
          <p:nvPr/>
        </p:nvGrpSpPr>
        <p:grpSpPr>
          <a:xfrm>
            <a:off x="1028700" y="2603872"/>
            <a:ext cx="16230600" cy="6450852"/>
            <a:chOff x="0" y="0"/>
            <a:chExt cx="4816353" cy="1914260"/>
          </a:xfrm>
        </p:grpSpPr>
        <p:sp>
          <p:nvSpPr>
            <p:cNvPr id="167" name="Google Shape;167;p3"/>
            <p:cNvSpPr/>
            <p:nvPr/>
          </p:nvSpPr>
          <p:spPr>
            <a:xfrm>
              <a:off x="92710" y="106680"/>
              <a:ext cx="4712213" cy="1794880"/>
            </a:xfrm>
            <a:custGeom>
              <a:rect b="b" l="l" r="r" t="t"/>
              <a:pathLst>
                <a:path extrusionOk="0" h="1794880" w="4712213">
                  <a:moveTo>
                    <a:pt x="4685543" y="1605651"/>
                  </a:moveTo>
                  <a:cubicBezTo>
                    <a:pt x="4685543" y="1693281"/>
                    <a:pt x="4609343" y="1764401"/>
                    <a:pt x="4528063" y="1764401"/>
                  </a:cubicBezTo>
                  <a:lnTo>
                    <a:pt x="66040" y="1764401"/>
                  </a:lnTo>
                  <a:cubicBezTo>
                    <a:pt x="43180" y="1764401"/>
                    <a:pt x="20320" y="1759321"/>
                    <a:pt x="0" y="1750431"/>
                  </a:cubicBezTo>
                  <a:cubicBezTo>
                    <a:pt x="26670" y="1778371"/>
                    <a:pt x="63500" y="1794880"/>
                    <a:pt x="124161" y="1794880"/>
                  </a:cubicBezTo>
                  <a:lnTo>
                    <a:pt x="4566163" y="1794880"/>
                  </a:lnTo>
                  <a:cubicBezTo>
                    <a:pt x="4646173" y="1794880"/>
                    <a:pt x="4712213" y="1728841"/>
                    <a:pt x="4712213" y="1648831"/>
                  </a:cubicBezTo>
                  <a:lnTo>
                    <a:pt x="4712213" y="95250"/>
                  </a:lnTo>
                  <a:cubicBezTo>
                    <a:pt x="4712213" y="58420"/>
                    <a:pt x="4698243" y="25400"/>
                    <a:pt x="4676653" y="0"/>
                  </a:cubicBezTo>
                  <a:cubicBezTo>
                    <a:pt x="4683003" y="16510"/>
                    <a:pt x="4685543" y="34290"/>
                    <a:pt x="4685543" y="52070"/>
                  </a:cubicBezTo>
                  <a:lnTo>
                    <a:pt x="4685543" y="1605651"/>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8" name="Google Shape;168;p3"/>
            <p:cNvSpPr/>
            <p:nvPr/>
          </p:nvSpPr>
          <p:spPr>
            <a:xfrm>
              <a:off x="12700" y="12700"/>
              <a:ext cx="4751583" cy="1845681"/>
            </a:xfrm>
            <a:custGeom>
              <a:rect b="b" l="l" r="r" t="t"/>
              <a:pathLst>
                <a:path extrusionOk="0" h="1845681" w="4751583">
                  <a:moveTo>
                    <a:pt x="146050" y="1845681"/>
                  </a:moveTo>
                  <a:lnTo>
                    <a:pt x="4605533" y="1845681"/>
                  </a:lnTo>
                  <a:cubicBezTo>
                    <a:pt x="4685543" y="1845681"/>
                    <a:pt x="4751583" y="1779641"/>
                    <a:pt x="4751583" y="1699631"/>
                  </a:cubicBezTo>
                  <a:lnTo>
                    <a:pt x="4751583" y="146050"/>
                  </a:lnTo>
                  <a:cubicBezTo>
                    <a:pt x="4751583" y="66040"/>
                    <a:pt x="4685543" y="0"/>
                    <a:pt x="4605533" y="0"/>
                  </a:cubicBezTo>
                  <a:lnTo>
                    <a:pt x="146050" y="0"/>
                  </a:lnTo>
                  <a:cubicBezTo>
                    <a:pt x="66040" y="0"/>
                    <a:pt x="0" y="66040"/>
                    <a:pt x="0" y="146050"/>
                  </a:cubicBezTo>
                  <a:lnTo>
                    <a:pt x="0" y="1699631"/>
                  </a:lnTo>
                  <a:cubicBezTo>
                    <a:pt x="0" y="1780910"/>
                    <a:pt x="66040" y="1845681"/>
                    <a:pt x="146050" y="1845681"/>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9" name="Google Shape;169;p3"/>
            <p:cNvSpPr/>
            <p:nvPr/>
          </p:nvSpPr>
          <p:spPr>
            <a:xfrm>
              <a:off x="0" y="0"/>
              <a:ext cx="4816353" cy="1914260"/>
            </a:xfrm>
            <a:custGeom>
              <a:rect b="b" l="l" r="r" t="t"/>
              <a:pathLst>
                <a:path extrusionOk="0" h="1914260" w="4816353">
                  <a:moveTo>
                    <a:pt x="4752853" y="74930"/>
                  </a:moveTo>
                  <a:cubicBezTo>
                    <a:pt x="4724913" y="30480"/>
                    <a:pt x="4675383" y="0"/>
                    <a:pt x="4618233" y="0"/>
                  </a:cubicBezTo>
                  <a:lnTo>
                    <a:pt x="158750" y="0"/>
                  </a:lnTo>
                  <a:cubicBezTo>
                    <a:pt x="71120" y="0"/>
                    <a:pt x="0" y="71120"/>
                    <a:pt x="0" y="158750"/>
                  </a:cubicBezTo>
                  <a:lnTo>
                    <a:pt x="0" y="1712331"/>
                  </a:lnTo>
                  <a:cubicBezTo>
                    <a:pt x="0" y="1764401"/>
                    <a:pt x="25400" y="1810121"/>
                    <a:pt x="63500" y="1839331"/>
                  </a:cubicBezTo>
                  <a:cubicBezTo>
                    <a:pt x="91440" y="1883781"/>
                    <a:pt x="140970" y="1914260"/>
                    <a:pt x="221265" y="1914260"/>
                  </a:cubicBezTo>
                  <a:lnTo>
                    <a:pt x="4657603" y="1914260"/>
                  </a:lnTo>
                  <a:cubicBezTo>
                    <a:pt x="4745233" y="1914260"/>
                    <a:pt x="4816353" y="1843141"/>
                    <a:pt x="4816353" y="1755511"/>
                  </a:cubicBezTo>
                  <a:lnTo>
                    <a:pt x="4816353" y="201930"/>
                  </a:lnTo>
                  <a:cubicBezTo>
                    <a:pt x="4816353" y="149860"/>
                    <a:pt x="4790953" y="104140"/>
                    <a:pt x="4752853" y="74930"/>
                  </a:cubicBezTo>
                  <a:close/>
                  <a:moveTo>
                    <a:pt x="12700" y="1712331"/>
                  </a:moveTo>
                  <a:lnTo>
                    <a:pt x="12700" y="158750"/>
                  </a:lnTo>
                  <a:cubicBezTo>
                    <a:pt x="12700" y="78740"/>
                    <a:pt x="78740" y="12700"/>
                    <a:pt x="158750" y="12700"/>
                  </a:cubicBezTo>
                  <a:lnTo>
                    <a:pt x="4618233" y="12700"/>
                  </a:lnTo>
                  <a:cubicBezTo>
                    <a:pt x="4698243" y="12700"/>
                    <a:pt x="4764283" y="78740"/>
                    <a:pt x="4764283" y="158750"/>
                  </a:cubicBezTo>
                  <a:lnTo>
                    <a:pt x="4764283" y="1712331"/>
                  </a:lnTo>
                  <a:cubicBezTo>
                    <a:pt x="4764283" y="1792341"/>
                    <a:pt x="4698243" y="1858381"/>
                    <a:pt x="4618233" y="1858381"/>
                  </a:cubicBezTo>
                  <a:lnTo>
                    <a:pt x="158750" y="1858381"/>
                  </a:lnTo>
                  <a:cubicBezTo>
                    <a:pt x="78740" y="1858381"/>
                    <a:pt x="12700" y="1793610"/>
                    <a:pt x="12700" y="1712331"/>
                  </a:cubicBezTo>
                  <a:close/>
                  <a:moveTo>
                    <a:pt x="4804923" y="1755510"/>
                  </a:moveTo>
                  <a:cubicBezTo>
                    <a:pt x="4804923" y="1835521"/>
                    <a:pt x="4737613" y="1901560"/>
                    <a:pt x="4657603" y="1901560"/>
                  </a:cubicBezTo>
                  <a:lnTo>
                    <a:pt x="221265" y="1901560"/>
                  </a:lnTo>
                  <a:cubicBezTo>
                    <a:pt x="157480" y="1901560"/>
                    <a:pt x="120650" y="1885050"/>
                    <a:pt x="93980" y="1857110"/>
                  </a:cubicBezTo>
                  <a:cubicBezTo>
                    <a:pt x="114300" y="1866000"/>
                    <a:pt x="135890" y="1871081"/>
                    <a:pt x="160020" y="1871081"/>
                  </a:cubicBezTo>
                  <a:lnTo>
                    <a:pt x="4619503" y="1871081"/>
                  </a:lnTo>
                  <a:cubicBezTo>
                    <a:pt x="4707133" y="1871081"/>
                    <a:pt x="4778253" y="1799960"/>
                    <a:pt x="4778253" y="1712331"/>
                  </a:cubicBezTo>
                  <a:lnTo>
                    <a:pt x="4778253" y="158750"/>
                  </a:lnTo>
                  <a:cubicBezTo>
                    <a:pt x="4778253" y="140970"/>
                    <a:pt x="4774443" y="123190"/>
                    <a:pt x="4769363" y="106680"/>
                  </a:cubicBezTo>
                  <a:cubicBezTo>
                    <a:pt x="4790953" y="132080"/>
                    <a:pt x="4804923" y="165100"/>
                    <a:pt x="4804923" y="201930"/>
                  </a:cubicBezTo>
                  <a:lnTo>
                    <a:pt x="4804923" y="1755510"/>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0" name="Google Shape;170;p3"/>
          <p:cNvSpPr txBox="1"/>
          <p:nvPr/>
        </p:nvSpPr>
        <p:spPr>
          <a:xfrm>
            <a:off x="9139238" y="4295775"/>
            <a:ext cx="9525" cy="1533525"/>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1" name="Google Shape;171;p3"/>
          <p:cNvSpPr txBox="1"/>
          <p:nvPr/>
        </p:nvSpPr>
        <p:spPr>
          <a:xfrm>
            <a:off x="1549849" y="2990850"/>
            <a:ext cx="14757300" cy="66804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Consultation exercise was carried out from mid August - mid October </a:t>
            </a:r>
            <a:r>
              <a:rPr b="0" i="0" lang="en-US" sz="3000" u="none" cap="none" strike="noStrike">
                <a:solidFill>
                  <a:schemeClr val="dk1"/>
                </a:solidFill>
                <a:latin typeface="Montserrat"/>
                <a:ea typeface="Montserrat"/>
                <a:cs typeface="Montserrat"/>
                <a:sym typeface="Montserrat"/>
              </a:rPr>
              <a:t>2023</a:t>
            </a:r>
            <a:endParaRPr b="0" i="0" sz="3000" u="none" cap="none" strike="noStrike">
              <a:solidFill>
                <a:schemeClr val="dk1"/>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41 respondents </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Almost all were responding in their own right</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2 were responding on behalf of a school and a training provider</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Majority were </a:t>
            </a:r>
            <a:r>
              <a:rPr b="1" i="0" lang="en-US" sz="3000" u="none" cap="none" strike="noStrike">
                <a:solidFill>
                  <a:srgbClr val="000000"/>
                </a:solidFill>
                <a:latin typeface="Montserrat"/>
                <a:ea typeface="Montserrat"/>
                <a:cs typeface="Montserrat"/>
                <a:sym typeface="Montserrat"/>
              </a:rPr>
              <a:t>teaching practitioners, these included Head of History, Headteachers, Assistant headteachers, Senior Curriculum leads and heads of other subject areas</a:t>
            </a:r>
            <a:endParaRPr b="1" i="0" sz="30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3"/>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
        <p:nvSpPr>
          <p:cNvPr id="173" name="Google Shape;173;p3"/>
          <p:cNvSpPr txBox="1"/>
          <p:nvPr/>
        </p:nvSpPr>
        <p:spPr>
          <a:xfrm>
            <a:off x="1549849" y="1156093"/>
            <a:ext cx="9782400" cy="867900"/>
          </a:xfrm>
          <a:prstGeom prst="rect">
            <a:avLst/>
          </a:prstGeom>
          <a:noFill/>
          <a:ln>
            <a:noFill/>
          </a:ln>
        </p:spPr>
        <p:txBody>
          <a:bodyPr anchorCtr="0" anchor="t" bIns="0" lIns="0" spcFirstLastPara="1" rIns="0" wrap="square" tIns="0">
            <a:spAutoFit/>
          </a:bodyPr>
          <a:lstStyle/>
          <a:p>
            <a:pPr indent="0" lvl="0" marL="0" marR="0" rtl="0" algn="l">
              <a:lnSpc>
                <a:spcPct val="140031"/>
              </a:lnSpc>
              <a:spcBef>
                <a:spcPts val="0"/>
              </a:spcBef>
              <a:spcAft>
                <a:spcPts val="0"/>
              </a:spcAft>
              <a:buClr>
                <a:srgbClr val="000000"/>
              </a:buClr>
              <a:buSzPts val="5638"/>
              <a:buFont typeface="Arial"/>
              <a:buNone/>
            </a:pPr>
            <a:r>
              <a:rPr b="0" i="0" lang="en-US" sz="5638" u="none" cap="none" strike="noStrike">
                <a:solidFill>
                  <a:srgbClr val="000000"/>
                </a:solidFill>
                <a:latin typeface="Arial"/>
                <a:ea typeface="Arial"/>
                <a:cs typeface="Arial"/>
                <a:sym typeface="Arial"/>
              </a:rPr>
              <a:t>Background of Respondents</a:t>
            </a:r>
            <a:endParaRPr b="0" i="0" sz="1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298177d02a7_0_0"/>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179" name="Google Shape;179;g298177d02a7_0_0"/>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180" name="Google Shape;180;g298177d02a7_0_0"/>
          <p:cNvGrpSpPr/>
          <p:nvPr/>
        </p:nvGrpSpPr>
        <p:grpSpPr>
          <a:xfrm>
            <a:off x="1027260" y="906363"/>
            <a:ext cx="9241620" cy="1835164"/>
            <a:chOff x="0" y="0"/>
            <a:chExt cx="4110858" cy="816318"/>
          </a:xfrm>
        </p:grpSpPr>
        <p:sp>
          <p:nvSpPr>
            <p:cNvPr id="181" name="Google Shape;181;g298177d02a7_0_0"/>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g298177d02a7_0_0"/>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g298177d02a7_0_0"/>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84" name="Google Shape;184;g298177d02a7_0_0"/>
          <p:cNvSpPr txBox="1"/>
          <p:nvPr/>
        </p:nvSpPr>
        <p:spPr>
          <a:xfrm>
            <a:off x="9139238" y="4295775"/>
            <a:ext cx="9600" cy="2772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5" name="Google Shape;185;g298177d02a7_0_0"/>
          <p:cNvSpPr txBox="1"/>
          <p:nvPr/>
        </p:nvSpPr>
        <p:spPr>
          <a:xfrm>
            <a:off x="1351438" y="3181350"/>
            <a:ext cx="13743900" cy="5387400"/>
          </a:xfrm>
          <a:prstGeom prst="rect">
            <a:avLst/>
          </a:prstGeom>
          <a:noFill/>
          <a:ln>
            <a:noFill/>
          </a:ln>
        </p:spPr>
        <p:txBody>
          <a:bodyPr anchorCtr="0" anchor="t" bIns="0" lIns="0" spcFirstLastPara="1" rIns="0" wrap="square" tIns="0">
            <a:spAutoFit/>
          </a:bodyPr>
          <a:lstStyle/>
          <a:p>
            <a:pPr indent="-323850" lvl="1" marL="647700" marR="0" rtl="0" algn="l">
              <a:lnSpc>
                <a:spcPct val="140000"/>
              </a:lnSpc>
              <a:spcBef>
                <a:spcPts val="0"/>
              </a:spcBef>
              <a:spcAft>
                <a:spcPts val="0"/>
              </a:spcAft>
              <a:buClr>
                <a:srgbClr val="000000"/>
              </a:buClr>
              <a:buSzPts val="3000"/>
              <a:buFont typeface="Arial"/>
              <a:buChar char="•"/>
            </a:pPr>
            <a:r>
              <a:rPr b="1" i="0" lang="en-US" sz="3000" u="none" cap="none" strike="noStrike">
                <a:solidFill>
                  <a:srgbClr val="000000"/>
                </a:solidFill>
                <a:latin typeface="Montserrat"/>
                <a:ea typeface="Montserrat"/>
                <a:cs typeface="Montserrat"/>
                <a:sym typeface="Montserrat"/>
              </a:rPr>
              <a:t>61%</a:t>
            </a:r>
            <a:r>
              <a:rPr b="0" i="0" lang="en-US" sz="3000" u="none" cap="none" strike="noStrike">
                <a:solidFill>
                  <a:srgbClr val="000000"/>
                </a:solidFill>
                <a:latin typeface="Montserrat"/>
                <a:ea typeface="Montserrat"/>
                <a:cs typeface="Montserrat"/>
                <a:sym typeface="Montserrat"/>
              </a:rPr>
              <a:t> do not think that the current KS1 history programmes of study is </a:t>
            </a:r>
            <a:r>
              <a:rPr b="1" i="0" lang="en-US" sz="3000" u="none" cap="none" strike="noStrike">
                <a:solidFill>
                  <a:srgbClr val="000000"/>
                </a:solidFill>
                <a:latin typeface="Montserrat"/>
                <a:ea typeface="Montserrat"/>
                <a:cs typeface="Montserrat"/>
                <a:sym typeface="Montserrat"/>
              </a:rPr>
              <a:t>clear on how history should be taught in schools</a:t>
            </a:r>
            <a:endParaRPr b="1" i="0" sz="3000" u="none" cap="none" strike="noStrike">
              <a:solidFill>
                <a:srgbClr val="000000"/>
              </a:solidFill>
              <a:latin typeface="Montserrat"/>
              <a:ea typeface="Montserrat"/>
              <a:cs typeface="Montserrat"/>
              <a:sym typeface="Montserrat"/>
            </a:endParaRPr>
          </a:p>
          <a:p>
            <a:pPr indent="-323850" lvl="1" marL="647700" marR="0" rtl="0" algn="l">
              <a:lnSpc>
                <a:spcPct val="140000"/>
              </a:lnSpc>
              <a:spcBef>
                <a:spcPts val="0"/>
              </a:spcBef>
              <a:spcAft>
                <a:spcPts val="0"/>
              </a:spcAft>
              <a:buClr>
                <a:srgbClr val="000000"/>
              </a:buClr>
              <a:buSzPts val="3000"/>
              <a:buFont typeface="Arial"/>
              <a:buChar char="•"/>
            </a:pPr>
            <a:r>
              <a:rPr b="0" i="0" lang="en-US" sz="3000" u="none" cap="none" strike="noStrike">
                <a:solidFill>
                  <a:srgbClr val="000000"/>
                </a:solidFill>
                <a:latin typeface="Montserrat"/>
                <a:ea typeface="Montserrat"/>
                <a:cs typeface="Montserrat"/>
                <a:sym typeface="Montserrat"/>
              </a:rPr>
              <a:t>The same proportion, </a:t>
            </a:r>
            <a:r>
              <a:rPr b="1" i="0" lang="en-US" sz="3000" u="none" cap="none" strike="noStrike">
                <a:solidFill>
                  <a:srgbClr val="000000"/>
                </a:solidFill>
                <a:latin typeface="Montserrat"/>
                <a:ea typeface="Montserrat"/>
                <a:cs typeface="Montserrat"/>
                <a:sym typeface="Montserrat"/>
              </a:rPr>
              <a:t>61%</a:t>
            </a:r>
            <a:r>
              <a:rPr b="0" i="0" lang="en-US" sz="3000" u="none" cap="none" strike="noStrike">
                <a:solidFill>
                  <a:srgbClr val="000000"/>
                </a:solidFill>
                <a:latin typeface="Montserrat"/>
                <a:ea typeface="Montserrat"/>
                <a:cs typeface="Montserrat"/>
                <a:sym typeface="Montserrat"/>
              </a:rPr>
              <a:t>, also feel that the </a:t>
            </a:r>
            <a:r>
              <a:rPr b="1" i="0" lang="en-US" sz="3000" u="none" cap="none" strike="noStrike">
                <a:solidFill>
                  <a:srgbClr val="000000"/>
                </a:solidFill>
                <a:latin typeface="Montserrat"/>
                <a:ea typeface="Montserrat"/>
                <a:cs typeface="Montserrat"/>
                <a:sym typeface="Montserrat"/>
              </a:rPr>
              <a:t>current KS1 history programmes of study is too narrow</a:t>
            </a:r>
            <a:endParaRPr b="1" i="0" sz="3000" u="none" cap="none" strike="noStrike">
              <a:solidFill>
                <a:srgbClr val="000000"/>
              </a:solidFill>
              <a:latin typeface="Montserrat"/>
              <a:ea typeface="Montserrat"/>
              <a:cs typeface="Montserrat"/>
              <a:sym typeface="Montserrat"/>
            </a:endParaRPr>
          </a:p>
          <a:p>
            <a:pPr indent="-323850" lvl="1" marL="647700" marR="0" rtl="0" algn="l">
              <a:lnSpc>
                <a:spcPct val="140000"/>
              </a:lnSpc>
              <a:spcBef>
                <a:spcPts val="0"/>
              </a:spcBef>
              <a:spcAft>
                <a:spcPts val="0"/>
              </a:spcAft>
              <a:buClr>
                <a:srgbClr val="000000"/>
              </a:buClr>
              <a:buSzPts val="3000"/>
              <a:buFont typeface="Arial"/>
              <a:buChar char="•"/>
            </a:pPr>
            <a:r>
              <a:rPr b="0" i="0" lang="en-US" sz="3000" u="none" cap="none" strike="noStrike">
                <a:solidFill>
                  <a:srgbClr val="000000"/>
                </a:solidFill>
                <a:latin typeface="Montserrat"/>
                <a:ea typeface="Montserrat"/>
                <a:cs typeface="Montserrat"/>
                <a:sym typeface="Montserrat"/>
              </a:rPr>
              <a:t>With regards to whether the KS1 history programmes of study is </a:t>
            </a:r>
            <a:r>
              <a:rPr b="1" i="0" lang="en-US" sz="3000" u="none" cap="none" strike="noStrike">
                <a:solidFill>
                  <a:srgbClr val="000000"/>
                </a:solidFill>
                <a:latin typeface="Montserrat"/>
                <a:ea typeface="Montserrat"/>
                <a:cs typeface="Montserrat"/>
                <a:sym typeface="Montserrat"/>
              </a:rPr>
              <a:t>clear about including key historical events linked to Black British history, a significant proportion, 70%,  disagree or strongly disagree.</a:t>
            </a:r>
            <a:endParaRPr b="1" i="0" sz="3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g298177d02a7_0_0"/>
          <p:cNvSpPr txBox="1"/>
          <p:nvPr/>
        </p:nvSpPr>
        <p:spPr>
          <a:xfrm>
            <a:off x="1202975" y="1280100"/>
            <a:ext cx="9606600" cy="590700"/>
          </a:xfrm>
          <a:prstGeom prst="rect">
            <a:avLst/>
          </a:prstGeom>
          <a:noFill/>
          <a:ln>
            <a:noFill/>
          </a:ln>
        </p:spPr>
        <p:txBody>
          <a:bodyPr anchorCtr="0" anchor="t" bIns="0" lIns="0" spcFirstLastPara="1" rIns="0" wrap="square" tIns="0">
            <a:spAutoFit/>
          </a:bodyPr>
          <a:lstStyle/>
          <a:p>
            <a:pPr indent="0" lvl="0" marL="0" marR="0" rtl="0" algn="l">
              <a:lnSpc>
                <a:spcPct val="140031"/>
              </a:lnSpc>
              <a:spcBef>
                <a:spcPts val="0"/>
              </a:spcBef>
              <a:spcAft>
                <a:spcPts val="0"/>
              </a:spcAft>
              <a:buClr>
                <a:srgbClr val="000000"/>
              </a:buClr>
              <a:buSzPts val="3838"/>
              <a:buFont typeface="Arial"/>
              <a:buNone/>
            </a:pPr>
            <a:r>
              <a:rPr b="0" i="0" lang="en-US" sz="3838" u="none" cap="none" strike="noStrike">
                <a:solidFill>
                  <a:srgbClr val="000000"/>
                </a:solidFill>
                <a:latin typeface="Arial"/>
                <a:ea typeface="Arial"/>
                <a:cs typeface="Arial"/>
                <a:sym typeface="Arial"/>
              </a:rPr>
              <a:t>Views on the National Curriculum (KS1)</a:t>
            </a:r>
            <a:endParaRPr b="0" i="0" sz="100" u="none" cap="none" strike="noStrike">
              <a:solidFill>
                <a:srgbClr val="000000"/>
              </a:solidFill>
              <a:latin typeface="Arial"/>
              <a:ea typeface="Arial"/>
              <a:cs typeface="Arial"/>
              <a:sym typeface="Arial"/>
            </a:endParaRPr>
          </a:p>
        </p:txBody>
      </p:sp>
      <p:sp>
        <p:nvSpPr>
          <p:cNvPr id="187" name="Google Shape;187;g298177d02a7_0_0"/>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g297ad109241_0_60"/>
          <p:cNvSpPr/>
          <p:nvPr/>
        </p:nvSpPr>
        <p:spPr>
          <a:xfrm>
            <a:off x="0" y="0"/>
            <a:ext cx="18288000" cy="10287000"/>
          </a:xfrm>
          <a:custGeom>
            <a:rect b="b" l="l" r="r" t="t"/>
            <a:pathLst>
              <a:path extrusionOk="0" h="10287000" w="18288000">
                <a:moveTo>
                  <a:pt x="0" y="0"/>
                </a:moveTo>
                <a:lnTo>
                  <a:pt x="18288000" y="0"/>
                </a:lnTo>
                <a:lnTo>
                  <a:pt x="18288000" y="10287000"/>
                </a:lnTo>
                <a:lnTo>
                  <a:pt x="0" y="10287000"/>
                </a:lnTo>
                <a:lnTo>
                  <a:pt x="0" y="0"/>
                </a:lnTo>
                <a:close/>
              </a:path>
            </a:pathLst>
          </a:custGeom>
          <a:blipFill rotWithShape="1">
            <a:blip r:embed="rId3">
              <a:alphaModFix/>
            </a:blip>
            <a:stretch>
              <a:fillRect b="0" l="0" r="0" t="0"/>
            </a:stretch>
          </a:blipFill>
          <a:ln>
            <a:noFill/>
          </a:ln>
        </p:spPr>
      </p:sp>
      <p:sp>
        <p:nvSpPr>
          <p:cNvPr id="193" name="Google Shape;193;g297ad109241_0_60"/>
          <p:cNvSpPr/>
          <p:nvPr/>
        </p:nvSpPr>
        <p:spPr>
          <a:xfrm>
            <a:off x="97312" y="-80962"/>
            <a:ext cx="18285537" cy="10285617"/>
          </a:xfrm>
          <a:custGeom>
            <a:rect b="b" l="l" r="r" t="t"/>
            <a:pathLst>
              <a:path extrusionOk="0" h="2469536" w="4390285">
                <a:moveTo>
                  <a:pt x="0" y="0"/>
                </a:moveTo>
                <a:lnTo>
                  <a:pt x="4390285" y="0"/>
                </a:lnTo>
                <a:lnTo>
                  <a:pt x="4390285" y="2469536"/>
                </a:lnTo>
                <a:lnTo>
                  <a:pt x="0" y="2469536"/>
                </a:lnTo>
                <a:close/>
              </a:path>
            </a:pathLst>
          </a:custGeom>
          <a:solidFill>
            <a:srgbClr val="FBD504">
              <a:alpha val="49019"/>
            </a:srgbClr>
          </a:solidFill>
          <a:ln>
            <a:noFill/>
          </a:ln>
        </p:spPr>
      </p:sp>
      <p:grpSp>
        <p:nvGrpSpPr>
          <p:cNvPr id="194" name="Google Shape;194;g297ad109241_0_60"/>
          <p:cNvGrpSpPr/>
          <p:nvPr/>
        </p:nvGrpSpPr>
        <p:grpSpPr>
          <a:xfrm>
            <a:off x="1027260" y="906363"/>
            <a:ext cx="9241620" cy="1835164"/>
            <a:chOff x="0" y="0"/>
            <a:chExt cx="4110858" cy="816318"/>
          </a:xfrm>
        </p:grpSpPr>
        <p:sp>
          <p:nvSpPr>
            <p:cNvPr id="195" name="Google Shape;195;g297ad109241_0_60"/>
            <p:cNvSpPr/>
            <p:nvPr/>
          </p:nvSpPr>
          <p:spPr>
            <a:xfrm>
              <a:off x="92710" y="106680"/>
              <a:ext cx="4006718" cy="696938"/>
            </a:xfrm>
            <a:custGeom>
              <a:rect b="b" l="l" r="r" t="t"/>
              <a:pathLst>
                <a:path extrusionOk="0" h="696938" w="4006718">
                  <a:moveTo>
                    <a:pt x="3980048" y="507708"/>
                  </a:moveTo>
                  <a:cubicBezTo>
                    <a:pt x="3980048" y="595338"/>
                    <a:pt x="3903848" y="666458"/>
                    <a:pt x="3822568" y="666458"/>
                  </a:cubicBezTo>
                  <a:lnTo>
                    <a:pt x="66040" y="666458"/>
                  </a:lnTo>
                  <a:cubicBezTo>
                    <a:pt x="43180" y="666458"/>
                    <a:pt x="20320" y="661378"/>
                    <a:pt x="0" y="652488"/>
                  </a:cubicBezTo>
                  <a:cubicBezTo>
                    <a:pt x="26670" y="680428"/>
                    <a:pt x="63500" y="696938"/>
                    <a:pt x="119664" y="696938"/>
                  </a:cubicBezTo>
                  <a:lnTo>
                    <a:pt x="3860668" y="696938"/>
                  </a:lnTo>
                  <a:cubicBezTo>
                    <a:pt x="3940678" y="696938"/>
                    <a:pt x="4006718" y="630898"/>
                    <a:pt x="4006718" y="550888"/>
                  </a:cubicBezTo>
                  <a:lnTo>
                    <a:pt x="4006718" y="95250"/>
                  </a:lnTo>
                  <a:cubicBezTo>
                    <a:pt x="4006718" y="58420"/>
                    <a:pt x="3992748" y="25400"/>
                    <a:pt x="3971158" y="0"/>
                  </a:cubicBezTo>
                  <a:cubicBezTo>
                    <a:pt x="3977508" y="16510"/>
                    <a:pt x="3980048" y="34290"/>
                    <a:pt x="3980048" y="52070"/>
                  </a:cubicBezTo>
                  <a:lnTo>
                    <a:pt x="3980048" y="50770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g297ad109241_0_60"/>
            <p:cNvSpPr/>
            <p:nvPr/>
          </p:nvSpPr>
          <p:spPr>
            <a:xfrm>
              <a:off x="12700" y="12700"/>
              <a:ext cx="4046088" cy="747738"/>
            </a:xfrm>
            <a:custGeom>
              <a:rect b="b" l="l" r="r" t="t"/>
              <a:pathLst>
                <a:path extrusionOk="0" h="747738" w="4046088">
                  <a:moveTo>
                    <a:pt x="146050" y="747738"/>
                  </a:moveTo>
                  <a:lnTo>
                    <a:pt x="3900038" y="747738"/>
                  </a:lnTo>
                  <a:cubicBezTo>
                    <a:pt x="3980048" y="747738"/>
                    <a:pt x="4046088" y="681698"/>
                    <a:pt x="4046088" y="601688"/>
                  </a:cubicBezTo>
                  <a:lnTo>
                    <a:pt x="4046088" y="146050"/>
                  </a:lnTo>
                  <a:cubicBezTo>
                    <a:pt x="4046088" y="66040"/>
                    <a:pt x="3980048" y="0"/>
                    <a:pt x="3900038" y="0"/>
                  </a:cubicBezTo>
                  <a:lnTo>
                    <a:pt x="146050" y="0"/>
                  </a:lnTo>
                  <a:cubicBezTo>
                    <a:pt x="66040" y="0"/>
                    <a:pt x="0" y="66040"/>
                    <a:pt x="0" y="146050"/>
                  </a:cubicBezTo>
                  <a:lnTo>
                    <a:pt x="0" y="601688"/>
                  </a:lnTo>
                  <a:cubicBezTo>
                    <a:pt x="0" y="682968"/>
                    <a:pt x="66040" y="747738"/>
                    <a:pt x="146050" y="747738"/>
                  </a:cubicBezTo>
                  <a:close/>
                </a:path>
              </a:pathLst>
            </a:custGeom>
            <a:solidFill>
              <a:srgbClr val="FDF0B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g297ad109241_0_60"/>
            <p:cNvSpPr/>
            <p:nvPr/>
          </p:nvSpPr>
          <p:spPr>
            <a:xfrm>
              <a:off x="0" y="0"/>
              <a:ext cx="4110858" cy="816318"/>
            </a:xfrm>
            <a:custGeom>
              <a:rect b="b" l="l" r="r" t="t"/>
              <a:pathLst>
                <a:path extrusionOk="0" h="816318" w="4110858">
                  <a:moveTo>
                    <a:pt x="4047358" y="74930"/>
                  </a:moveTo>
                  <a:cubicBezTo>
                    <a:pt x="4019418" y="30480"/>
                    <a:pt x="3969888" y="0"/>
                    <a:pt x="3912738" y="0"/>
                  </a:cubicBezTo>
                  <a:lnTo>
                    <a:pt x="158750" y="0"/>
                  </a:lnTo>
                  <a:cubicBezTo>
                    <a:pt x="71120" y="0"/>
                    <a:pt x="0" y="71120"/>
                    <a:pt x="0" y="158750"/>
                  </a:cubicBezTo>
                  <a:lnTo>
                    <a:pt x="0" y="614388"/>
                  </a:lnTo>
                  <a:cubicBezTo>
                    <a:pt x="0" y="666458"/>
                    <a:pt x="25400" y="712178"/>
                    <a:pt x="63500" y="741388"/>
                  </a:cubicBezTo>
                  <a:cubicBezTo>
                    <a:pt x="91440" y="785838"/>
                    <a:pt x="140970" y="816318"/>
                    <a:pt x="216067" y="816318"/>
                  </a:cubicBezTo>
                  <a:lnTo>
                    <a:pt x="3952108" y="816318"/>
                  </a:lnTo>
                  <a:cubicBezTo>
                    <a:pt x="4039738" y="816318"/>
                    <a:pt x="4110858" y="745198"/>
                    <a:pt x="4110858" y="657568"/>
                  </a:cubicBezTo>
                  <a:lnTo>
                    <a:pt x="4110858" y="201930"/>
                  </a:lnTo>
                  <a:cubicBezTo>
                    <a:pt x="4110858" y="149860"/>
                    <a:pt x="4085458" y="104140"/>
                    <a:pt x="4047358" y="74930"/>
                  </a:cubicBezTo>
                  <a:close/>
                  <a:moveTo>
                    <a:pt x="12700" y="614388"/>
                  </a:moveTo>
                  <a:lnTo>
                    <a:pt x="12700" y="158750"/>
                  </a:lnTo>
                  <a:cubicBezTo>
                    <a:pt x="12700" y="78740"/>
                    <a:pt x="78740" y="12700"/>
                    <a:pt x="158750" y="12700"/>
                  </a:cubicBezTo>
                  <a:lnTo>
                    <a:pt x="3912738" y="12700"/>
                  </a:lnTo>
                  <a:cubicBezTo>
                    <a:pt x="3992748" y="12700"/>
                    <a:pt x="4058788" y="78740"/>
                    <a:pt x="4058788" y="158750"/>
                  </a:cubicBezTo>
                  <a:lnTo>
                    <a:pt x="4058788" y="614388"/>
                  </a:lnTo>
                  <a:cubicBezTo>
                    <a:pt x="4058788" y="694398"/>
                    <a:pt x="3992748" y="760438"/>
                    <a:pt x="3912738" y="760438"/>
                  </a:cubicBezTo>
                  <a:lnTo>
                    <a:pt x="158750" y="760438"/>
                  </a:lnTo>
                  <a:cubicBezTo>
                    <a:pt x="78740" y="760438"/>
                    <a:pt x="12700" y="695668"/>
                    <a:pt x="12700" y="614388"/>
                  </a:cubicBezTo>
                  <a:close/>
                  <a:moveTo>
                    <a:pt x="4099428" y="657568"/>
                  </a:moveTo>
                  <a:cubicBezTo>
                    <a:pt x="4099428" y="737578"/>
                    <a:pt x="4032118" y="803618"/>
                    <a:pt x="3952108" y="803618"/>
                  </a:cubicBezTo>
                  <a:lnTo>
                    <a:pt x="216067" y="803618"/>
                  </a:lnTo>
                  <a:cubicBezTo>
                    <a:pt x="157480" y="803618"/>
                    <a:pt x="120650" y="787108"/>
                    <a:pt x="93980" y="759168"/>
                  </a:cubicBezTo>
                  <a:cubicBezTo>
                    <a:pt x="114300" y="768058"/>
                    <a:pt x="135890" y="773138"/>
                    <a:pt x="160020" y="773138"/>
                  </a:cubicBezTo>
                  <a:lnTo>
                    <a:pt x="3914008" y="773138"/>
                  </a:lnTo>
                  <a:cubicBezTo>
                    <a:pt x="4001638" y="773138"/>
                    <a:pt x="4072758" y="702018"/>
                    <a:pt x="4072758" y="614388"/>
                  </a:cubicBezTo>
                  <a:lnTo>
                    <a:pt x="4072758" y="158750"/>
                  </a:lnTo>
                  <a:cubicBezTo>
                    <a:pt x="4072758" y="140970"/>
                    <a:pt x="4068948" y="123190"/>
                    <a:pt x="4063868" y="106680"/>
                  </a:cubicBezTo>
                  <a:cubicBezTo>
                    <a:pt x="4085458" y="132080"/>
                    <a:pt x="4099428" y="165100"/>
                    <a:pt x="4099428" y="201930"/>
                  </a:cubicBezTo>
                  <a:lnTo>
                    <a:pt x="4099428" y="657568"/>
                  </a:lnTo>
                  <a:close/>
                </a:path>
              </a:pathLst>
            </a:custGeom>
            <a:solidFill>
              <a:srgbClr val="FFDB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98" name="Google Shape;198;g297ad109241_0_60"/>
          <p:cNvSpPr txBox="1"/>
          <p:nvPr/>
        </p:nvSpPr>
        <p:spPr>
          <a:xfrm>
            <a:off x="9139238" y="4295775"/>
            <a:ext cx="9600" cy="277200"/>
          </a:xfrm>
          <a:prstGeom prst="rect">
            <a:avLst/>
          </a:prstGeom>
          <a:noFill/>
          <a:ln>
            <a:noFill/>
          </a:ln>
        </p:spPr>
        <p:txBody>
          <a:bodyPr anchorCtr="0" anchor="t" bIns="0" lIns="0" spcFirstLastPara="1" rIns="0" wrap="square" tIns="0">
            <a:spAutoFit/>
          </a:bodyPr>
          <a:lstStyle/>
          <a:p>
            <a:pPr indent="0" lvl="0" marL="0" marR="0" rtl="0" algn="ctr">
              <a:lnSpc>
                <a:spcPct val="699944"/>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9" name="Google Shape;199;g297ad109241_0_60"/>
          <p:cNvSpPr txBox="1"/>
          <p:nvPr/>
        </p:nvSpPr>
        <p:spPr>
          <a:xfrm>
            <a:off x="1351438" y="3181350"/>
            <a:ext cx="13743900" cy="6280200"/>
          </a:xfrm>
          <a:prstGeom prst="rect">
            <a:avLst/>
          </a:prstGeom>
          <a:noFill/>
          <a:ln>
            <a:noFill/>
          </a:ln>
        </p:spPr>
        <p:txBody>
          <a:bodyPr anchorCtr="0" anchor="t" bIns="0" lIns="0" spcFirstLastPara="1" rIns="0" wrap="square" tIns="0">
            <a:spAutoFit/>
          </a:bodyPr>
          <a:lstStyle/>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When it came to </a:t>
            </a:r>
            <a:r>
              <a:rPr b="1" i="0" lang="en-US" sz="3000" u="none" cap="none" strike="noStrike">
                <a:solidFill>
                  <a:srgbClr val="000000"/>
                </a:solidFill>
                <a:latin typeface="Montserrat"/>
                <a:ea typeface="Montserrat"/>
                <a:cs typeface="Montserrat"/>
                <a:sym typeface="Montserrat"/>
              </a:rPr>
              <a:t>KS2, a slightly lower proportion (54%)</a:t>
            </a:r>
            <a:r>
              <a:rPr b="0" i="0" lang="en-US" sz="3000" u="none" cap="none" strike="noStrike">
                <a:solidFill>
                  <a:srgbClr val="000000"/>
                </a:solidFill>
                <a:latin typeface="Montserrat"/>
                <a:ea typeface="Montserrat"/>
                <a:cs typeface="Montserrat"/>
                <a:sym typeface="Montserrat"/>
              </a:rPr>
              <a:t> compared to KS1 also did not think that the history programmes of study for KS2 was clear on how history should be taught in schools</a:t>
            </a:r>
            <a:endParaRPr b="0"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However, a higher proportion, </a:t>
            </a:r>
            <a:r>
              <a:rPr b="1" i="0" lang="en-US" sz="3000" u="none" cap="none" strike="noStrike">
                <a:solidFill>
                  <a:srgbClr val="000000"/>
                </a:solidFill>
                <a:latin typeface="Montserrat"/>
                <a:ea typeface="Montserrat"/>
                <a:cs typeface="Montserrat"/>
                <a:sym typeface="Montserrat"/>
              </a:rPr>
              <a:t>76%, think that the KS2 history programmes of study is too narrow</a:t>
            </a:r>
            <a:endParaRPr b="1" i="0" sz="3000" u="none" cap="none" strike="noStrike">
              <a:solidFill>
                <a:srgbClr val="000000"/>
              </a:solidFill>
              <a:latin typeface="Montserrat"/>
              <a:ea typeface="Montserrat"/>
              <a:cs typeface="Montserrat"/>
              <a:sym typeface="Montserrat"/>
            </a:endParaRPr>
          </a:p>
          <a:p>
            <a:pPr indent="-419100" lvl="0" marL="457200" marR="0" rtl="0" algn="l">
              <a:lnSpc>
                <a:spcPct val="140000"/>
              </a:lnSpc>
              <a:spcBef>
                <a:spcPts val="0"/>
              </a:spcBef>
              <a:spcAft>
                <a:spcPts val="0"/>
              </a:spcAft>
              <a:buClr>
                <a:srgbClr val="000000"/>
              </a:buClr>
              <a:buSzPts val="3000"/>
              <a:buFont typeface="Montserrat"/>
              <a:buChar char="●"/>
            </a:pPr>
            <a:r>
              <a:rPr b="0" i="0" lang="en-US" sz="3000" u="none" cap="none" strike="noStrike">
                <a:solidFill>
                  <a:srgbClr val="000000"/>
                </a:solidFill>
                <a:latin typeface="Montserrat"/>
                <a:ea typeface="Montserrat"/>
                <a:cs typeface="Montserrat"/>
                <a:sym typeface="Montserrat"/>
              </a:rPr>
              <a:t>A majority</a:t>
            </a:r>
            <a:r>
              <a:rPr b="1" i="0" lang="en-US" sz="3000" u="none" cap="none" strike="noStrike">
                <a:solidFill>
                  <a:srgbClr val="000000"/>
                </a:solidFill>
                <a:latin typeface="Montserrat"/>
                <a:ea typeface="Montserrat"/>
                <a:cs typeface="Montserrat"/>
                <a:sym typeface="Montserrat"/>
              </a:rPr>
              <a:t>, 90%, also disagree or strongly disagree with the statement that the history programme of study for KS2  is clear about including key historical events linked to Black British history</a:t>
            </a:r>
            <a:endParaRPr b="0" i="0" sz="3000" u="none" cap="none" strike="noStrike">
              <a:solidFill>
                <a:srgbClr val="000000"/>
              </a:solidFill>
              <a:latin typeface="Montserrat"/>
              <a:ea typeface="Montserrat"/>
              <a:cs typeface="Montserrat"/>
              <a:sym typeface="Montserrat"/>
            </a:endParaRPr>
          </a:p>
          <a:p>
            <a:pPr indent="0" lvl="0" marL="914400" marR="0" rtl="0" algn="l">
              <a:lnSpc>
                <a:spcPct val="140000"/>
              </a:lnSpc>
              <a:spcBef>
                <a:spcPts val="0"/>
              </a:spcBef>
              <a:spcAft>
                <a:spcPts val="0"/>
              </a:spcAft>
              <a:buClr>
                <a:srgbClr val="000000"/>
              </a:buClr>
              <a:buSzPts val="3000"/>
              <a:buFont typeface="Arial"/>
              <a:buNone/>
            </a:pPr>
            <a:r>
              <a:t/>
            </a:r>
            <a:endParaRPr b="0" i="0" sz="3000" u="none" cap="none" strike="noStrike">
              <a:solidFill>
                <a:srgbClr val="000000"/>
              </a:solidFill>
              <a:latin typeface="Montserrat"/>
              <a:ea typeface="Montserrat"/>
              <a:cs typeface="Montserrat"/>
              <a:sym typeface="Montserrat"/>
            </a:endParaRPr>
          </a:p>
        </p:txBody>
      </p:sp>
      <p:sp>
        <p:nvSpPr>
          <p:cNvPr id="200" name="Google Shape;200;g297ad109241_0_60"/>
          <p:cNvSpPr txBox="1"/>
          <p:nvPr/>
        </p:nvSpPr>
        <p:spPr>
          <a:xfrm>
            <a:off x="1202975" y="1280100"/>
            <a:ext cx="9606600" cy="590700"/>
          </a:xfrm>
          <a:prstGeom prst="rect">
            <a:avLst/>
          </a:prstGeom>
          <a:noFill/>
          <a:ln>
            <a:noFill/>
          </a:ln>
        </p:spPr>
        <p:txBody>
          <a:bodyPr anchorCtr="0" anchor="t" bIns="0" lIns="0" spcFirstLastPara="1" rIns="0" wrap="square" tIns="0">
            <a:spAutoFit/>
          </a:bodyPr>
          <a:lstStyle/>
          <a:p>
            <a:pPr indent="0" lvl="0" marL="0" marR="0" rtl="0" algn="l">
              <a:lnSpc>
                <a:spcPct val="140031"/>
              </a:lnSpc>
              <a:spcBef>
                <a:spcPts val="0"/>
              </a:spcBef>
              <a:spcAft>
                <a:spcPts val="0"/>
              </a:spcAft>
              <a:buClr>
                <a:srgbClr val="000000"/>
              </a:buClr>
              <a:buSzPts val="3838"/>
              <a:buFont typeface="Arial"/>
              <a:buNone/>
            </a:pPr>
            <a:r>
              <a:rPr b="0" i="0" lang="en-US" sz="3838" u="none" cap="none" strike="noStrike">
                <a:solidFill>
                  <a:srgbClr val="000000"/>
                </a:solidFill>
                <a:latin typeface="Arial"/>
                <a:ea typeface="Arial"/>
                <a:cs typeface="Arial"/>
                <a:sym typeface="Arial"/>
              </a:rPr>
              <a:t>Views on the National Curriculum (KS2)</a:t>
            </a:r>
            <a:endParaRPr b="0" i="0" sz="100" u="none" cap="none" strike="noStrike">
              <a:solidFill>
                <a:srgbClr val="000000"/>
              </a:solidFill>
              <a:latin typeface="Arial"/>
              <a:ea typeface="Arial"/>
              <a:cs typeface="Arial"/>
              <a:sym typeface="Arial"/>
            </a:endParaRPr>
          </a:p>
        </p:txBody>
      </p:sp>
      <p:sp>
        <p:nvSpPr>
          <p:cNvPr id="201" name="Google Shape;201;g297ad109241_0_60"/>
          <p:cNvSpPr/>
          <p:nvPr/>
        </p:nvSpPr>
        <p:spPr>
          <a:xfrm>
            <a:off x="16307117" y="227151"/>
            <a:ext cx="1722869" cy="1603097"/>
          </a:xfrm>
          <a:custGeom>
            <a:rect b="b" l="l" r="r" t="t"/>
            <a:pathLst>
              <a:path extrusionOk="0" h="1603097" w="1722869">
                <a:moveTo>
                  <a:pt x="0" y="0"/>
                </a:moveTo>
                <a:lnTo>
                  <a:pt x="1722869" y="0"/>
                </a:lnTo>
                <a:lnTo>
                  <a:pt x="1722869" y="1603098"/>
                </a:lnTo>
                <a:lnTo>
                  <a:pt x="0" y="1603098"/>
                </a:lnTo>
                <a:lnTo>
                  <a:pt x="0" y="0"/>
                </a:lnTo>
                <a:close/>
              </a:path>
            </a:pathLst>
          </a:custGeom>
          <a:blipFill rotWithShape="1">
            <a:blip r:embed="rId4">
              <a:alphaModFix/>
            </a:blip>
            <a:stretch>
              <a:fillRect b="0" l="0" r="0" t="0"/>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