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1140" r:id="rId6"/>
    <p:sldId id="1141" r:id="rId7"/>
    <p:sldId id="1142" r:id="rId8"/>
    <p:sldId id="322" r:id="rId9"/>
    <p:sldId id="1143" r:id="rId10"/>
    <p:sldId id="289" r:id="rId11"/>
    <p:sldId id="274" r:id="rId12"/>
    <p:sldId id="282" r:id="rId13"/>
    <p:sldId id="1144" r:id="rId14"/>
    <p:sldId id="1134" r:id="rId15"/>
    <p:sldId id="1147" r:id="rId16"/>
    <p:sldId id="1148" r:id="rId17"/>
    <p:sldId id="1149" r:id="rId18"/>
    <p:sldId id="328" r:id="rId19"/>
    <p:sldId id="1150" r:id="rId20"/>
    <p:sldId id="1146" r:id="rId21"/>
    <p:sldId id="1151" r:id="rId22"/>
    <p:sldId id="1139" r:id="rId23"/>
    <p:sldId id="305" r:id="rId24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6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16"/>
    <p:restoredTop sz="88020" autoAdjust="0"/>
  </p:normalViewPr>
  <p:slideViewPr>
    <p:cSldViewPr snapToGrid="0">
      <p:cViewPr varScale="1">
        <p:scale>
          <a:sx n="72" d="100"/>
          <a:sy n="72" d="100"/>
        </p:scale>
        <p:origin x="1243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EB6182-BFD1-4A6C-A001-37AC37F99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A797D-21DB-4A3E-82CC-564302ED55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4930E-A37D-4D8F-B94C-2D1FE85AE43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02B3B-DCA7-4195-A7F4-88CD0F2EED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F80B6-08AD-4760-8A04-2F8CA04C7A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43260-BDF4-4637-88E6-EDE9A8F70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8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1C11D8C-3B4B-439D-A70D-FB552BDF528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DAE75E5-EF67-4393-BF3C-8FC5CB62F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2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6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0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8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we have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9871-598F-E348-ADBC-1E11F9AE07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28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3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04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we need this slide if the other one is above?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0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 and 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9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1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9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0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6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6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Sean: should we remove this if I do the example from XTSH on the </a:t>
            </a:r>
            <a:r>
              <a:rPr lang="en-GB"/>
              <a:t>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8F9C7-2C5B-48E7-BCFC-D92B6B22FA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5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E75E5-EF67-4393-BF3C-8FC5CB62F0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6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FA83-740F-62F8-0E4F-C10A3AEBA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E0BCB-414E-D3D8-6CC7-63B9C3054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265E2-353B-44D3-B50F-14D825AC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F409-EE33-ADAB-5FCD-B6864BA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5616-3D3E-F0D5-25B3-0F12E7EB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A316-3FBC-3301-2EAE-DC8D74FE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E9123-C4A5-F181-5F43-7D2DE61F7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70399-EB9C-AA53-2514-9EEA1071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54B1-EAEA-511D-FE84-666B5A89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4AE1-EAD5-F735-E133-CC3E590C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ECA60-3E08-7A48-585D-66C371B16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38C68-04DC-35DF-B7C7-6BF558D0E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FAAD-4BDA-DA66-F57B-86351FF5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85BC-28B3-BBEE-B2F7-22C6FF8C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2791D-AC86-F3F3-519F-43307056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A5AE0E-E0EA-43A1-9214-B6A98B43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230D46-0959-4CCC-9A91-9DE4C8A82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Copyright: Sean Cavan 2014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812425-A919-4C6A-B0C6-188B31D3B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33BD-A3A9-4D60-A431-27EFEDD126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0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EAE0-0694-4B5E-8FA2-D29671A82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5596E-F05A-452D-BA39-24280333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0341C-E83C-49BA-B19F-C75FCEF5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D308-405B-4A01-A974-D1E9FC8D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B424-7A6E-4642-9BD3-A798E531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1077F-3634-4639-BFF7-5AC4019F0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7157" y="552960"/>
            <a:ext cx="687791" cy="6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C603-C0CA-4D1F-AC71-BD809A3D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BDA0-B9B6-4682-B49F-238012FF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D89B-9879-4522-832C-EF754EB9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CEB4F-F1D2-4D03-9523-728076CC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2BFD7-F178-4CAA-9C4B-F4EF47FC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0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AD68-B7D2-4B5F-B5A7-07931CEB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89BA-42B5-47BA-B656-797AB09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E76EF-C697-4BF6-9104-156350F0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54F92-957A-429E-98D7-885EF485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FDCA-F939-4403-BEB7-F7F7A4C6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9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182A-1671-4ABC-AE0C-C2225505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48C8-5BBB-4ABE-913B-0F677A189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E4990-B830-42D3-884D-66EF505E8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BD976-FF8D-4B00-9AC5-1252C664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16F7-65F4-4A0E-93AB-842348B1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693C9-1E37-4BE2-A8C9-19E5BDC7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4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C7F6-A69A-43FB-84BB-ED8DCB7F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0B95A-9793-48D7-BE58-84C0E880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57986-6427-4061-A081-9D0C584D2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8B817-BC87-4689-94F1-ADF2040DA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3C1D8-9655-4D58-B423-576B1559D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59D2F-CEEC-4972-883C-4414E87C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989F6-27F1-4E04-B4FD-BE5EB910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78D91-0B0A-4B6D-A833-2D04ADC7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7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2D2-8899-44A4-B5FF-2AD002EC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DC3F3-C6B8-4CFB-A4B3-608F0EBB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07AE7-8F73-4381-8A6B-D9E391D1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466F1-9097-4481-8A1D-1275F057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8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D770E-6A71-4BCA-8270-30E8F830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85B01-0751-45CB-B0A3-54E3D711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2A50-EED5-4A0F-97A8-07A268BB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72A-2664-1C07-DA81-0BD6214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D9F0-B920-9676-97DA-817C697E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4482D-CB70-C981-C751-D37490C8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0AC81-78C2-8247-6F46-C2E502A8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23EC-FA1B-5CDC-5770-8EEDD5ED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4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E66A-61F9-436A-8FCD-5ADF8751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7509F-0126-4624-80CF-365D7880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C313-E2BF-4F50-B88F-B227AEDDD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3D244-06C0-4984-BDE6-A8CBB744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E2014-4F08-4F20-9EC6-A15A7149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00F98-05A4-4241-9F60-5F59933F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20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2D57-6489-4D7E-A6F7-768F78DB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B63ED-C3DF-46AF-9C68-DEBDC3A47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6FA7E-AE55-4B3D-B2F1-CB4E5E980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6F37-C858-44A1-83B2-42B6E312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5FF18-463F-4E2C-A726-8F697354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B9A07-B819-4E0D-8543-11A347B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3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2EB4-43EA-4706-8ECD-59433BCA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04DDB-1030-4591-BF49-EA16E4EE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1A36-8822-4622-AFC7-D2BB7A2E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A71C-F959-4C80-B585-41C0D48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334E-0791-421E-BB21-87601C06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49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AF62E-59FD-41A0-8CCF-DEBC0D940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61EE6-4DC8-4D93-9905-80248AB0B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0D3E1-B272-4333-BD97-04E19CD0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84DE-5344-440F-A9C6-4BC2AC54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C48F-9680-4691-BD42-F992602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F78B-AE31-8105-9E6E-FB83CC57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C651-4DD8-9CDE-A8E8-62B763732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A788C-5ACB-0C53-E6EC-6169B4A4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E119-D392-B6B4-692E-AD73139E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D4EAE-2473-AC94-195B-CC6CE0E4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622A-748B-03D0-3989-26A4F0BD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9116-B191-76E5-83F3-D0BFDADA9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D0609-2F87-B269-11D1-79F9C6572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4BBC-4CFC-3A34-6EB8-F811EFB1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5C0D-8DB9-E714-1304-5AAF21C3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59DEB-6963-CC5E-55E3-8039ABDC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801B-4B46-E5DF-793A-CF396D07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74EBA-5C46-1037-6C95-89F9AC132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78EEC-945E-EA1B-973B-BCA993FC0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17995-63BF-725F-CB9F-5CFB48C35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19492-88EF-113B-3667-149A040A0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C27FC-AD4F-C7A9-3F34-B80E5BE6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12B0C-D9B8-7932-9387-CE0EFF9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9FA23-7E0E-7E4D-5FAD-8D250F67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7F12-336E-48BD-388C-8940492F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FDCEF-BB4E-3088-BF9B-13585259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4A6AE-427E-6C8D-F319-440AEBDE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24019-174C-6E0D-6124-67C750B5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9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EB5E9-D7F5-99C2-5826-CF4DC9A3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467679" y="-971550"/>
            <a:ext cx="17691656" cy="10172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76B671-886C-E734-6816-12AE51FD03AE}"/>
              </a:ext>
            </a:extLst>
          </p:cNvPr>
          <p:cNvSpPr/>
          <p:nvPr userDrawn="1"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rgbClr val="9F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3754-E3EE-1C86-78A6-8AE42E69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CE00A-5066-A4E9-B95B-73F647BA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82920-DA47-107B-1C04-13CBF9BD4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B18E1-6B9F-A1AB-8549-7D798887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010FA-0E49-906D-491A-4B896F6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6AB63-E0A8-BF4A-E9B8-70D2CB13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64F7-B3C3-3070-4609-8C7B7F38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08B36-25D0-3333-5269-9CA2ED629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BE7D9-C018-7BA1-C68B-52392201F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2D73-5A9F-D3E9-9962-4060520D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29787-8A58-7E14-755D-5682BDD9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262CC-61EF-EAAC-2AB7-FFDEBD4A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AF5A0-4113-3973-54BC-82BE9FD0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37648-E93C-BC5A-4240-D9AC1A96E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75B8-4978-84A2-5AE2-1080513C5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25A1-2E3B-5D48-A7AC-357CFA052F3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345AA-4E17-6287-2F80-480DE48CD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9F0C-904C-F71A-BBB5-6E1D19930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6F75-21E6-4844-9C2B-A92243C2A6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4C686-B2E1-258C-F8C5-B743642FD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20000"/>
          </a:blip>
          <a:srcRect l="8295" t="9552" r="22791" b="230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6B881D-DEA9-3D58-1A50-073C571BCF3B}"/>
              </a:ext>
            </a:extLst>
          </p:cNvPr>
          <p:cNvSpPr/>
          <p:nvPr userDrawn="1"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rgbClr val="9F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7A5AB-6688-4888-8E32-71B8099D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00A49-4857-48DF-AF2E-4FFA1D64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4E36-7960-4222-9626-8F4CD26B6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44FC-EEF6-44E4-9F73-94F7725D9D7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1858-B640-4B1C-B872-B19BCC680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C8F6-AAFD-4046-89FF-57144D58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E888B-6256-4472-9B00-64766E6C9C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B64C3-E238-4F46-BFE2-53B4C6A8FF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DD55ECA-FB2B-482D-8D2D-A7FC9A8BCE6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92084" y="5653601"/>
            <a:ext cx="673218" cy="67625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7DC15D5-6ECE-41FB-9A71-2EC779E8040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69290" y="4792417"/>
            <a:ext cx="696012" cy="69914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584B445-0B53-4E38-A679-7DEF45CF8BD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154789" y="3053891"/>
            <a:ext cx="699147" cy="69914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F6715B1-E716-4890-96B4-9489B88401D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154789" y="2192707"/>
            <a:ext cx="699147" cy="6991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A5E8B1D-C4A1-4170-B71A-2DF79831B4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153204" y="3915075"/>
            <a:ext cx="712098" cy="715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25E34D-5047-4937-9867-62535CC5E54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flipH="1">
            <a:off x="11153204" y="1367990"/>
            <a:ext cx="699146" cy="6983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4C8250-A1D9-409F-9018-CF5741BD5709}"/>
              </a:ext>
            </a:extLst>
          </p:cNvPr>
          <p:cNvSpPr/>
          <p:nvPr userDrawn="1"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rgbClr val="9F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ancavan1@outloo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.harper@xaviercet.org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.harper@xaviercet.org.uk" TargetMode="External"/><Relationship Id="rId2" Type="http://schemas.openxmlformats.org/officeDocument/2006/relationships/hyperlink" Target="mailto:seancavan1@outloook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classroomclipart.com/clipart-view/Clipart/Health/man-with-headache-fingers-on-temple_jpg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hyperlink" Target="http://www.grange.outwood.com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hyperlink" Target="http://www.silverdale.sheffield.sch.uk/" TargetMode="External"/><Relationship Id="rId10" Type="http://schemas.openxmlformats.org/officeDocument/2006/relationships/hyperlink" Target="http://tscouncil.org.uk/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15C1-C7EE-45C7-B919-109A84CCE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Strategies for Developing Partnerships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3F17F-45FB-4E67-B3D7-347E36221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831"/>
            <a:ext cx="9144000" cy="1259329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Sean Cavan, Emeritus Fellow </a:t>
            </a:r>
            <a:r>
              <a:rPr lang="en-GB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SIoE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seancavan1@outlook.com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Amy Harper, Director Xavier TSH: 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a.harper@xaviercet.org.uk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15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D8A70A7-11CB-4EE0-9DA9-97CFF631F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Over to you: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78AD3C86-89C3-4A2F-B94F-6AE898E68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/>
              <a:t>For your organisation: draw your own version of the </a:t>
            </a:r>
            <a:r>
              <a:rPr lang="en-GB" altLang="en-US" b="1" dirty="0"/>
              <a:t>Partnerships Dynamic Model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How might this influence your strategic growth?</a:t>
            </a:r>
          </a:p>
          <a:p>
            <a:r>
              <a:rPr lang="en-GB" altLang="en-US" dirty="0"/>
              <a:t>What relationships would you like to find out more about?</a:t>
            </a:r>
          </a:p>
          <a:p>
            <a:r>
              <a:rPr lang="en-GB" altLang="en-US" dirty="0"/>
              <a:t>Which relationships may be impacting/are impacting on your working?</a:t>
            </a:r>
          </a:p>
          <a:p>
            <a:r>
              <a:rPr lang="en-GB" altLang="en-US" dirty="0"/>
              <a:t>Which relationships could you take further advantage of?</a:t>
            </a:r>
          </a:p>
          <a:p>
            <a:r>
              <a:rPr lang="en-GB" altLang="en-US" dirty="0"/>
              <a:t>Where are the vulnerabilities?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6234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15C1-C7EE-45C7-B919-109A84CCE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Developing External Partnerships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3F17F-45FB-4E67-B3D7-347E36221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6178" y="3429000"/>
            <a:ext cx="7879644" cy="1259329"/>
          </a:xfrm>
        </p:spPr>
        <p:txBody>
          <a:bodyPr>
            <a:normAutofit/>
          </a:bodyPr>
          <a:lstStyle/>
          <a:p>
            <a:r>
              <a:rPr lang="en-GB" dirty="0"/>
              <a:t>Using the </a:t>
            </a:r>
            <a:r>
              <a:rPr lang="en-GB" b="1" dirty="0"/>
              <a:t>Force Field Analysis </a:t>
            </a:r>
            <a:r>
              <a:rPr lang="en-GB" dirty="0"/>
              <a:t>and the </a:t>
            </a:r>
            <a:r>
              <a:rPr lang="en-GB" b="1" dirty="0"/>
              <a:t>C.I.A. model </a:t>
            </a:r>
            <a:r>
              <a:rPr lang="en-GB" dirty="0"/>
              <a:t>to guide partnership growth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59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4B48-EC5D-436B-B9B2-DD2850C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001949"/>
                </a:solidFill>
                <a:latin typeface="Montserrat" pitchFamily="2" charset="0"/>
                <a:cs typeface="Arial" panose="020B0604020202020204" pitchFamily="34" charset="0"/>
              </a:rPr>
              <a:t>The principle: Lewin's Force Field Analysis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3A87DB-95CA-430F-9956-42EA9AF9E71E}"/>
              </a:ext>
            </a:extLst>
          </p:cNvPr>
          <p:cNvGrpSpPr/>
          <p:nvPr/>
        </p:nvGrpSpPr>
        <p:grpSpPr>
          <a:xfrm>
            <a:off x="919225" y="1932907"/>
            <a:ext cx="7696756" cy="4657468"/>
            <a:chOff x="1994090" y="1527453"/>
            <a:chExt cx="7696756" cy="46574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610A15AC-6C0F-4590-9524-182C7586B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1600" y="4240213"/>
              <a:ext cx="0" cy="12192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8CCC798B-6592-4FC0-9C35-0A723090E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4240213"/>
              <a:ext cx="0" cy="12954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6C1340CE-4C2C-479F-8E68-69001DA8A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40213"/>
              <a:ext cx="0" cy="19050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5B52E385-0CB4-48A6-B799-D161FC017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9000" y="4240213"/>
              <a:ext cx="0" cy="9906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EAADEE4A-B3A3-4289-A6C5-0FA1EE5D7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868613"/>
              <a:ext cx="0" cy="6858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4437D581-35CE-40EB-9D4D-F2DC85D28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2411413"/>
              <a:ext cx="0" cy="12192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43F7325D-CF3B-4433-9103-FAFFB0B8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2487613"/>
              <a:ext cx="0" cy="10668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1E597319-946F-453E-8979-DE07F6E07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2640013"/>
              <a:ext cx="0" cy="8382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F0A935DC-AE96-41D7-8DCB-8E0D3D540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799" y="1954214"/>
              <a:ext cx="25280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FB66F"/>
                  </a:solidFill>
                  <a:effectLst/>
                  <a:uLnTx/>
                  <a:uFillTx/>
                  <a:latin typeface="Montserrat" pitchFamily="2" charset="0"/>
                </a:rPr>
                <a:t>Challenges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D01258D4-0A4B-492E-8226-E8343BA6A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1" y="5230814"/>
              <a:ext cx="190051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FB66F"/>
                  </a:solidFill>
                  <a:effectLst/>
                  <a:uLnTx/>
                  <a:uFillTx/>
                  <a:latin typeface="Montserrat" pitchFamily="2" charset="0"/>
                </a:rPr>
                <a:t>Driving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FB66F"/>
                  </a:solidFill>
                  <a:effectLst/>
                  <a:uLnTx/>
                  <a:uFillTx/>
                  <a:latin typeface="Montserrat" pitchFamily="2" charset="0"/>
                </a:rPr>
                <a:t>forces</a:t>
              </a: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3910EC83-3B8C-4462-AC6D-A1999B97E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5688" y="1816101"/>
              <a:ext cx="0" cy="3571875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F525D4AE-2F35-4D79-B514-1297F0B99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438" y="1744664"/>
              <a:ext cx="0" cy="4143375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1F4B69AB-C7FE-45BF-ACEF-64DB0F63C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74290">
              <a:off x="828161" y="2693382"/>
              <a:ext cx="390151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FB66F"/>
                  </a:solidFill>
                  <a:effectLst/>
                  <a:uLnTx/>
                  <a:uFillTx/>
                  <a:latin typeface="Montserrat" pitchFamily="2" charset="0"/>
                </a:rPr>
                <a:t>Achieving the primary task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FB66F"/>
                  </a:solidFill>
                  <a:effectLst/>
                  <a:uLnTx/>
                  <a:uFillTx/>
                  <a:latin typeface="Montserrat" pitchFamily="2" charset="0"/>
                </a:rPr>
                <a:t>of your advisory intervention</a:t>
              </a:r>
            </a:p>
          </p:txBody>
        </p:sp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E670636D-1BAC-4D0F-B9B2-87E7690B0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438" y="3693330"/>
              <a:ext cx="4343400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35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4B48-EC5D-436B-B9B2-DD2850C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001949"/>
                </a:solidFill>
                <a:latin typeface="Montserrat" pitchFamily="2" charset="0"/>
                <a:cs typeface="Arial" panose="020B0604020202020204" pitchFamily="34" charset="0"/>
              </a:rPr>
              <a:t>In practice: Lewin's Force Field Analysis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3A87DB-95CA-430F-9956-42EA9AF9E71E}"/>
              </a:ext>
            </a:extLst>
          </p:cNvPr>
          <p:cNvGrpSpPr/>
          <p:nvPr/>
        </p:nvGrpSpPr>
        <p:grpSpPr>
          <a:xfrm>
            <a:off x="1362583" y="1435093"/>
            <a:ext cx="8978831" cy="4597434"/>
            <a:chOff x="3595688" y="1547779"/>
            <a:chExt cx="8978831" cy="4597434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610A15AC-6C0F-4590-9524-182C7586B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1600" y="4240213"/>
              <a:ext cx="0" cy="12192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8CCC798B-6592-4FC0-9C35-0A723090E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4240213"/>
              <a:ext cx="0" cy="12954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6C1340CE-4C2C-479F-8E68-69001DA8A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40213"/>
              <a:ext cx="0" cy="19050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5B52E385-0CB4-48A6-B799-D161FC017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9000" y="4240213"/>
              <a:ext cx="0" cy="9906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EAADEE4A-B3A3-4289-A6C5-0FA1EE5D7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868613"/>
              <a:ext cx="0" cy="6858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4437D581-35CE-40EB-9D4D-F2DC85D28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2411413"/>
              <a:ext cx="0" cy="12192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43F7325D-CF3B-4433-9103-FAFFB0B8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2487613"/>
              <a:ext cx="0" cy="10668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1E597319-946F-453E-8979-DE07F6E07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2640013"/>
              <a:ext cx="0" cy="83820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F0A935DC-AE96-41D7-8DCB-8E0D3D540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1141" y="1547779"/>
              <a:ext cx="4343378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Challenges: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Quality vs. growth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Market review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Onboarding of new hubs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Existing dynamics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Staffing capacity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FB66F"/>
                </a:solidFill>
                <a:effectLst/>
                <a:uLnTx/>
                <a:uFillTx/>
                <a:latin typeface="Montserrat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FB66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D01258D4-0A4B-492E-8226-E8343BA6A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4704" y="3816351"/>
              <a:ext cx="3755556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13131"/>
                  </a:solidFill>
                  <a:latin typeface="Alte Haas Grotesk" pitchFamily="1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Driving Forces: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Market review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Meeting demand from schools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Ofsted ‘outstanding’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Small scale hub structure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Growth of Trust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Recruitment </a:t>
              </a:r>
              <a:r>
                <a:rPr kumimoji="0" lang="en-GB" altLang="en-US" sz="2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itchFamily="2" charset="0"/>
                </a:rPr>
                <a:t>crisi</a:t>
              </a:r>
              <a:r>
                <a:rPr lang="en-GB" altLang="en-US" sz="2000" dirty="0">
                  <a:solidFill>
                    <a:srgbClr val="FFC000"/>
                  </a:solidFill>
                  <a:latin typeface="Montserrat" pitchFamily="2" charset="0"/>
                </a:rPr>
                <a:t>s</a:t>
              </a:r>
              <a:endPara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3910EC83-3B8C-4462-AC6D-A1999B97E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5688" y="1816101"/>
              <a:ext cx="0" cy="3571875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F525D4AE-2F35-4D79-B514-1297F0B99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438" y="1744664"/>
              <a:ext cx="0" cy="4143375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E670636D-1BAC-4D0F-B9B2-87E7690B0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438" y="3693330"/>
              <a:ext cx="4343400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2060"/>
                </a:highlight>
                <a:uLnTx/>
                <a:uFillTx/>
                <a:latin typeface="Montserrat" pitchFamily="2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" name="Text Box 19">
            <a:extLst>
              <a:ext uri="{FF2B5EF4-FFF2-40B4-BE49-F238E27FC236}">
                <a16:creationId xmlns:a16="http://schemas.microsoft.com/office/drawing/2014/main" id="{957B7DF2-B4BA-447C-AA68-CAC2A4DA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057" y="5242153"/>
            <a:ext cx="2964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b="1" dirty="0">
                <a:solidFill>
                  <a:srgbClr val="002060"/>
                </a:solidFill>
                <a:latin typeface="+mn-lt"/>
              </a:rPr>
              <a:t>CIA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hange what you can,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b="1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nfluence what you can,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b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ccept what you must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BA69D3E8-1079-42B3-B538-84DDC53B81C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998074" y="3118561"/>
            <a:ext cx="3763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13131"/>
                </a:solidFill>
                <a:latin typeface="Alte Haas Grotesk" pitchFamily="1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0"/>
              </a:rPr>
              <a:t>To grow the number of regional ITT hubs under the accredited provider</a:t>
            </a:r>
          </a:p>
        </p:txBody>
      </p:sp>
    </p:spTree>
    <p:extLst>
      <p:ext uri="{BB962C8B-B14F-4D97-AF65-F5344CB8AC3E}">
        <p14:creationId xmlns:p14="http://schemas.microsoft.com/office/powerpoint/2010/main" val="213743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434231"/>
            <a:ext cx="3775570" cy="516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099AFF-6C34-4F82-B93E-7D8D5804E7B9}"/>
              </a:ext>
            </a:extLst>
          </p:cNvPr>
          <p:cNvSpPr txBox="1">
            <a:spLocks noChangeArrowheads="1"/>
          </p:cNvSpPr>
          <p:nvPr/>
        </p:nvSpPr>
        <p:spPr>
          <a:xfrm>
            <a:off x="584200" y="515069"/>
            <a:ext cx="96875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Identifying and prioritising actions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2DD8E7-9BA6-4C01-B338-BC9033DBF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To secure growth and prioritise actions remember the CIA model:</a:t>
            </a:r>
          </a:p>
          <a:p>
            <a:pPr marL="0" indent="0">
              <a:buFontTx/>
              <a:buNone/>
            </a:pPr>
            <a:endParaRPr lang="en-GB" altLang="en-US" dirty="0">
              <a:solidFill>
                <a:srgbClr val="001949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C.I.A. model for diagnosing decisions and actions: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1949"/>
              </a:solidFill>
              <a:cs typeface="Arial" panose="020B0604020202020204" pitchFamily="34" charset="0"/>
            </a:endParaRPr>
          </a:p>
          <a:p>
            <a:pPr marL="654300" indent="-342900">
              <a:spcBef>
                <a:spcPts val="600"/>
              </a:spcBef>
              <a:buClr>
                <a:srgbClr val="002060"/>
              </a:buClr>
              <a:buSzPct val="120000"/>
            </a:pP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  what could you and/or the school </a:t>
            </a:r>
            <a:r>
              <a:rPr lang="en-GB" altLang="en-US" b="1" dirty="0">
                <a:solidFill>
                  <a:srgbClr val="001949"/>
                </a:solidFill>
                <a:cs typeface="Arial" panose="020B0604020202020204" pitchFamily="34" charset="0"/>
              </a:rPr>
              <a:t>C</a:t>
            </a: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hange?</a:t>
            </a:r>
          </a:p>
          <a:p>
            <a:pPr marL="654300" indent="-342900">
              <a:spcBef>
                <a:spcPts val="600"/>
              </a:spcBef>
              <a:buClr>
                <a:srgbClr val="002060"/>
              </a:buClr>
              <a:buSzPct val="120000"/>
            </a:pP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  what could you and/or the school </a:t>
            </a:r>
            <a:r>
              <a:rPr lang="en-GB" altLang="en-US" b="1" dirty="0">
                <a:solidFill>
                  <a:srgbClr val="001949"/>
                </a:solidFill>
                <a:cs typeface="Arial" panose="020B0604020202020204" pitchFamily="34" charset="0"/>
              </a:rPr>
              <a:t>I</a:t>
            </a: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nfluence?</a:t>
            </a:r>
          </a:p>
          <a:p>
            <a:pPr marL="654300" indent="-342900">
              <a:spcBef>
                <a:spcPts val="600"/>
              </a:spcBef>
              <a:buClr>
                <a:srgbClr val="002060"/>
              </a:buClr>
              <a:buSzPct val="120000"/>
            </a:pP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  what did you and/or the school </a:t>
            </a:r>
            <a:r>
              <a:rPr lang="en-GB" altLang="en-US" b="1" dirty="0">
                <a:solidFill>
                  <a:srgbClr val="001949"/>
                </a:solidFill>
                <a:cs typeface="Arial" panose="020B0604020202020204" pitchFamily="34" charset="0"/>
              </a:rPr>
              <a:t>A</a:t>
            </a:r>
            <a:r>
              <a:rPr lang="en-GB" altLang="en-US" dirty="0">
                <a:solidFill>
                  <a:srgbClr val="001949"/>
                </a:solidFill>
                <a:cs typeface="Arial" panose="020B0604020202020204" pitchFamily="34" charset="0"/>
              </a:rPr>
              <a:t>ccept as given?</a:t>
            </a:r>
          </a:p>
          <a:p>
            <a:pPr marL="0" indent="0"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9575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D8A70A7-11CB-4EE0-9DA9-97CFF631F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Over to you: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78AD3C86-89C3-4A2F-B94F-6AE898E68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/>
              <a:t>For your organisation: putting the </a:t>
            </a:r>
            <a:r>
              <a:rPr lang="en-GB" altLang="en-US" b="1" dirty="0"/>
              <a:t>force field analysis </a:t>
            </a:r>
            <a:r>
              <a:rPr lang="en-GB" altLang="en-US" dirty="0"/>
              <a:t>into action</a:t>
            </a:r>
            <a:endParaRPr lang="en-GB" altLang="en-US" b="1" dirty="0"/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What might be a primary task for your organisation,</a:t>
            </a:r>
          </a:p>
          <a:p>
            <a:r>
              <a:rPr lang="en-GB" altLang="en-US" dirty="0"/>
              <a:t>What are the main driving forces (internal and/or external),</a:t>
            </a:r>
          </a:p>
          <a:p>
            <a:r>
              <a:rPr lang="en-GB" altLang="en-US" dirty="0"/>
              <a:t>What are the challenges that you may face,</a:t>
            </a:r>
          </a:p>
          <a:p>
            <a:r>
              <a:rPr lang="en-GB" altLang="en-US" dirty="0"/>
              <a:t>How can the partnership dynamics model inform your analysis?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680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AFA8-9133-48A2-BE89-61369B45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the way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F8B17-9395-44C8-824C-C25C96CD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Review of our values, vision and primary task,</a:t>
            </a:r>
          </a:p>
          <a:p>
            <a:r>
              <a:rPr lang="en-GB" dirty="0"/>
              <a:t>Adaptation to the way we saw ourselves as an organisation,</a:t>
            </a:r>
          </a:p>
          <a:p>
            <a:r>
              <a:rPr lang="en-GB" dirty="0"/>
              <a:t>Consideration of how others saw us and what the competition was,</a:t>
            </a:r>
          </a:p>
          <a:p>
            <a:r>
              <a:rPr lang="en-GB" dirty="0"/>
              <a:t>Greater understanding of existing relationships,</a:t>
            </a:r>
          </a:p>
          <a:p>
            <a:r>
              <a:rPr lang="en-GB" dirty="0"/>
              <a:t>Identified to build relationships more widely in the sector,</a:t>
            </a:r>
          </a:p>
          <a:p>
            <a:r>
              <a:rPr lang="en-GB" dirty="0"/>
              <a:t>Collaborative working for best practice (internally and externally),</a:t>
            </a:r>
          </a:p>
          <a:p>
            <a:r>
              <a:rPr lang="en-GB" dirty="0"/>
              <a:t>Cross-department understanding and championing of provision,</a:t>
            </a:r>
          </a:p>
          <a:p>
            <a:r>
              <a:rPr lang="en-GB" dirty="0"/>
              <a:t>Greater understanding of the challenges faced by schools which shapes provision.</a:t>
            </a:r>
          </a:p>
        </p:txBody>
      </p:sp>
    </p:spTree>
    <p:extLst>
      <p:ext uri="{BB962C8B-B14F-4D97-AF65-F5344CB8AC3E}">
        <p14:creationId xmlns:p14="http://schemas.microsoft.com/office/powerpoint/2010/main" val="117731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2227-751A-4B2F-9971-3961C099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our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836B-5BD7-44C1-8C9A-B7812513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ITT: Teach </a:t>
            </a:r>
            <a:r>
              <a:rPr lang="en-GB" b="1" dirty="0" err="1"/>
              <a:t>SouthEast</a:t>
            </a:r>
            <a:endParaRPr lang="en-GB" b="1" dirty="0"/>
          </a:p>
          <a:p>
            <a:r>
              <a:rPr lang="en-GB" dirty="0"/>
              <a:t>Establishment of 6 regional ITT hubs and 4 more from September 2024,</a:t>
            </a:r>
          </a:p>
          <a:p>
            <a:r>
              <a:rPr lang="en-GB" dirty="0"/>
              <a:t>64 trainees last year 148 trainees currently,</a:t>
            </a:r>
          </a:p>
          <a:p>
            <a:r>
              <a:rPr lang="en-GB" dirty="0"/>
              <a:t>Increased visibility online leading to greater trainee numbers,</a:t>
            </a:r>
          </a:p>
          <a:p>
            <a:r>
              <a:rPr lang="en-GB" dirty="0"/>
              <a:t>Breaking down barriers to application.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Teaching School Hub</a:t>
            </a:r>
          </a:p>
          <a:p>
            <a:r>
              <a:rPr lang="en-GB" dirty="0"/>
              <a:t>23 new schools join ECF programme, including beyond TSH region,</a:t>
            </a:r>
          </a:p>
          <a:p>
            <a:r>
              <a:rPr lang="en-GB" dirty="0"/>
              <a:t>SEND, EYFS and post-16 specialist delivery partners,</a:t>
            </a:r>
          </a:p>
          <a:p>
            <a:r>
              <a:rPr lang="en-GB" dirty="0"/>
              <a:t>Growth of 3 delivery partners delivering ECF to 23,</a:t>
            </a:r>
          </a:p>
          <a:p>
            <a:r>
              <a:rPr lang="en-GB" dirty="0"/>
              <a:t>250 on Appropriate Body to 780 currently on programme,</a:t>
            </a:r>
          </a:p>
          <a:p>
            <a:r>
              <a:rPr lang="en-GB" dirty="0"/>
              <a:t>Greater presence on advisory and strategic boards to shape provision,</a:t>
            </a:r>
          </a:p>
          <a:p>
            <a:r>
              <a:rPr lang="en-GB" dirty="0"/>
              <a:t>Collaboration with universities to support transition to ECF.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3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DC0-3038-2BD5-4191-6513219D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4F06-2F44-9CC2-0ABA-55FAC0E81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Please get in touch:</a:t>
            </a:r>
          </a:p>
          <a:p>
            <a:endParaRPr lang="en-GB" dirty="0"/>
          </a:p>
          <a:p>
            <a:r>
              <a:rPr lang="en-GB" dirty="0"/>
              <a:t>Sean Cavan - </a:t>
            </a:r>
            <a:r>
              <a:rPr lang="en-GB" dirty="0">
                <a:hlinkClick r:id="rId2"/>
              </a:rPr>
              <a:t>seancavan1@outloook.com</a:t>
            </a:r>
            <a:r>
              <a:rPr lang="en-GB" dirty="0"/>
              <a:t>  07718638327</a:t>
            </a:r>
          </a:p>
          <a:p>
            <a:r>
              <a:rPr lang="en-GB" dirty="0"/>
              <a:t>Amy Harper - 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a.harper@xaviercet.org.uk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07973332875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58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C425E7D-D682-49FB-BB86-B2DFDC9AB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Partnership working</a:t>
            </a:r>
            <a:endParaRPr lang="en-US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8A0DD9A-457C-4D71-BA1B-F27B9B9D7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C.I.A model: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307CD722-9DF3-46E5-8BEE-80473C5FE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3068639"/>
            <a:ext cx="23764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B8A51ACF-1B54-4F5C-B55E-1399396C7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005263"/>
            <a:ext cx="23764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1700B14B-5A3F-45D2-B233-C9F7881C7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3068639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8671667D-886B-4163-8AAA-475F6665D2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9" y="4005263"/>
            <a:ext cx="2232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096FE188-E266-4D0F-B04A-B56CA2C5A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3068639"/>
            <a:ext cx="2232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9C871553-038C-4ACE-BCF2-73507874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2492375"/>
            <a:ext cx="1671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Lead School A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F8B09D5C-F9DA-4F05-BC33-B464BAD8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84763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Local authority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EB03910D-443B-4CC5-A825-311CE2993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789363"/>
            <a:ext cx="1709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DfE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67673539-FE16-4A7D-848F-8080B75F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6" y="3808414"/>
            <a:ext cx="684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SIoE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5355177F-0031-4F4F-914F-B4F3B587E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997200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2" name="Line 14">
            <a:extLst>
              <a:ext uri="{FF2B5EF4-FFF2-40B4-BE49-F238E27FC236}">
                <a16:creationId xmlns:a16="http://schemas.microsoft.com/office/drawing/2014/main" id="{0D87D44D-D2DD-468D-853E-2B1D4B2B9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3575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3" name="Line 15">
            <a:extLst>
              <a:ext uri="{FF2B5EF4-FFF2-40B4-BE49-F238E27FC236}">
                <a16:creationId xmlns:a16="http://schemas.microsoft.com/office/drawing/2014/main" id="{41C1E48B-DF12-4919-B794-97ADFB240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4" y="4365626"/>
            <a:ext cx="17287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E90345B7-9BDA-49AE-9FF8-0B162FDBD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4" y="2924176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08BE21F4-C51C-432D-A84D-FA6AD0722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437063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4A509AAF-3C79-4DCB-AF65-6986319E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9499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5246580C-0716-4A9C-ABF7-A217B462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516564"/>
            <a:ext cx="6853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A50021"/>
                </a:solidFill>
              </a:rPr>
              <a:t>C.I.A.</a:t>
            </a:r>
            <a:r>
              <a:rPr lang="en-GB" altLang="en-US" sz="1800" dirty="0">
                <a:solidFill>
                  <a:srgbClr val="000000"/>
                </a:solidFill>
              </a:rPr>
              <a:t> – 		</a:t>
            </a:r>
            <a:r>
              <a:rPr lang="en-GB" altLang="en-US" sz="1800" dirty="0">
                <a:solidFill>
                  <a:srgbClr val="A50021"/>
                </a:solidFill>
              </a:rPr>
              <a:t>C</a:t>
            </a:r>
            <a:r>
              <a:rPr lang="en-GB" altLang="en-US" sz="1800" dirty="0">
                <a:solidFill>
                  <a:srgbClr val="000000"/>
                </a:solidFill>
              </a:rPr>
              <a:t>hange what you can,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		</a:t>
            </a:r>
            <a:r>
              <a:rPr lang="en-GB" altLang="en-US" sz="1800" dirty="0">
                <a:solidFill>
                  <a:srgbClr val="A50021"/>
                </a:solidFill>
              </a:rPr>
              <a:t>I</a:t>
            </a:r>
            <a:r>
              <a:rPr lang="en-GB" altLang="en-US" sz="1800" dirty="0">
                <a:solidFill>
                  <a:srgbClr val="000000"/>
                </a:solidFill>
              </a:rPr>
              <a:t>nfluence what you can,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		</a:t>
            </a:r>
            <a:r>
              <a:rPr lang="en-GB" altLang="en-US" sz="1800" dirty="0">
                <a:solidFill>
                  <a:srgbClr val="A50021"/>
                </a:solidFill>
              </a:rPr>
              <a:t>A</a:t>
            </a:r>
            <a:r>
              <a:rPr lang="en-GB" altLang="en-US" sz="1800" dirty="0">
                <a:solidFill>
                  <a:srgbClr val="000000"/>
                </a:solidFill>
              </a:rPr>
              <a:t>ccept what you must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37908" name="Picture 2">
            <a:extLst>
              <a:ext uri="{FF2B5EF4-FFF2-40B4-BE49-F238E27FC236}">
                <a16:creationId xmlns:a16="http://schemas.microsoft.com/office/drawing/2014/main" id="{65DDA929-7833-4C88-A4AC-16EB5FF7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5230813"/>
            <a:ext cx="1895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9" name="Picture 4" descr="Click to view">
            <a:hlinkClick r:id="rId4"/>
            <a:extLst>
              <a:ext uri="{FF2B5EF4-FFF2-40B4-BE49-F238E27FC236}">
                <a16:creationId xmlns:a16="http://schemas.microsoft.com/office/drawing/2014/main" id="{F0FE3206-B09A-4DA0-ABDE-4C801111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5516563"/>
            <a:ext cx="6318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01A97BC3-0B94-41BA-8996-60E4124D82A2}"/>
              </a:ext>
            </a:extLst>
          </p:cNvPr>
          <p:cNvSpPr/>
          <p:nvPr/>
        </p:nvSpPr>
        <p:spPr>
          <a:xfrm>
            <a:off x="7881938" y="5683250"/>
            <a:ext cx="488950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800" dirty="0">
              <a:solidFill>
                <a:srgbClr val="FFFFFF"/>
              </a:solidFill>
            </a:endParaRPr>
          </a:p>
        </p:txBody>
      </p:sp>
      <p:sp>
        <p:nvSpPr>
          <p:cNvPr id="37911" name="Line 14">
            <a:extLst>
              <a:ext uri="{FF2B5EF4-FFF2-40B4-BE49-F238E27FC236}">
                <a16:creationId xmlns:a16="http://schemas.microsoft.com/office/drawing/2014/main" id="{5632D667-89E7-44D6-987C-9FD4641BB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963" y="33924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EA4E-7E5B-4C51-8F1A-764AF56D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EA2A-E06F-4FDF-9635-C5FF0BF5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Shared strategic objectives 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</a:rPr>
              <a:t>Common challenges for both organisations</a:t>
            </a:r>
            <a:endParaRPr lang="en-GB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</a:rPr>
              <a:t>Employing simple models to support partnership growth: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Partnership Dynamics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Force Field Analysis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C.I.A. model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3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15C1-C7EE-45C7-B919-109A84CCE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Building Partnerships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3F17F-45FB-4E67-B3D7-347E36221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831"/>
            <a:ext cx="9144000" cy="12593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using the </a:t>
            </a:r>
            <a:r>
              <a:rPr lang="en-GB" b="1" dirty="0"/>
              <a:t>Partnership Dynamics model </a:t>
            </a:r>
            <a:r>
              <a:rPr lang="en-GB" dirty="0"/>
              <a:t>to understand complex sector environments</a:t>
            </a:r>
            <a:r>
              <a:rPr lang="en-GB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1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3C3E479-73F7-4052-B17E-5B39DD9B2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Principles underpinning partnership 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F304F25D-BA31-48E0-B328-8C490568D0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Flexibility (</a:t>
            </a:r>
            <a:r>
              <a:rPr lang="en-GB" altLang="en-US" i="1" dirty="0"/>
              <a:t>difference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Transparency and Equity (</a:t>
            </a:r>
            <a:r>
              <a:rPr lang="en-GB" altLang="en-US" i="1" dirty="0"/>
              <a:t>competition</a:t>
            </a:r>
            <a:r>
              <a:rPr lang="en-GB" altLang="en-US" dirty="0"/>
              <a:t>) </a:t>
            </a:r>
          </a:p>
          <a:p>
            <a:r>
              <a:rPr lang="en-GB" altLang="en-US" dirty="0"/>
              <a:t>Trust (</a:t>
            </a:r>
            <a:r>
              <a:rPr lang="en-GB" altLang="en-US" i="1" dirty="0"/>
              <a:t>errors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Quality (</a:t>
            </a:r>
            <a:r>
              <a:rPr lang="en-GB" altLang="en-US" i="1" dirty="0"/>
              <a:t>student and inspectorate</a:t>
            </a:r>
            <a:r>
              <a:rPr lang="en-GB" altLang="en-US" dirty="0"/>
              <a:t>) </a:t>
            </a:r>
          </a:p>
          <a:p>
            <a:r>
              <a:rPr lang="en-GB" altLang="en-US" dirty="0"/>
              <a:t>Agreements (s</a:t>
            </a:r>
            <a:r>
              <a:rPr lang="en-GB" altLang="en-US" i="1" dirty="0"/>
              <a:t>tructure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Finance (</a:t>
            </a:r>
            <a:r>
              <a:rPr lang="en-GB" altLang="en-US" i="1" dirty="0"/>
              <a:t>consensus &amp; priorities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Simplicity (</a:t>
            </a:r>
            <a:r>
              <a:rPr lang="en-GB" altLang="en-US" i="1" dirty="0"/>
              <a:t>coping with change</a:t>
            </a:r>
            <a:r>
              <a:rPr lang="en-GB" altLang="en-US" dirty="0"/>
              <a:t>)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38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23C6-C834-4DAA-B0F2-47272E41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Arial" panose="020B0604020202020204" pitchFamily="34" charset="0"/>
              </a:rPr>
              <a:t>Partnership working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C7BC-8830-4A73-A581-38E4159F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Recognition that as an organisation we are:</a:t>
            </a:r>
          </a:p>
          <a:p>
            <a:pPr lvl="1"/>
            <a:r>
              <a:rPr lang="en-GB" altLang="en-US" dirty="0"/>
              <a:t>not just one homogeneous entity </a:t>
            </a:r>
          </a:p>
          <a:p>
            <a:pPr lvl="1"/>
            <a:r>
              <a:rPr lang="en-GB" altLang="en-US" dirty="0"/>
              <a:t>multiple stakeholders impact on our working</a:t>
            </a:r>
          </a:p>
          <a:p>
            <a:pPr lvl="1"/>
            <a:r>
              <a:rPr lang="en-GB" altLang="en-US" dirty="0"/>
              <a:t>complex, dynamic and constantly changing inter-relationships effect our growth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0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2" descr="ssat">
            <a:extLst>
              <a:ext uri="{FF2B5EF4-FFF2-40B4-BE49-F238E27FC236}">
                <a16:creationId xmlns:a16="http://schemas.microsoft.com/office/drawing/2014/main" id="{4C9B265C-B22B-487B-803F-3D1B6083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1307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5" descr="SSAT ">
            <a:extLst>
              <a:ext uri="{FF2B5EF4-FFF2-40B4-BE49-F238E27FC236}">
                <a16:creationId xmlns:a16="http://schemas.microsoft.com/office/drawing/2014/main" id="{41F21A05-079B-44FD-9ADB-D974A7F6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1307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17">
            <a:extLst>
              <a:ext uri="{FF2B5EF4-FFF2-40B4-BE49-F238E27FC236}">
                <a16:creationId xmlns:a16="http://schemas.microsoft.com/office/drawing/2014/main" id="{226D9F16-02A2-4803-B179-AC9FE9A20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055987"/>
            <a:ext cx="381635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66" name="Line 28">
            <a:extLst>
              <a:ext uri="{FF2B5EF4-FFF2-40B4-BE49-F238E27FC236}">
                <a16:creationId xmlns:a16="http://schemas.microsoft.com/office/drawing/2014/main" id="{31BE8973-10C1-479F-82B6-95710EA6E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2271886"/>
            <a:ext cx="4176712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67" name="Line 29">
            <a:extLst>
              <a:ext uri="{FF2B5EF4-FFF2-40B4-BE49-F238E27FC236}">
                <a16:creationId xmlns:a16="http://schemas.microsoft.com/office/drawing/2014/main" id="{D8B929FF-A38C-475E-8632-B8127B24A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6" y="3424411"/>
            <a:ext cx="3960813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68" name="Line 30">
            <a:extLst>
              <a:ext uri="{FF2B5EF4-FFF2-40B4-BE49-F238E27FC236}">
                <a16:creationId xmlns:a16="http://schemas.microsoft.com/office/drawing/2014/main" id="{6D7CF9E9-74C7-4472-B631-1A23930613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875" y="2343325"/>
            <a:ext cx="3455988" cy="1944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69" name="Line 31">
            <a:extLst>
              <a:ext uri="{FF2B5EF4-FFF2-40B4-BE49-F238E27FC236}">
                <a16:creationId xmlns:a16="http://schemas.microsoft.com/office/drawing/2014/main" id="{A737C436-A4E0-4ED6-88E1-E989C8EDC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567286"/>
            <a:ext cx="2039937" cy="201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0" name="Line 32">
            <a:extLst>
              <a:ext uri="{FF2B5EF4-FFF2-40B4-BE49-F238E27FC236}">
                <a16:creationId xmlns:a16="http://schemas.microsoft.com/office/drawing/2014/main" id="{421D0BC9-1E6F-476D-A31B-0584079B8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1951212"/>
            <a:ext cx="1890712" cy="1165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1" name="Line 33">
            <a:extLst>
              <a:ext uri="{FF2B5EF4-FFF2-40B4-BE49-F238E27FC236}">
                <a16:creationId xmlns:a16="http://schemas.microsoft.com/office/drawing/2014/main" id="{FC5E4F39-3926-4CB3-8EC7-E224E3378B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539" y="1951212"/>
            <a:ext cx="71437" cy="3560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2" name="Line 34">
            <a:extLst>
              <a:ext uri="{FF2B5EF4-FFF2-40B4-BE49-F238E27FC236}">
                <a16:creationId xmlns:a16="http://schemas.microsoft.com/office/drawing/2014/main" id="{D4BE0212-A4A6-4D0E-8862-0A2067B30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4935711"/>
            <a:ext cx="1439862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3" name="Line 35">
            <a:extLst>
              <a:ext uri="{FF2B5EF4-FFF2-40B4-BE49-F238E27FC236}">
                <a16:creationId xmlns:a16="http://schemas.microsoft.com/office/drawing/2014/main" id="{D521B30B-FAD5-4E10-B1D2-4C2166D2D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567287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4" name="Line 36">
            <a:extLst>
              <a:ext uri="{FF2B5EF4-FFF2-40B4-BE49-F238E27FC236}">
                <a16:creationId xmlns:a16="http://schemas.microsoft.com/office/drawing/2014/main" id="{0DD5F324-BE42-42BF-85DF-A80EF59386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0764" y="3640312"/>
            <a:ext cx="2155825" cy="193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5" name="Line 37">
            <a:extLst>
              <a:ext uri="{FF2B5EF4-FFF2-40B4-BE49-F238E27FC236}">
                <a16:creationId xmlns:a16="http://schemas.microsoft.com/office/drawing/2014/main" id="{84135072-3687-4233-A5CB-6BB892C23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3064050"/>
            <a:ext cx="4032250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6" name="Line 38">
            <a:extLst>
              <a:ext uri="{FF2B5EF4-FFF2-40B4-BE49-F238E27FC236}">
                <a16:creationId xmlns:a16="http://schemas.microsoft.com/office/drawing/2014/main" id="{F05806D7-9AFC-45B3-B5E9-A1863B919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876" y="3468861"/>
            <a:ext cx="4176713" cy="1004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7" name="Line 39">
            <a:extLst>
              <a:ext uri="{FF2B5EF4-FFF2-40B4-BE49-F238E27FC236}">
                <a16:creationId xmlns:a16="http://schemas.microsoft.com/office/drawing/2014/main" id="{CACAE468-1471-447A-ABAE-2AEA3EE22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4659487"/>
            <a:ext cx="403225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8" name="Line 40">
            <a:extLst>
              <a:ext uri="{FF2B5EF4-FFF2-40B4-BE49-F238E27FC236}">
                <a16:creationId xmlns:a16="http://schemas.microsoft.com/office/drawing/2014/main" id="{1847F26D-B92B-428C-9B1B-CDAF15DA8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38" y="1721024"/>
            <a:ext cx="75565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79" name="Line 41">
            <a:extLst>
              <a:ext uri="{FF2B5EF4-FFF2-40B4-BE49-F238E27FC236}">
                <a16:creationId xmlns:a16="http://schemas.microsoft.com/office/drawing/2014/main" id="{782D7756-7D9A-4D54-BB9E-877B7F659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2343325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0" name="Line 42">
            <a:extLst>
              <a:ext uri="{FF2B5EF4-FFF2-40B4-BE49-F238E27FC236}">
                <a16:creationId xmlns:a16="http://schemas.microsoft.com/office/drawing/2014/main" id="{6DDA7CCA-BC4D-47F2-A3AD-AF7B76CA9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2850" y="2487787"/>
            <a:ext cx="0" cy="468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1" name="Line 43">
            <a:extLst>
              <a:ext uri="{FF2B5EF4-FFF2-40B4-BE49-F238E27FC236}">
                <a16:creationId xmlns:a16="http://schemas.microsoft.com/office/drawing/2014/main" id="{B3EE22F0-6695-431D-ABEA-F52F5B840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8" y="3730799"/>
            <a:ext cx="0" cy="77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2" name="Line 44">
            <a:extLst>
              <a:ext uri="{FF2B5EF4-FFF2-40B4-BE49-F238E27FC236}">
                <a16:creationId xmlns:a16="http://schemas.microsoft.com/office/drawing/2014/main" id="{B81575F7-5CF3-458C-8AF8-2FCBC531B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2055986"/>
            <a:ext cx="3167062" cy="1187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3" name="Line 45">
            <a:extLst>
              <a:ext uri="{FF2B5EF4-FFF2-40B4-BE49-F238E27FC236}">
                <a16:creationId xmlns:a16="http://schemas.microsoft.com/office/drawing/2014/main" id="{E538D672-78AF-4A1A-AD35-194BE90D0E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6" y="1911524"/>
            <a:ext cx="1655763" cy="2303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4" name="Freeform 52">
            <a:extLst>
              <a:ext uri="{FF2B5EF4-FFF2-40B4-BE49-F238E27FC236}">
                <a16:creationId xmlns:a16="http://schemas.microsoft.com/office/drawing/2014/main" id="{3B22892E-73CB-46AD-87A1-C98DC65EBD82}"/>
              </a:ext>
            </a:extLst>
          </p:cNvPr>
          <p:cNvSpPr>
            <a:spLocks/>
          </p:cNvSpPr>
          <p:nvPr/>
        </p:nvSpPr>
        <p:spPr bwMode="auto">
          <a:xfrm>
            <a:off x="1739901" y="2127425"/>
            <a:ext cx="1260475" cy="2160587"/>
          </a:xfrm>
          <a:custGeom>
            <a:avLst/>
            <a:gdLst>
              <a:gd name="T0" fmla="*/ 2147483646 w 794"/>
              <a:gd name="T1" fmla="*/ 2147483646 h 1361"/>
              <a:gd name="T2" fmla="*/ 2147483646 w 794"/>
              <a:gd name="T3" fmla="*/ 2147483646 h 1361"/>
              <a:gd name="T4" fmla="*/ 2147483646 w 794"/>
              <a:gd name="T5" fmla="*/ 0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4" h="1361">
                <a:moveTo>
                  <a:pt x="385" y="1361"/>
                </a:moveTo>
                <a:cubicBezTo>
                  <a:pt x="192" y="1134"/>
                  <a:pt x="0" y="907"/>
                  <a:pt x="68" y="680"/>
                </a:cubicBezTo>
                <a:cubicBezTo>
                  <a:pt x="136" y="453"/>
                  <a:pt x="465" y="226"/>
                  <a:pt x="794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5" name="Freeform 54">
            <a:extLst>
              <a:ext uri="{FF2B5EF4-FFF2-40B4-BE49-F238E27FC236}">
                <a16:creationId xmlns:a16="http://schemas.microsoft.com/office/drawing/2014/main" id="{1381723A-864A-41C7-B993-8D10585A9F4B}"/>
              </a:ext>
            </a:extLst>
          </p:cNvPr>
          <p:cNvSpPr>
            <a:spLocks/>
          </p:cNvSpPr>
          <p:nvPr/>
        </p:nvSpPr>
        <p:spPr bwMode="auto">
          <a:xfrm>
            <a:off x="6527800" y="5440536"/>
            <a:ext cx="2160588" cy="503238"/>
          </a:xfrm>
          <a:custGeom>
            <a:avLst/>
            <a:gdLst>
              <a:gd name="T0" fmla="*/ 0 w 1361"/>
              <a:gd name="T1" fmla="*/ 2147483646 h 317"/>
              <a:gd name="T2" fmla="*/ 2147483646 w 1361"/>
              <a:gd name="T3" fmla="*/ 2147483646 h 317"/>
              <a:gd name="T4" fmla="*/ 2147483646 w 1361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317">
                <a:moveTo>
                  <a:pt x="0" y="272"/>
                </a:moveTo>
                <a:cubicBezTo>
                  <a:pt x="362" y="294"/>
                  <a:pt x="725" y="317"/>
                  <a:pt x="952" y="272"/>
                </a:cubicBezTo>
                <a:cubicBezTo>
                  <a:pt x="1179" y="227"/>
                  <a:pt x="1293" y="45"/>
                  <a:pt x="136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86" name="Line 55">
            <a:extLst>
              <a:ext uri="{FF2B5EF4-FFF2-40B4-BE49-F238E27FC236}">
                <a16:creationId xmlns:a16="http://schemas.microsoft.com/office/drawing/2014/main" id="{862FF267-6430-453F-81A7-AEC70F9FF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1721024"/>
            <a:ext cx="64770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387" name="Picture 2" descr="https://staff.shu.ac.uk/marketing/brand/Documents/SIOE_215_229_72dpi.jpg">
            <a:extLst>
              <a:ext uri="{FF2B5EF4-FFF2-40B4-BE49-F238E27FC236}">
                <a16:creationId xmlns:a16="http://schemas.microsoft.com/office/drawing/2014/main" id="{2D85A717-7F95-4465-82E1-7481819B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4" y="4288012"/>
            <a:ext cx="1304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40" descr="logo">
            <a:hlinkClick r:id="rId5"/>
            <a:extLst>
              <a:ext uri="{FF2B5EF4-FFF2-40B4-BE49-F238E27FC236}">
                <a16:creationId xmlns:a16="http://schemas.microsoft.com/office/drawing/2014/main" id="{E9A04FD4-5F37-4882-A994-7AC1BF60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2811636"/>
            <a:ext cx="16875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Content Placeholder 43" descr="W1siziisijexmyjdlfsiccisinrodw1iiiwiedgyil1d">
            <a:hlinkClick r:id="rId7"/>
            <a:extLst>
              <a:ext uri="{FF2B5EF4-FFF2-40B4-BE49-F238E27FC236}">
                <a16:creationId xmlns:a16="http://schemas.microsoft.com/office/drawing/2014/main" id="{B5C2FA4F-F52A-4887-A2D9-542DC8343BE8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00" y="3175175"/>
            <a:ext cx="1466850" cy="465137"/>
          </a:xfrm>
        </p:spPr>
      </p:pic>
      <p:pic>
        <p:nvPicPr>
          <p:cNvPr id="15390" name="Picture 58">
            <a:extLst>
              <a:ext uri="{FF2B5EF4-FFF2-40B4-BE49-F238E27FC236}">
                <a16:creationId xmlns:a16="http://schemas.microsoft.com/office/drawing/2014/main" id="{ABCEACA2-CA86-4AEB-AFE5-2F962B26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1376536"/>
            <a:ext cx="11525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1" name="Picture 46" descr="Teaching Schools Council">
            <a:hlinkClick r:id="rId10"/>
            <a:extLst>
              <a:ext uri="{FF2B5EF4-FFF2-40B4-BE49-F238E27FC236}">
                <a16:creationId xmlns:a16="http://schemas.microsoft.com/office/drawing/2014/main" id="{4298AE20-76B5-4341-A68A-16003DEE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387650"/>
            <a:ext cx="116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49" descr="http://gallery.mailchimp.com/3d70b206c0570cf7c6b2eef84/images/762d5777-c6b3-4700-950f-573feb3ed1b0.png">
            <a:extLst>
              <a:ext uri="{FF2B5EF4-FFF2-40B4-BE49-F238E27FC236}">
                <a16:creationId xmlns:a16="http://schemas.microsoft.com/office/drawing/2014/main" id="{5D840873-A15F-49F9-B7BF-0F4E1DC8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373362"/>
            <a:ext cx="2128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16CBD45-354B-420D-805E-FE7278CB1407}"/>
              </a:ext>
            </a:extLst>
          </p:cNvPr>
          <p:cNvSpPr/>
          <p:nvPr/>
        </p:nvSpPr>
        <p:spPr>
          <a:xfrm>
            <a:off x="9109075" y="1811511"/>
            <a:ext cx="1430338" cy="3314700"/>
          </a:xfrm>
          <a:custGeom>
            <a:avLst/>
            <a:gdLst>
              <a:gd name="connsiteX0" fmla="*/ 729957 w 1430680"/>
              <a:gd name="connsiteY0" fmla="*/ 3314105 h 3314105"/>
              <a:gd name="connsiteX1" fmla="*/ 1415757 w 1430680"/>
              <a:gd name="connsiteY1" fmla="*/ 1390055 h 3314105"/>
              <a:gd name="connsiteX2" fmla="*/ 148932 w 1430680"/>
              <a:gd name="connsiteY2" fmla="*/ 142280 h 3314105"/>
              <a:gd name="connsiteX3" fmla="*/ 25107 w 1430680"/>
              <a:gd name="connsiteY3" fmla="*/ 27980 h 3314105"/>
              <a:gd name="connsiteX4" fmla="*/ 25107 w 1430680"/>
              <a:gd name="connsiteY4" fmla="*/ 27980 h 3314105"/>
              <a:gd name="connsiteX5" fmla="*/ 348957 w 1430680"/>
              <a:gd name="connsiteY5" fmla="*/ 304205 h 331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680" h="3314105">
                <a:moveTo>
                  <a:pt x="729957" y="3314105"/>
                </a:moveTo>
                <a:cubicBezTo>
                  <a:pt x="1121275" y="2616398"/>
                  <a:pt x="1512594" y="1918692"/>
                  <a:pt x="1415757" y="1390055"/>
                </a:cubicBezTo>
                <a:cubicBezTo>
                  <a:pt x="1318920" y="861418"/>
                  <a:pt x="380707" y="369292"/>
                  <a:pt x="148932" y="142280"/>
                </a:cubicBezTo>
                <a:cubicBezTo>
                  <a:pt x="-82843" y="-84733"/>
                  <a:pt x="25107" y="27980"/>
                  <a:pt x="25107" y="27980"/>
                </a:cubicBezTo>
                <a:lnTo>
                  <a:pt x="25107" y="27980"/>
                </a:lnTo>
                <a:lnTo>
                  <a:pt x="348957" y="30420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5394" name="Line 33">
            <a:extLst>
              <a:ext uri="{FF2B5EF4-FFF2-40B4-BE49-F238E27FC236}">
                <a16:creationId xmlns:a16="http://schemas.microsoft.com/office/drawing/2014/main" id="{EC9C3AC9-B895-41C7-AB9F-E4E1F51FD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388" y="2487786"/>
            <a:ext cx="1765300" cy="3176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95" name="Line 28">
            <a:extLst>
              <a:ext uri="{FF2B5EF4-FFF2-40B4-BE49-F238E27FC236}">
                <a16:creationId xmlns:a16="http://schemas.microsoft.com/office/drawing/2014/main" id="{B70292C8-B54D-4B4A-936B-4A181C7BC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951" y="1951212"/>
            <a:ext cx="2060575" cy="263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96" name="Line 31">
            <a:extLst>
              <a:ext uri="{FF2B5EF4-FFF2-40B4-BE49-F238E27FC236}">
                <a16:creationId xmlns:a16="http://schemas.microsoft.com/office/drawing/2014/main" id="{1A0FF91D-3D9D-4057-BE04-58F8C060C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127424"/>
            <a:ext cx="1903412" cy="3605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397" name="Line 40">
            <a:extLst>
              <a:ext uri="{FF2B5EF4-FFF2-40B4-BE49-F238E27FC236}">
                <a16:creationId xmlns:a16="http://schemas.microsoft.com/office/drawing/2014/main" id="{F2B62F64-D83B-4F26-92A2-E526677EA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38" y="1873424"/>
            <a:ext cx="908050" cy="938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51F4A9-4FC8-47C8-9F70-5E5F8B0C2B6B}"/>
              </a:ext>
            </a:extLst>
          </p:cNvPr>
          <p:cNvSpPr/>
          <p:nvPr/>
        </p:nvSpPr>
        <p:spPr>
          <a:xfrm>
            <a:off x="3314701" y="935211"/>
            <a:ext cx="4886325" cy="438150"/>
          </a:xfrm>
          <a:custGeom>
            <a:avLst/>
            <a:gdLst>
              <a:gd name="connsiteX0" fmla="*/ 0 w 4886325"/>
              <a:gd name="connsiteY0" fmla="*/ 428633 h 438158"/>
              <a:gd name="connsiteX1" fmla="*/ 2724150 w 4886325"/>
              <a:gd name="connsiteY1" fmla="*/ 8 h 438158"/>
              <a:gd name="connsiteX2" fmla="*/ 4886325 w 4886325"/>
              <a:gd name="connsiteY2" fmla="*/ 438158 h 43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325" h="438158">
                <a:moveTo>
                  <a:pt x="0" y="428633"/>
                </a:moveTo>
                <a:cubicBezTo>
                  <a:pt x="954881" y="213527"/>
                  <a:pt x="1909763" y="-1579"/>
                  <a:pt x="2724150" y="8"/>
                </a:cubicBezTo>
                <a:cubicBezTo>
                  <a:pt x="3538537" y="1595"/>
                  <a:pt x="4665663" y="401646"/>
                  <a:pt x="4886325" y="4381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15399" name="Picture 42" descr="DfE Logo - OTrack Pupil Tracking Software">
            <a:extLst>
              <a:ext uri="{FF2B5EF4-FFF2-40B4-BE49-F238E27FC236}">
                <a16:creationId xmlns:a16="http://schemas.microsoft.com/office/drawing/2014/main" id="{240F2360-5BE7-48C8-A9D4-D95117DC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4580111"/>
            <a:ext cx="1384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11" descr="Delta Academies Trust • Changing Lives, Improving Outcomes">
            <a:extLst>
              <a:ext uri="{FF2B5EF4-FFF2-40B4-BE49-F238E27FC236}">
                <a16:creationId xmlns:a16="http://schemas.microsoft.com/office/drawing/2014/main" id="{9B904FBB-3E2E-4AF9-A673-0921D597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2" y="5724698"/>
            <a:ext cx="16716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8CB0A6-9DB6-436A-9E46-609C48FC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57" y="57944"/>
            <a:ext cx="1097280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002060"/>
                </a:solidFill>
              </a:rPr>
              <a:t>Complex multiple relationships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0B9DB18-9C90-4C6F-817B-285F6FDAA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Understanding the complexity</a:t>
            </a:r>
            <a:endParaRPr lang="en-US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B2ACAF2-196E-47D4-8D63-BE3200AB4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/>
              <a:t>A whole system view…</a:t>
            </a:r>
          </a:p>
          <a:p>
            <a:pPr eaLnBrk="1" hangingPunct="1"/>
            <a:endParaRPr lang="en-GB" altLang="en-US" sz="2000" dirty="0"/>
          </a:p>
          <a:p>
            <a:pPr marL="0" indent="0" eaLnBrk="1" hangingPunct="1">
              <a:buNone/>
            </a:pPr>
            <a:endParaRPr lang="en-GB" altLang="en-US" sz="2000" dirty="0"/>
          </a:p>
          <a:p>
            <a:pPr>
              <a:buNone/>
            </a:pPr>
            <a:r>
              <a:rPr lang="en-GB" altLang="en-US" dirty="0"/>
              <a:t>“the behaviour of a complicated thing should be explained in terms of the interactions between its component parts” </a:t>
            </a:r>
          </a:p>
          <a:p>
            <a:pPr>
              <a:buNone/>
            </a:pPr>
            <a:r>
              <a:rPr lang="en-GB" altLang="en-US" i="1" dirty="0"/>
              <a:t>  </a:t>
            </a:r>
          </a:p>
          <a:p>
            <a:pPr>
              <a:buNone/>
            </a:pPr>
            <a:r>
              <a:rPr lang="en-GB" altLang="en-US" i="1" dirty="0"/>
              <a:t>   Dawkins (The Blind Watchmaker, 1986)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E4E22C0-B52C-402C-9F0A-2D8CE0C80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7" y="196503"/>
            <a:ext cx="8507412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Partnership Dynamics Model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D64DBE1-9CAA-445D-A3C9-05D3C631D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08" y="2924176"/>
            <a:ext cx="10515600" cy="4351338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CA1890A1-776B-43C1-8638-DEBB1F0430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2154241"/>
            <a:ext cx="23764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E31F6158-1C03-4193-B4F8-65C8078A1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3090865"/>
            <a:ext cx="23764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85B69C97-681E-4187-B529-C771DFA38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2154241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C8D4E55F-138F-4583-9458-44FA27757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9" y="3090865"/>
            <a:ext cx="2232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FC5A6259-4C69-4783-B3C3-D77A10B4F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2154241"/>
            <a:ext cx="2232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F41C9C13-42B9-4D45-AE74-33E71782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1577977"/>
            <a:ext cx="1671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Lead School A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A5FA0776-7CBC-4759-B66F-06A9C154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4170365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Lead School B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0FEF3C27-780D-47D5-895D-98CE4AB3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456" y="2943229"/>
            <a:ext cx="1709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DfE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9FC550E4-B3EE-4306-A725-78073B29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6" y="2894016"/>
            <a:ext cx="684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SIoE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C7E5FF60-1E34-4C42-AD74-9E1AAC3B6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082802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0BAD0CC7-C46F-4FAE-9F28-D9D18EF03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244316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CBE3A9FF-CE6C-4C15-A2C2-BBC85955B4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4" y="3451228"/>
            <a:ext cx="17287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2" name="Line 16">
            <a:extLst>
              <a:ext uri="{FF2B5EF4-FFF2-40B4-BE49-F238E27FC236}">
                <a16:creationId xmlns:a16="http://schemas.microsoft.com/office/drawing/2014/main" id="{9E0F7D9C-2D98-4D8D-9CEF-081C98937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4" y="2009778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037A198E-0A35-4109-B36A-46F1F3A2C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522665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CF8C8439-73AA-4EC8-94E9-42AF78D0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9499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549B01ED-625B-4541-8538-1DD5B409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286" y="4896652"/>
            <a:ext cx="85865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n-lt"/>
              </a:rPr>
              <a:t>Shared knowledge of these to influence and inform each other’s strategies, tactics and operational responses. </a:t>
            </a:r>
            <a:r>
              <a:rPr lang="en-GB" altLang="en-US" sz="1200" dirty="0">
                <a:solidFill>
                  <a:srgbClr val="000000"/>
                </a:solidFill>
                <a:latin typeface="+mn-lt"/>
              </a:rPr>
              <a:t>© Sean Cavan 2023</a:t>
            </a:r>
            <a:endParaRPr lang="en-US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96" name="Line 21">
            <a:extLst>
              <a:ext uri="{FF2B5EF4-FFF2-40B4-BE49-F238E27FC236}">
                <a16:creationId xmlns:a16="http://schemas.microsoft.com/office/drawing/2014/main" id="{03EA077B-582E-46D0-AA21-DDF30BEDD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244316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37E-DF03-4D1B-8A86-D026CAA6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86" y="144287"/>
            <a:ext cx="10515600" cy="1325563"/>
          </a:xfrm>
        </p:spPr>
        <p:txBody>
          <a:bodyPr/>
          <a:lstStyle/>
          <a:p>
            <a:r>
              <a:rPr lang="en-GB" dirty="0"/>
              <a:t>A working example: Xavier TSH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DE4F50BB-DFEC-4D14-AECA-D57148EBC9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3068639"/>
            <a:ext cx="23764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38A9399C-9D5B-4BFD-AF25-EBCF57B32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005263"/>
            <a:ext cx="23764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D5939A96-0DC3-4C91-8E7B-FFE41988E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3068639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D5846C5F-D965-4C6E-A85F-EF0DB1D83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9" y="4005263"/>
            <a:ext cx="2232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F1BB011-15B5-4DC3-8DA2-0785FAFFF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3068639"/>
            <a:ext cx="2232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60CEF78-6570-4D82-A0BA-ABE5AFEC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714" y="2482057"/>
            <a:ext cx="1928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Teach </a:t>
            </a:r>
            <a:r>
              <a:rPr lang="en-GB" altLang="en-US" sz="1800" dirty="0" err="1">
                <a:solidFill>
                  <a:srgbClr val="000000"/>
                </a:solidFill>
              </a:rPr>
              <a:t>SouthEast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31DA8D7-ACE5-49FA-9167-61128CDE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5084763"/>
            <a:ext cx="1944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Xavier Teaching School Hub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B5183AFF-EEE3-453E-8869-23DB7877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6" y="3808414"/>
            <a:ext cx="2428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Teaching School Hub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partnership schools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FFD029DA-3DEF-4304-97F0-00AF22FDC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997200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3317EE88-2B5F-4536-8AE6-37F447B5E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3575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B0AF28C9-CD79-4A47-898F-BAF1BCD12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4" y="4365626"/>
            <a:ext cx="17287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9F7AFD29-BD04-47C2-A812-320B00A33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4" y="2924176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6D24E06D-27BF-4868-BF3B-A44387C0F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437063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E65E16EB-5A4C-4B63-BAEF-B454D9825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3575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FC126C73-88A0-4A67-BCCF-33D61F121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527" y="1197438"/>
            <a:ext cx="2168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ITT partner schools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0B823041-4C31-4405-A5C5-11D4E3B7C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4389" y="2696900"/>
            <a:ext cx="9053" cy="1055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3F60479F-1237-4DC1-A45E-11251D028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1237" y="2714907"/>
            <a:ext cx="9053" cy="1055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31E3B0A4-F5AA-4EDD-B994-C1E5D3CE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644" y="2195553"/>
            <a:ext cx="237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Multi Academy Trusts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94D2CD29-1CB3-46BE-859B-5F7A59C9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3442" y="4467343"/>
            <a:ext cx="9053" cy="1055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90DF433-9984-4D21-9EEA-E5EE22A96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290" y="4485350"/>
            <a:ext cx="9053" cy="1055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F713F4F2-0582-4F73-A2BC-6E4B3F452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466" y="5696369"/>
            <a:ext cx="2296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ITT providers in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out of region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BCACFF38-01CA-4CAE-BAEC-603499A6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08" y="5670883"/>
            <a:ext cx="3377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Schools Alliance for Excellence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/STSN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15FF3717-563C-41CA-B9EA-B76C51B3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61" y="3856316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Xavier CET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44A57537-76FC-4B22-8030-D8AE4BE90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847" y="6176786"/>
            <a:ext cx="3967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Teach First: ECF/NPQ Lead Provider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909810BE-3630-4354-BF0E-66E00596E7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2157" y="5523292"/>
            <a:ext cx="1177025" cy="426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B3D9C545-AB2D-44DE-A807-2FB2DB040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585" y="1508936"/>
            <a:ext cx="9053" cy="973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808B3014-C2BA-4BEC-8893-C3D564BC2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122" y="1522283"/>
            <a:ext cx="9053" cy="9597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7D91D3B1-37C3-4AFD-BB0A-706B863735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5" y="5333741"/>
            <a:ext cx="1192213" cy="369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92C0F290-DCA3-422A-A2FA-8FA7BC16D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8" y="5699044"/>
            <a:ext cx="1" cy="5395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0EEEEC06-6766-4B81-86A9-D07304889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2487" y="5717051"/>
            <a:ext cx="0" cy="52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3BB6F5A1-D3F9-4606-A633-7F40A480F5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1727" y="2075604"/>
            <a:ext cx="1427460" cy="422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Line 13">
            <a:extLst>
              <a:ext uri="{FF2B5EF4-FFF2-40B4-BE49-F238E27FC236}">
                <a16:creationId xmlns:a16="http://schemas.microsoft.com/office/drawing/2014/main" id="{37F12E38-DAE9-42AC-9227-633F287585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35300" y="2356661"/>
            <a:ext cx="1427460" cy="422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3BA6A02F-672C-480F-A54C-359E03D73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49" y="2027389"/>
            <a:ext cx="2274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University of Sussex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90ce6f-d6ba-4d8b-bd34-451025f1464b">
      <Terms xmlns="http://schemas.microsoft.com/office/infopath/2007/PartnerControls"/>
    </lcf76f155ced4ddcb4097134ff3c332f>
    <TaxCatchAll xmlns="cc79b2d4-f91a-4853-84e7-d134dd74eddd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01F070E180A46BA7C62F2FFE94035" ma:contentTypeVersion="14" ma:contentTypeDescription="Create a new document." ma:contentTypeScope="" ma:versionID="58c8528569ceb786da67bd609406e081">
  <xsd:schema xmlns:xsd="http://www.w3.org/2001/XMLSchema" xmlns:xs="http://www.w3.org/2001/XMLSchema" xmlns:p="http://schemas.microsoft.com/office/2006/metadata/properties" xmlns:ns2="9b90ce6f-d6ba-4d8b-bd34-451025f1464b" xmlns:ns3="fd8ef8a4-ac60-40d1-ad3a-4de043166da1" xmlns:ns4="cc79b2d4-f91a-4853-84e7-d134dd74eddd" targetNamespace="http://schemas.microsoft.com/office/2006/metadata/properties" ma:root="true" ma:fieldsID="4ff367476c8f6674d82b21a09baa4104" ns2:_="" ns3:_="" ns4:_="">
    <xsd:import namespace="9b90ce6f-d6ba-4d8b-bd34-451025f1464b"/>
    <xsd:import namespace="fd8ef8a4-ac60-40d1-ad3a-4de043166da1"/>
    <xsd:import namespace="cc79b2d4-f91a-4853-84e7-d134dd74e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0ce6f-d6ba-4d8b-bd34-451025f14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019bb20-761c-4409-b209-1c75ade4b0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ef8a4-ac60-40d1-ad3a-4de043166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9b2d4-f91a-4853-84e7-d134dd74edd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7ece920-84ec-41e9-a546-888726f3e42f}" ma:internalName="TaxCatchAll" ma:showField="CatchAllData" ma:web="cc79b2d4-f91a-4853-84e7-d134dd74e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46AC86-CBF8-4699-8814-75C8F0B56654}">
  <ds:schemaRefs>
    <ds:schemaRef ds:uri="cc79b2d4-f91a-4853-84e7-d134dd74eddd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9b90ce6f-d6ba-4d8b-bd34-451025f1464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d8ef8a4-ac60-40d1-ad3a-4de043166da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82CF2C9-302D-4F6C-93B5-2E3ECF9C1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FC8D0E-A0E2-48A7-AF16-6316DB58A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90ce6f-d6ba-4d8b-bd34-451025f1464b"/>
    <ds:schemaRef ds:uri="fd8ef8a4-ac60-40d1-ad3a-4de043166da1"/>
    <ds:schemaRef ds:uri="cc79b2d4-f91a-4853-84e7-d134dd74e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901</Words>
  <Application>Microsoft Office PowerPoint</Application>
  <PresentationFormat>Widescreen</PresentationFormat>
  <Paragraphs>180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Montserrat</vt:lpstr>
      <vt:lpstr>Wingdings</vt:lpstr>
      <vt:lpstr>Office Theme</vt:lpstr>
      <vt:lpstr>Custom Design</vt:lpstr>
      <vt:lpstr>Strategies for Developing Partnerships</vt:lpstr>
      <vt:lpstr>Session outline</vt:lpstr>
      <vt:lpstr>Building Partnerships </vt:lpstr>
      <vt:lpstr>Principles underpinning partnership  </vt:lpstr>
      <vt:lpstr>Partnership working</vt:lpstr>
      <vt:lpstr>Complex multiple relationships</vt:lpstr>
      <vt:lpstr>Understanding the complexity</vt:lpstr>
      <vt:lpstr>The Partnership Dynamics Model</vt:lpstr>
      <vt:lpstr>A working example: Xavier TSH</vt:lpstr>
      <vt:lpstr>Over to you:</vt:lpstr>
      <vt:lpstr>Developing External Partnerships </vt:lpstr>
      <vt:lpstr>The principle: Lewin's Force Field Analysis</vt:lpstr>
      <vt:lpstr>In practice: Lewin's Force Field Analysis</vt:lpstr>
      <vt:lpstr>PowerPoint Presentation</vt:lpstr>
      <vt:lpstr>Over to you:</vt:lpstr>
      <vt:lpstr>Impact on the way we work</vt:lpstr>
      <vt:lpstr>Impact on our growth</vt:lpstr>
      <vt:lpstr>Any Questions ?</vt:lpstr>
      <vt:lpstr>Partnership working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Crome</dc:creator>
  <cp:lastModifiedBy>Sean Cavan</cp:lastModifiedBy>
  <cp:revision>49</cp:revision>
  <cp:lastPrinted>2023-07-18T10:57:03Z</cp:lastPrinted>
  <dcterms:created xsi:type="dcterms:W3CDTF">2023-01-15T15:34:05Z</dcterms:created>
  <dcterms:modified xsi:type="dcterms:W3CDTF">2023-11-14T13:09:01Z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0x010100BB601F070E180A46BA7C62F2FFE94035</vt:lpwstr>
  </property>
  <property fmtid="{D5CDD505-2E9C-101B-9397-08002B2CF9AE}" pid="3" name="MediaServiceImageTags">
    <vt:lpwstr/>
  </property>
</Properties>
</file>