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handoutMasterIdLst>
    <p:handoutMasterId r:id="rId18"/>
  </p:handoutMasterIdLst>
  <p:sldIdLst>
    <p:sldId id="256" r:id="rId2"/>
    <p:sldId id="293" r:id="rId3"/>
    <p:sldId id="258" r:id="rId4"/>
    <p:sldId id="273" r:id="rId5"/>
    <p:sldId id="296" r:id="rId6"/>
    <p:sldId id="295" r:id="rId7"/>
    <p:sldId id="298" r:id="rId8"/>
    <p:sldId id="286" r:id="rId9"/>
    <p:sldId id="297" r:id="rId10"/>
    <p:sldId id="299" r:id="rId11"/>
    <p:sldId id="303" r:id="rId12"/>
    <p:sldId id="302" r:id="rId13"/>
    <p:sldId id="300" r:id="rId14"/>
    <p:sldId id="304" r:id="rId15"/>
    <p:sldId id="26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9" d="100"/>
          <a:sy n="59" d="100"/>
        </p:scale>
        <p:origin x="-21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03438C-155F-7C4B-A8A5-00FBEF4D277A}"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D44DEBBE-6919-0A4C-A942-A4DD70BF638E}">
      <dgm:prSet phldrT="[Text]"/>
      <dgm:spPr/>
      <dgm:t>
        <a:bodyPr/>
        <a:lstStyle/>
        <a:p>
          <a:r>
            <a:rPr lang="en-US" dirty="0" smtClean="0"/>
            <a:t>The Improvising Teacher</a:t>
          </a:r>
          <a:endParaRPr lang="en-US" dirty="0"/>
        </a:p>
      </dgm:t>
    </dgm:pt>
    <dgm:pt modelId="{0FBC8459-0B02-D444-AFE1-998CD710804F}" type="parTrans" cxnId="{27D303E2-8D87-084D-8629-5B1FFEC03B68}">
      <dgm:prSet/>
      <dgm:spPr/>
      <dgm:t>
        <a:bodyPr/>
        <a:lstStyle/>
        <a:p>
          <a:endParaRPr lang="en-US"/>
        </a:p>
      </dgm:t>
    </dgm:pt>
    <dgm:pt modelId="{E0F15656-71BE-6A43-BAA6-BFEE2FBB8428}" type="sibTrans" cxnId="{27D303E2-8D87-084D-8629-5B1FFEC03B68}">
      <dgm:prSet/>
      <dgm:spPr/>
      <dgm:t>
        <a:bodyPr/>
        <a:lstStyle/>
        <a:p>
          <a:endParaRPr lang="en-US"/>
        </a:p>
      </dgm:t>
    </dgm:pt>
    <dgm:pt modelId="{41BBDC70-26D1-E34B-88A2-923693DD2F9D}">
      <dgm:prSet phldrT="[Text]"/>
      <dgm:spPr/>
      <dgm:t>
        <a:bodyPr/>
        <a:lstStyle/>
        <a:p>
          <a:r>
            <a:rPr lang="en-US" dirty="0" smtClean="0"/>
            <a:t>Educational</a:t>
          </a:r>
          <a:endParaRPr lang="en-US" dirty="0"/>
        </a:p>
      </dgm:t>
    </dgm:pt>
    <dgm:pt modelId="{B60753B3-229D-A14A-B154-5472226DB171}" type="parTrans" cxnId="{037CA39F-4769-E640-BFFE-C82D126DC835}">
      <dgm:prSet/>
      <dgm:spPr/>
      <dgm:t>
        <a:bodyPr/>
        <a:lstStyle/>
        <a:p>
          <a:endParaRPr lang="en-US"/>
        </a:p>
      </dgm:t>
    </dgm:pt>
    <dgm:pt modelId="{825B7E4B-2F89-4141-BB7D-4A5E9730B661}" type="sibTrans" cxnId="{037CA39F-4769-E640-BFFE-C82D126DC835}">
      <dgm:prSet/>
      <dgm:spPr/>
      <dgm:t>
        <a:bodyPr/>
        <a:lstStyle/>
        <a:p>
          <a:endParaRPr lang="en-US"/>
        </a:p>
      </dgm:t>
    </dgm:pt>
    <dgm:pt modelId="{E2D51409-7FFB-034E-8EDB-EA548DA54078}">
      <dgm:prSet phldrT="[Text]"/>
      <dgm:spPr/>
      <dgm:t>
        <a:bodyPr/>
        <a:lstStyle/>
        <a:p>
          <a:r>
            <a:rPr lang="en-US" dirty="0" smtClean="0"/>
            <a:t>Improvisational</a:t>
          </a:r>
          <a:endParaRPr lang="en-US" dirty="0"/>
        </a:p>
      </dgm:t>
    </dgm:pt>
    <dgm:pt modelId="{C68A58EB-DC2C-A546-ADA2-5C2F9ECB02B4}" type="parTrans" cxnId="{D4BFCAA0-1991-0742-B50D-D0EC2EAB15A7}">
      <dgm:prSet/>
      <dgm:spPr/>
      <dgm:t>
        <a:bodyPr/>
        <a:lstStyle/>
        <a:p>
          <a:endParaRPr lang="en-US"/>
        </a:p>
      </dgm:t>
    </dgm:pt>
    <dgm:pt modelId="{CC35A0CD-99E8-1F48-BDDD-464E5541CA34}" type="sibTrans" cxnId="{D4BFCAA0-1991-0742-B50D-D0EC2EAB15A7}">
      <dgm:prSet/>
      <dgm:spPr/>
      <dgm:t>
        <a:bodyPr/>
        <a:lstStyle/>
        <a:p>
          <a:endParaRPr lang="en-US"/>
        </a:p>
      </dgm:t>
    </dgm:pt>
    <dgm:pt modelId="{2671193B-81FF-8341-BF75-C7FCF21F25A4}">
      <dgm:prSet phldrT="[Text]"/>
      <dgm:spPr/>
      <dgm:t>
        <a:bodyPr/>
        <a:lstStyle/>
        <a:p>
          <a:r>
            <a:rPr lang="en-US" dirty="0" smtClean="0"/>
            <a:t>Professional</a:t>
          </a:r>
          <a:endParaRPr lang="en-US" dirty="0"/>
        </a:p>
      </dgm:t>
    </dgm:pt>
    <dgm:pt modelId="{15183E31-C815-9549-9E52-8968CFACB16E}" type="sibTrans" cxnId="{9619A72E-7701-C44E-B770-F3260F5956AE}">
      <dgm:prSet/>
      <dgm:spPr/>
      <dgm:t>
        <a:bodyPr/>
        <a:lstStyle/>
        <a:p>
          <a:endParaRPr lang="en-US"/>
        </a:p>
      </dgm:t>
    </dgm:pt>
    <dgm:pt modelId="{24250467-81D8-1F43-B14E-C0F4C0057937}" type="parTrans" cxnId="{9619A72E-7701-C44E-B770-F3260F5956AE}">
      <dgm:prSet/>
      <dgm:spPr/>
      <dgm:t>
        <a:bodyPr/>
        <a:lstStyle/>
        <a:p>
          <a:endParaRPr lang="en-US"/>
        </a:p>
      </dgm:t>
    </dgm:pt>
    <dgm:pt modelId="{CDDF5087-D1C9-AC45-B269-CA7AFF545208}" type="pres">
      <dgm:prSet presAssocID="{DF03438C-155F-7C4B-A8A5-00FBEF4D277A}" presName="Name0" presStyleCnt="0">
        <dgm:presLayoutVars>
          <dgm:chMax val="1"/>
          <dgm:chPref val="1"/>
          <dgm:dir/>
          <dgm:animOne val="branch"/>
          <dgm:animLvl val="lvl"/>
        </dgm:presLayoutVars>
      </dgm:prSet>
      <dgm:spPr/>
      <dgm:t>
        <a:bodyPr/>
        <a:lstStyle/>
        <a:p>
          <a:endParaRPr lang="en-US"/>
        </a:p>
      </dgm:t>
    </dgm:pt>
    <dgm:pt modelId="{E494A828-FD27-2F42-BCE8-1D771D642743}" type="pres">
      <dgm:prSet presAssocID="{D44DEBBE-6919-0A4C-A942-A4DD70BF638E}" presName="singleCycle" presStyleCnt="0"/>
      <dgm:spPr/>
    </dgm:pt>
    <dgm:pt modelId="{A68F9052-E6F2-AC44-BF30-62A24C261646}" type="pres">
      <dgm:prSet presAssocID="{D44DEBBE-6919-0A4C-A942-A4DD70BF638E}" presName="singleCenter" presStyleLbl="node1" presStyleIdx="0" presStyleCnt="4" custScaleX="227534" custLinFactNeighborX="-1732" custLinFactNeighborY="-16280">
        <dgm:presLayoutVars>
          <dgm:chMax val="7"/>
          <dgm:chPref val="7"/>
        </dgm:presLayoutVars>
      </dgm:prSet>
      <dgm:spPr/>
      <dgm:t>
        <a:bodyPr/>
        <a:lstStyle/>
        <a:p>
          <a:endParaRPr lang="en-US"/>
        </a:p>
      </dgm:t>
    </dgm:pt>
    <dgm:pt modelId="{18DBC1AF-9D4F-9A40-80CB-BCD3451728B7}" type="pres">
      <dgm:prSet presAssocID="{24250467-81D8-1F43-B14E-C0F4C0057937}" presName="Name56" presStyleLbl="parChTrans1D2" presStyleIdx="0" presStyleCnt="3"/>
      <dgm:spPr/>
      <dgm:t>
        <a:bodyPr/>
        <a:lstStyle/>
        <a:p>
          <a:endParaRPr lang="en-US"/>
        </a:p>
      </dgm:t>
    </dgm:pt>
    <dgm:pt modelId="{292353BA-F28E-744C-A170-22D5F3C9E3F5}" type="pres">
      <dgm:prSet presAssocID="{2671193B-81FF-8341-BF75-C7FCF21F25A4}" presName="text0" presStyleLbl="node1" presStyleIdx="1" presStyleCnt="4" custScaleX="330625" custRadScaleRad="102193" custRadScaleInc="-4533">
        <dgm:presLayoutVars>
          <dgm:bulletEnabled val="1"/>
        </dgm:presLayoutVars>
      </dgm:prSet>
      <dgm:spPr/>
      <dgm:t>
        <a:bodyPr/>
        <a:lstStyle/>
        <a:p>
          <a:endParaRPr lang="en-US"/>
        </a:p>
      </dgm:t>
    </dgm:pt>
    <dgm:pt modelId="{B5B3D5B5-AF46-0042-8A8C-116EEEB80623}" type="pres">
      <dgm:prSet presAssocID="{B60753B3-229D-A14A-B154-5472226DB171}" presName="Name56" presStyleLbl="parChTrans1D2" presStyleIdx="1" presStyleCnt="3"/>
      <dgm:spPr/>
      <dgm:t>
        <a:bodyPr/>
        <a:lstStyle/>
        <a:p>
          <a:endParaRPr lang="en-US"/>
        </a:p>
      </dgm:t>
    </dgm:pt>
    <dgm:pt modelId="{E7EDD0B2-7AE0-CF41-9699-1529EB02BCEB}" type="pres">
      <dgm:prSet presAssocID="{41BBDC70-26D1-E34B-88A2-923693DD2F9D}" presName="text0" presStyleLbl="node1" presStyleIdx="2" presStyleCnt="4" custScaleX="253401" custRadScaleRad="141961" custRadScaleInc="-12119">
        <dgm:presLayoutVars>
          <dgm:bulletEnabled val="1"/>
        </dgm:presLayoutVars>
      </dgm:prSet>
      <dgm:spPr/>
      <dgm:t>
        <a:bodyPr/>
        <a:lstStyle/>
        <a:p>
          <a:endParaRPr lang="en-US"/>
        </a:p>
      </dgm:t>
    </dgm:pt>
    <dgm:pt modelId="{A21FFAA3-5824-F241-ADAF-973028D121EB}" type="pres">
      <dgm:prSet presAssocID="{C68A58EB-DC2C-A546-ADA2-5C2F9ECB02B4}" presName="Name56" presStyleLbl="parChTrans1D2" presStyleIdx="2" presStyleCnt="3"/>
      <dgm:spPr/>
      <dgm:t>
        <a:bodyPr/>
        <a:lstStyle/>
        <a:p>
          <a:endParaRPr lang="en-US"/>
        </a:p>
      </dgm:t>
    </dgm:pt>
    <dgm:pt modelId="{C7592F91-6961-3146-9439-D7A7EBF63814}" type="pres">
      <dgm:prSet presAssocID="{E2D51409-7FFB-034E-8EDB-EA548DA54078}" presName="text0" presStyleLbl="node1" presStyleIdx="3" presStyleCnt="4" custScaleX="297607" custRadScaleRad="140318" custRadScaleInc="11137">
        <dgm:presLayoutVars>
          <dgm:bulletEnabled val="1"/>
        </dgm:presLayoutVars>
      </dgm:prSet>
      <dgm:spPr/>
      <dgm:t>
        <a:bodyPr/>
        <a:lstStyle/>
        <a:p>
          <a:endParaRPr lang="en-US"/>
        </a:p>
      </dgm:t>
    </dgm:pt>
  </dgm:ptLst>
  <dgm:cxnLst>
    <dgm:cxn modelId="{037CA39F-4769-E640-BFFE-C82D126DC835}" srcId="{D44DEBBE-6919-0A4C-A942-A4DD70BF638E}" destId="{41BBDC70-26D1-E34B-88A2-923693DD2F9D}" srcOrd="1" destOrd="0" parTransId="{B60753B3-229D-A14A-B154-5472226DB171}" sibTransId="{825B7E4B-2F89-4141-BB7D-4A5E9730B661}"/>
    <dgm:cxn modelId="{D8DFB37C-7D9C-0E4B-8EBF-5CE55B9B254D}" type="presOf" srcId="{C68A58EB-DC2C-A546-ADA2-5C2F9ECB02B4}" destId="{A21FFAA3-5824-F241-ADAF-973028D121EB}" srcOrd="0" destOrd="0" presId="urn:microsoft.com/office/officeart/2008/layout/RadialCluster"/>
    <dgm:cxn modelId="{18E6E804-B21B-EE4C-9F3A-905FFD4EF8C0}" type="presOf" srcId="{D44DEBBE-6919-0A4C-A942-A4DD70BF638E}" destId="{A68F9052-E6F2-AC44-BF30-62A24C261646}" srcOrd="0" destOrd="0" presId="urn:microsoft.com/office/officeart/2008/layout/RadialCluster"/>
    <dgm:cxn modelId="{27D303E2-8D87-084D-8629-5B1FFEC03B68}" srcId="{DF03438C-155F-7C4B-A8A5-00FBEF4D277A}" destId="{D44DEBBE-6919-0A4C-A942-A4DD70BF638E}" srcOrd="0" destOrd="0" parTransId="{0FBC8459-0B02-D444-AFE1-998CD710804F}" sibTransId="{E0F15656-71BE-6A43-BAA6-BFEE2FBB8428}"/>
    <dgm:cxn modelId="{24796823-A7E2-AC4F-A647-38A88A1F1B2A}" type="presOf" srcId="{41BBDC70-26D1-E34B-88A2-923693DD2F9D}" destId="{E7EDD0B2-7AE0-CF41-9699-1529EB02BCEB}" srcOrd="0" destOrd="0" presId="urn:microsoft.com/office/officeart/2008/layout/RadialCluster"/>
    <dgm:cxn modelId="{4459BECE-7B40-464B-9A22-8F1A47A97976}" type="presOf" srcId="{24250467-81D8-1F43-B14E-C0F4C0057937}" destId="{18DBC1AF-9D4F-9A40-80CB-BCD3451728B7}" srcOrd="0" destOrd="0" presId="urn:microsoft.com/office/officeart/2008/layout/RadialCluster"/>
    <dgm:cxn modelId="{D4BFCAA0-1991-0742-B50D-D0EC2EAB15A7}" srcId="{D44DEBBE-6919-0A4C-A942-A4DD70BF638E}" destId="{E2D51409-7FFB-034E-8EDB-EA548DA54078}" srcOrd="2" destOrd="0" parTransId="{C68A58EB-DC2C-A546-ADA2-5C2F9ECB02B4}" sibTransId="{CC35A0CD-99E8-1F48-BDDD-464E5541CA34}"/>
    <dgm:cxn modelId="{9619A72E-7701-C44E-B770-F3260F5956AE}" srcId="{D44DEBBE-6919-0A4C-A942-A4DD70BF638E}" destId="{2671193B-81FF-8341-BF75-C7FCF21F25A4}" srcOrd="0" destOrd="0" parTransId="{24250467-81D8-1F43-B14E-C0F4C0057937}" sibTransId="{15183E31-C815-9549-9E52-8968CFACB16E}"/>
    <dgm:cxn modelId="{831D6FC6-6917-EA44-B8E6-FD44C218F569}" type="presOf" srcId="{DF03438C-155F-7C4B-A8A5-00FBEF4D277A}" destId="{CDDF5087-D1C9-AC45-B269-CA7AFF545208}" srcOrd="0" destOrd="0" presId="urn:microsoft.com/office/officeart/2008/layout/RadialCluster"/>
    <dgm:cxn modelId="{543505F6-A1B5-B143-AF2D-D166D6F2C66E}" type="presOf" srcId="{B60753B3-229D-A14A-B154-5472226DB171}" destId="{B5B3D5B5-AF46-0042-8A8C-116EEEB80623}" srcOrd="0" destOrd="0" presId="urn:microsoft.com/office/officeart/2008/layout/RadialCluster"/>
    <dgm:cxn modelId="{6CEF913E-3C5A-7549-B1C7-3A49F4881D7D}" type="presOf" srcId="{E2D51409-7FFB-034E-8EDB-EA548DA54078}" destId="{C7592F91-6961-3146-9439-D7A7EBF63814}" srcOrd="0" destOrd="0" presId="urn:microsoft.com/office/officeart/2008/layout/RadialCluster"/>
    <dgm:cxn modelId="{A2C99308-2BC4-E742-AEE6-A02991581B00}" type="presOf" srcId="{2671193B-81FF-8341-BF75-C7FCF21F25A4}" destId="{292353BA-F28E-744C-A170-22D5F3C9E3F5}" srcOrd="0" destOrd="0" presId="urn:microsoft.com/office/officeart/2008/layout/RadialCluster"/>
    <dgm:cxn modelId="{8773F5A8-375D-7E4E-8357-99B62869F598}" type="presParOf" srcId="{CDDF5087-D1C9-AC45-B269-CA7AFF545208}" destId="{E494A828-FD27-2F42-BCE8-1D771D642743}" srcOrd="0" destOrd="0" presId="urn:microsoft.com/office/officeart/2008/layout/RadialCluster"/>
    <dgm:cxn modelId="{0363B624-7131-8844-ADA9-41E0A9FCC298}" type="presParOf" srcId="{E494A828-FD27-2F42-BCE8-1D771D642743}" destId="{A68F9052-E6F2-AC44-BF30-62A24C261646}" srcOrd="0" destOrd="0" presId="urn:microsoft.com/office/officeart/2008/layout/RadialCluster"/>
    <dgm:cxn modelId="{C4B614EC-BE0E-634F-ADBE-FCD2388B293E}" type="presParOf" srcId="{E494A828-FD27-2F42-BCE8-1D771D642743}" destId="{18DBC1AF-9D4F-9A40-80CB-BCD3451728B7}" srcOrd="1" destOrd="0" presId="urn:microsoft.com/office/officeart/2008/layout/RadialCluster"/>
    <dgm:cxn modelId="{7318FD08-7D79-CF4F-BAD3-C2D66365C6F7}" type="presParOf" srcId="{E494A828-FD27-2F42-BCE8-1D771D642743}" destId="{292353BA-F28E-744C-A170-22D5F3C9E3F5}" srcOrd="2" destOrd="0" presId="urn:microsoft.com/office/officeart/2008/layout/RadialCluster"/>
    <dgm:cxn modelId="{0128CA67-E4C3-3A4A-A686-8E6DA9685E26}" type="presParOf" srcId="{E494A828-FD27-2F42-BCE8-1D771D642743}" destId="{B5B3D5B5-AF46-0042-8A8C-116EEEB80623}" srcOrd="3" destOrd="0" presId="urn:microsoft.com/office/officeart/2008/layout/RadialCluster"/>
    <dgm:cxn modelId="{7A9876A0-0DE7-8C42-A242-2739F72E94EE}" type="presParOf" srcId="{E494A828-FD27-2F42-BCE8-1D771D642743}" destId="{E7EDD0B2-7AE0-CF41-9699-1529EB02BCEB}" srcOrd="4" destOrd="0" presId="urn:microsoft.com/office/officeart/2008/layout/RadialCluster"/>
    <dgm:cxn modelId="{1700E92A-9D50-FC47-A204-9C6B22B56A27}" type="presParOf" srcId="{E494A828-FD27-2F42-BCE8-1D771D642743}" destId="{A21FFAA3-5824-F241-ADAF-973028D121EB}" srcOrd="5" destOrd="0" presId="urn:microsoft.com/office/officeart/2008/layout/RadialCluster"/>
    <dgm:cxn modelId="{6A1FCB77-0349-8241-82EB-27F016787D2E}" type="presParOf" srcId="{E494A828-FD27-2F42-BCE8-1D771D642743}" destId="{C7592F91-6961-3146-9439-D7A7EBF63814}"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46882A-65F2-314B-836D-FFA9F4EF5852}" type="doc">
      <dgm:prSet loTypeId="urn:microsoft.com/office/officeart/2008/layout/RadialCluster" loCatId="" qsTypeId="urn:microsoft.com/office/officeart/2005/8/quickstyle/simple4" qsCatId="simple" csTypeId="urn:microsoft.com/office/officeart/2005/8/colors/accent1_2" csCatId="accent1" phldr="1"/>
      <dgm:spPr/>
      <dgm:t>
        <a:bodyPr/>
        <a:lstStyle/>
        <a:p>
          <a:endParaRPr lang="en-US"/>
        </a:p>
      </dgm:t>
    </dgm:pt>
    <dgm:pt modelId="{15273DCC-CB6C-4B42-A2ED-D951C86755AC}">
      <dgm:prSet phldrT="[Text]" custT="1"/>
      <dgm:spPr/>
      <dgm:t>
        <a:bodyPr/>
        <a:lstStyle/>
        <a:p>
          <a:endParaRPr lang="en-US" sz="1200" dirty="0">
            <a:solidFill>
              <a:srgbClr val="000000"/>
            </a:solidFill>
          </a:endParaRPr>
        </a:p>
        <a:p>
          <a:r>
            <a:rPr lang="en-US" sz="2000" dirty="0">
              <a:solidFill>
                <a:srgbClr val="000000"/>
              </a:solidFill>
            </a:rPr>
            <a:t>Noticing</a:t>
          </a:r>
        </a:p>
        <a:p>
          <a:r>
            <a:rPr lang="en-US" sz="2000" dirty="0">
              <a:solidFill>
                <a:srgbClr val="000000"/>
              </a:solidFill>
            </a:rPr>
            <a:t>Dialogue</a:t>
          </a:r>
        </a:p>
        <a:p>
          <a:r>
            <a:rPr lang="en-US" sz="2000" dirty="0">
              <a:solidFill>
                <a:srgbClr val="000000"/>
              </a:solidFill>
            </a:rPr>
            <a:t>Connecting</a:t>
          </a:r>
        </a:p>
        <a:p>
          <a:r>
            <a:rPr lang="en-US" sz="2000" dirty="0">
              <a:solidFill>
                <a:srgbClr val="000000"/>
              </a:solidFill>
            </a:rPr>
            <a:t>Adapting</a:t>
          </a:r>
        </a:p>
        <a:p>
          <a:endParaRPr lang="en-US" sz="800" dirty="0"/>
        </a:p>
      </dgm:t>
    </dgm:pt>
    <dgm:pt modelId="{54E58AB2-8F6A-2B43-B434-47C805EF435E}" type="parTrans" cxnId="{949FBA26-0E65-674D-8688-E6ED8A77F9ED}">
      <dgm:prSet/>
      <dgm:spPr/>
      <dgm:t>
        <a:bodyPr/>
        <a:lstStyle/>
        <a:p>
          <a:endParaRPr lang="en-US"/>
        </a:p>
      </dgm:t>
    </dgm:pt>
    <dgm:pt modelId="{DD7EF702-A7D3-5A49-B815-D16562F3501A}" type="sibTrans" cxnId="{949FBA26-0E65-674D-8688-E6ED8A77F9ED}">
      <dgm:prSet/>
      <dgm:spPr/>
      <dgm:t>
        <a:bodyPr/>
        <a:lstStyle/>
        <a:p>
          <a:endParaRPr lang="en-US"/>
        </a:p>
      </dgm:t>
    </dgm:pt>
    <dgm:pt modelId="{D9D3E4C2-0778-B446-B1FC-A8323ED21D82}">
      <dgm:prSet phldrT="[Text]" custT="1"/>
      <dgm:spPr/>
      <dgm:t>
        <a:bodyPr/>
        <a:lstStyle/>
        <a:p>
          <a:r>
            <a:rPr lang="en-US" sz="2000" dirty="0">
              <a:solidFill>
                <a:srgbClr val="000000"/>
              </a:solidFill>
            </a:rPr>
            <a:t>Permission to improvise</a:t>
          </a:r>
        </a:p>
      </dgm:t>
    </dgm:pt>
    <dgm:pt modelId="{B98D2CB4-E778-FA44-8330-204812468950}" type="parTrans" cxnId="{31EFBC8C-9B05-584B-8AE6-2CD5BBE9D4ED}">
      <dgm:prSet/>
      <dgm:spPr/>
      <dgm:t>
        <a:bodyPr/>
        <a:lstStyle/>
        <a:p>
          <a:endParaRPr lang="en-US"/>
        </a:p>
      </dgm:t>
    </dgm:pt>
    <dgm:pt modelId="{E70E7AD3-5F1B-3348-B30F-B21D8A5DCDAA}" type="sibTrans" cxnId="{31EFBC8C-9B05-584B-8AE6-2CD5BBE9D4ED}">
      <dgm:prSet/>
      <dgm:spPr/>
      <dgm:t>
        <a:bodyPr/>
        <a:lstStyle/>
        <a:p>
          <a:endParaRPr lang="en-US"/>
        </a:p>
      </dgm:t>
    </dgm:pt>
    <dgm:pt modelId="{98DAC115-A1BC-A041-82C1-46079BD38168}">
      <dgm:prSet phldrT="[Text]" custT="1"/>
      <dgm:spPr/>
      <dgm:t>
        <a:bodyPr/>
        <a:lstStyle/>
        <a:p>
          <a:r>
            <a:rPr lang="en-US" sz="2000" dirty="0">
              <a:solidFill>
                <a:srgbClr val="000000"/>
              </a:solidFill>
            </a:rPr>
            <a:t>Personalisation</a:t>
          </a:r>
        </a:p>
      </dgm:t>
    </dgm:pt>
    <dgm:pt modelId="{069EF898-E175-794D-BCB0-D7AF97D81928}" type="parTrans" cxnId="{E3BEA025-DC01-164D-931A-E311F1CB2B84}">
      <dgm:prSet/>
      <dgm:spPr/>
      <dgm:t>
        <a:bodyPr/>
        <a:lstStyle/>
        <a:p>
          <a:endParaRPr lang="en-US"/>
        </a:p>
      </dgm:t>
    </dgm:pt>
    <dgm:pt modelId="{F47CEF26-6469-D24A-BA89-564E72806A97}" type="sibTrans" cxnId="{E3BEA025-DC01-164D-931A-E311F1CB2B84}">
      <dgm:prSet/>
      <dgm:spPr/>
      <dgm:t>
        <a:bodyPr/>
        <a:lstStyle/>
        <a:p>
          <a:endParaRPr lang="en-US"/>
        </a:p>
      </dgm:t>
    </dgm:pt>
    <dgm:pt modelId="{AA45346D-4540-9E4B-88A0-64D031E7533E}">
      <dgm:prSet phldrT="[Text]" custT="1"/>
      <dgm:spPr/>
      <dgm:t>
        <a:bodyPr/>
        <a:lstStyle/>
        <a:p>
          <a:r>
            <a:rPr lang="en-US" sz="2000" dirty="0">
              <a:solidFill>
                <a:srgbClr val="000000"/>
              </a:solidFill>
            </a:rPr>
            <a:t>Adaptation IN and ON action</a:t>
          </a:r>
        </a:p>
      </dgm:t>
    </dgm:pt>
    <dgm:pt modelId="{692EE60A-CF50-284F-81BD-6C23544FDD95}" type="parTrans" cxnId="{F5DFF8FB-624E-3F47-9997-1975E4FBF241}">
      <dgm:prSet/>
      <dgm:spPr/>
      <dgm:t>
        <a:bodyPr/>
        <a:lstStyle/>
        <a:p>
          <a:endParaRPr lang="en-US"/>
        </a:p>
      </dgm:t>
    </dgm:pt>
    <dgm:pt modelId="{17A44B53-0485-0843-AA8C-7100F5583777}" type="sibTrans" cxnId="{F5DFF8FB-624E-3F47-9997-1975E4FBF241}">
      <dgm:prSet/>
      <dgm:spPr/>
      <dgm:t>
        <a:bodyPr/>
        <a:lstStyle/>
        <a:p>
          <a:endParaRPr lang="en-US"/>
        </a:p>
      </dgm:t>
    </dgm:pt>
    <dgm:pt modelId="{BFEE0E74-C1C7-5D42-A67F-41A36596133A}" type="pres">
      <dgm:prSet presAssocID="{2246882A-65F2-314B-836D-FFA9F4EF5852}" presName="Name0" presStyleCnt="0">
        <dgm:presLayoutVars>
          <dgm:chMax val="1"/>
          <dgm:chPref val="1"/>
          <dgm:dir/>
          <dgm:animOne val="branch"/>
          <dgm:animLvl val="lvl"/>
        </dgm:presLayoutVars>
      </dgm:prSet>
      <dgm:spPr/>
      <dgm:t>
        <a:bodyPr/>
        <a:lstStyle/>
        <a:p>
          <a:endParaRPr lang="en-US"/>
        </a:p>
      </dgm:t>
    </dgm:pt>
    <dgm:pt modelId="{724F451F-40BF-2B40-A1C9-6AF5C85ACAD1}" type="pres">
      <dgm:prSet presAssocID="{15273DCC-CB6C-4B42-A2ED-D951C86755AC}" presName="singleCycle" presStyleCnt="0"/>
      <dgm:spPr/>
    </dgm:pt>
    <dgm:pt modelId="{A56F2402-B55B-F94A-9999-50E032F7325C}" type="pres">
      <dgm:prSet presAssocID="{15273DCC-CB6C-4B42-A2ED-D951C86755AC}" presName="singleCenter" presStyleLbl="node1" presStyleIdx="0" presStyleCnt="4" custScaleX="296530" custScaleY="123048" custLinFactNeighborX="1009" custLinFactNeighborY="-11886">
        <dgm:presLayoutVars>
          <dgm:chMax val="7"/>
          <dgm:chPref val="7"/>
        </dgm:presLayoutVars>
      </dgm:prSet>
      <dgm:spPr/>
      <dgm:t>
        <a:bodyPr/>
        <a:lstStyle/>
        <a:p>
          <a:endParaRPr lang="en-US"/>
        </a:p>
      </dgm:t>
    </dgm:pt>
    <dgm:pt modelId="{6654F8E4-8E13-DB47-BDA6-CE9F6FAA0922}" type="pres">
      <dgm:prSet presAssocID="{B98D2CB4-E778-FA44-8330-204812468950}" presName="Name56" presStyleLbl="parChTrans1D2" presStyleIdx="0" presStyleCnt="3"/>
      <dgm:spPr/>
      <dgm:t>
        <a:bodyPr/>
        <a:lstStyle/>
        <a:p>
          <a:endParaRPr lang="en-US"/>
        </a:p>
      </dgm:t>
    </dgm:pt>
    <dgm:pt modelId="{EA00AEBA-52F1-9448-9DBF-5735EAFF708A}" type="pres">
      <dgm:prSet presAssocID="{D9D3E4C2-0778-B446-B1FC-A8323ED21D82}" presName="text0" presStyleLbl="node1" presStyleIdx="1" presStyleCnt="4" custScaleX="324948">
        <dgm:presLayoutVars>
          <dgm:bulletEnabled val="1"/>
        </dgm:presLayoutVars>
      </dgm:prSet>
      <dgm:spPr/>
      <dgm:t>
        <a:bodyPr/>
        <a:lstStyle/>
        <a:p>
          <a:endParaRPr lang="en-US"/>
        </a:p>
      </dgm:t>
    </dgm:pt>
    <dgm:pt modelId="{501E907E-DF18-934E-89BB-552A27F60F8A}" type="pres">
      <dgm:prSet presAssocID="{069EF898-E175-794D-BCB0-D7AF97D81928}" presName="Name56" presStyleLbl="parChTrans1D2" presStyleIdx="1" presStyleCnt="3"/>
      <dgm:spPr/>
      <dgm:t>
        <a:bodyPr/>
        <a:lstStyle/>
        <a:p>
          <a:endParaRPr lang="en-US"/>
        </a:p>
      </dgm:t>
    </dgm:pt>
    <dgm:pt modelId="{8DC3618D-7CD9-C749-9B12-D830FCDFBF1A}" type="pres">
      <dgm:prSet presAssocID="{98DAC115-A1BC-A041-82C1-46079BD38168}" presName="text0" presStyleLbl="node1" presStyleIdx="2" presStyleCnt="4" custScaleX="263497">
        <dgm:presLayoutVars>
          <dgm:bulletEnabled val="1"/>
        </dgm:presLayoutVars>
      </dgm:prSet>
      <dgm:spPr/>
      <dgm:t>
        <a:bodyPr/>
        <a:lstStyle/>
        <a:p>
          <a:endParaRPr lang="en-US"/>
        </a:p>
      </dgm:t>
    </dgm:pt>
    <dgm:pt modelId="{028093B8-E107-5C47-9422-38C599B3A3D0}" type="pres">
      <dgm:prSet presAssocID="{692EE60A-CF50-284F-81BD-6C23544FDD95}" presName="Name56" presStyleLbl="parChTrans1D2" presStyleIdx="2" presStyleCnt="3"/>
      <dgm:spPr/>
      <dgm:t>
        <a:bodyPr/>
        <a:lstStyle/>
        <a:p>
          <a:endParaRPr lang="en-US"/>
        </a:p>
      </dgm:t>
    </dgm:pt>
    <dgm:pt modelId="{23DA50D7-6234-474D-8CD9-AE8219CBF241}" type="pres">
      <dgm:prSet presAssocID="{AA45346D-4540-9E4B-88A0-64D031E7533E}" presName="text0" presStyleLbl="node1" presStyleIdx="3" presStyleCnt="4" custScaleX="281085">
        <dgm:presLayoutVars>
          <dgm:bulletEnabled val="1"/>
        </dgm:presLayoutVars>
      </dgm:prSet>
      <dgm:spPr/>
      <dgm:t>
        <a:bodyPr/>
        <a:lstStyle/>
        <a:p>
          <a:endParaRPr lang="en-US"/>
        </a:p>
      </dgm:t>
    </dgm:pt>
  </dgm:ptLst>
  <dgm:cxnLst>
    <dgm:cxn modelId="{E6362F2A-2AFE-3142-AA2F-057B0DF99D1A}" type="presOf" srcId="{98DAC115-A1BC-A041-82C1-46079BD38168}" destId="{8DC3618D-7CD9-C749-9B12-D830FCDFBF1A}" srcOrd="0" destOrd="0" presId="urn:microsoft.com/office/officeart/2008/layout/RadialCluster"/>
    <dgm:cxn modelId="{7358B6D9-A571-6049-B064-B8D4A3088160}" type="presOf" srcId="{AA45346D-4540-9E4B-88A0-64D031E7533E}" destId="{23DA50D7-6234-474D-8CD9-AE8219CBF241}" srcOrd="0" destOrd="0" presId="urn:microsoft.com/office/officeart/2008/layout/RadialCluster"/>
    <dgm:cxn modelId="{F5DFF8FB-624E-3F47-9997-1975E4FBF241}" srcId="{15273DCC-CB6C-4B42-A2ED-D951C86755AC}" destId="{AA45346D-4540-9E4B-88A0-64D031E7533E}" srcOrd="2" destOrd="0" parTransId="{692EE60A-CF50-284F-81BD-6C23544FDD95}" sibTransId="{17A44B53-0485-0843-AA8C-7100F5583777}"/>
    <dgm:cxn modelId="{949FBA26-0E65-674D-8688-E6ED8A77F9ED}" srcId="{2246882A-65F2-314B-836D-FFA9F4EF5852}" destId="{15273DCC-CB6C-4B42-A2ED-D951C86755AC}" srcOrd="0" destOrd="0" parTransId="{54E58AB2-8F6A-2B43-B434-47C805EF435E}" sibTransId="{DD7EF702-A7D3-5A49-B815-D16562F3501A}"/>
    <dgm:cxn modelId="{B31B2D66-146B-E040-B10D-6670F56FCD18}" type="presOf" srcId="{D9D3E4C2-0778-B446-B1FC-A8323ED21D82}" destId="{EA00AEBA-52F1-9448-9DBF-5735EAFF708A}" srcOrd="0" destOrd="0" presId="urn:microsoft.com/office/officeart/2008/layout/RadialCluster"/>
    <dgm:cxn modelId="{D759F26F-CC98-CC4B-A16E-2BB60A278B07}" type="presOf" srcId="{15273DCC-CB6C-4B42-A2ED-D951C86755AC}" destId="{A56F2402-B55B-F94A-9999-50E032F7325C}" srcOrd="0" destOrd="0" presId="urn:microsoft.com/office/officeart/2008/layout/RadialCluster"/>
    <dgm:cxn modelId="{6CDD5FC5-8A21-7C40-9B44-9964BA14B91A}" type="presOf" srcId="{2246882A-65F2-314B-836D-FFA9F4EF5852}" destId="{BFEE0E74-C1C7-5D42-A67F-41A36596133A}" srcOrd="0" destOrd="0" presId="urn:microsoft.com/office/officeart/2008/layout/RadialCluster"/>
    <dgm:cxn modelId="{31EFBC8C-9B05-584B-8AE6-2CD5BBE9D4ED}" srcId="{15273DCC-CB6C-4B42-A2ED-D951C86755AC}" destId="{D9D3E4C2-0778-B446-B1FC-A8323ED21D82}" srcOrd="0" destOrd="0" parTransId="{B98D2CB4-E778-FA44-8330-204812468950}" sibTransId="{E70E7AD3-5F1B-3348-B30F-B21D8A5DCDAA}"/>
    <dgm:cxn modelId="{B0BE9B00-C369-1B49-8E1C-822E5BB400E7}" type="presOf" srcId="{069EF898-E175-794D-BCB0-D7AF97D81928}" destId="{501E907E-DF18-934E-89BB-552A27F60F8A}" srcOrd="0" destOrd="0" presId="urn:microsoft.com/office/officeart/2008/layout/RadialCluster"/>
    <dgm:cxn modelId="{B4C6FD44-181F-7149-926D-FFDBACF7EAEA}" type="presOf" srcId="{692EE60A-CF50-284F-81BD-6C23544FDD95}" destId="{028093B8-E107-5C47-9422-38C599B3A3D0}" srcOrd="0" destOrd="0" presId="urn:microsoft.com/office/officeart/2008/layout/RadialCluster"/>
    <dgm:cxn modelId="{E3BEA025-DC01-164D-931A-E311F1CB2B84}" srcId="{15273DCC-CB6C-4B42-A2ED-D951C86755AC}" destId="{98DAC115-A1BC-A041-82C1-46079BD38168}" srcOrd="1" destOrd="0" parTransId="{069EF898-E175-794D-BCB0-D7AF97D81928}" sibTransId="{F47CEF26-6469-D24A-BA89-564E72806A97}"/>
    <dgm:cxn modelId="{96E970BC-3065-D842-A451-93743067B6E6}" type="presOf" srcId="{B98D2CB4-E778-FA44-8330-204812468950}" destId="{6654F8E4-8E13-DB47-BDA6-CE9F6FAA0922}" srcOrd="0" destOrd="0" presId="urn:microsoft.com/office/officeart/2008/layout/RadialCluster"/>
    <dgm:cxn modelId="{2864B04D-C11C-7145-95CE-D4F6C36D83D7}" type="presParOf" srcId="{BFEE0E74-C1C7-5D42-A67F-41A36596133A}" destId="{724F451F-40BF-2B40-A1C9-6AF5C85ACAD1}" srcOrd="0" destOrd="0" presId="urn:microsoft.com/office/officeart/2008/layout/RadialCluster"/>
    <dgm:cxn modelId="{7349711D-C679-8749-8440-361B01531E13}" type="presParOf" srcId="{724F451F-40BF-2B40-A1C9-6AF5C85ACAD1}" destId="{A56F2402-B55B-F94A-9999-50E032F7325C}" srcOrd="0" destOrd="0" presId="urn:microsoft.com/office/officeart/2008/layout/RadialCluster"/>
    <dgm:cxn modelId="{702470D0-3C5F-1948-AD4F-9D990E10CF76}" type="presParOf" srcId="{724F451F-40BF-2B40-A1C9-6AF5C85ACAD1}" destId="{6654F8E4-8E13-DB47-BDA6-CE9F6FAA0922}" srcOrd="1" destOrd="0" presId="urn:microsoft.com/office/officeart/2008/layout/RadialCluster"/>
    <dgm:cxn modelId="{3C51D9D6-ADF4-1242-BEE7-E0006AC6B604}" type="presParOf" srcId="{724F451F-40BF-2B40-A1C9-6AF5C85ACAD1}" destId="{EA00AEBA-52F1-9448-9DBF-5735EAFF708A}" srcOrd="2" destOrd="0" presId="urn:microsoft.com/office/officeart/2008/layout/RadialCluster"/>
    <dgm:cxn modelId="{7080D2D2-BAB2-5144-B50F-B6D6D534F314}" type="presParOf" srcId="{724F451F-40BF-2B40-A1C9-6AF5C85ACAD1}" destId="{501E907E-DF18-934E-89BB-552A27F60F8A}" srcOrd="3" destOrd="0" presId="urn:microsoft.com/office/officeart/2008/layout/RadialCluster"/>
    <dgm:cxn modelId="{F87DCA98-107D-4B43-A22A-2805F59996D9}" type="presParOf" srcId="{724F451F-40BF-2B40-A1C9-6AF5C85ACAD1}" destId="{8DC3618D-7CD9-C749-9B12-D830FCDFBF1A}" srcOrd="4" destOrd="0" presId="urn:microsoft.com/office/officeart/2008/layout/RadialCluster"/>
    <dgm:cxn modelId="{09CE827C-154B-0442-B2D7-BD0932AB1607}" type="presParOf" srcId="{724F451F-40BF-2B40-A1C9-6AF5C85ACAD1}" destId="{028093B8-E107-5C47-9422-38C599B3A3D0}" srcOrd="5" destOrd="0" presId="urn:microsoft.com/office/officeart/2008/layout/RadialCluster"/>
    <dgm:cxn modelId="{24961909-4261-1148-88F9-12CE0D9D0B1A}" type="presParOf" srcId="{724F451F-40BF-2B40-A1C9-6AF5C85ACAD1}" destId="{23DA50D7-6234-474D-8CD9-AE8219CBF241}"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F9052-E6F2-AC44-BF30-62A24C261646}">
      <dsp:nvSpPr>
        <dsp:cNvPr id="0" name=""/>
        <dsp:cNvSpPr/>
      </dsp:nvSpPr>
      <dsp:spPr>
        <a:xfrm>
          <a:off x="2720091" y="1440880"/>
          <a:ext cx="3120856" cy="1371600"/>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n-US" sz="3000" kern="1200" dirty="0" smtClean="0"/>
            <a:t>The Improvising Teacher</a:t>
          </a:r>
          <a:endParaRPr lang="en-US" sz="3000" kern="1200" dirty="0"/>
        </a:p>
      </dsp:txBody>
      <dsp:txXfrm>
        <a:off x="2787047" y="1507836"/>
        <a:ext cx="2986944" cy="1237688"/>
      </dsp:txXfrm>
    </dsp:sp>
    <dsp:sp modelId="{18DBC1AF-9D4F-9A40-80CB-BCD3451728B7}">
      <dsp:nvSpPr>
        <dsp:cNvPr id="0" name=""/>
        <dsp:cNvSpPr/>
      </dsp:nvSpPr>
      <dsp:spPr>
        <a:xfrm rot="16131508">
          <a:off x="4103767" y="1281010"/>
          <a:ext cx="319801" cy="0"/>
        </a:xfrm>
        <a:custGeom>
          <a:avLst/>
          <a:gdLst/>
          <a:ahLst/>
          <a:cxnLst/>
          <a:rect l="0" t="0" r="0" b="0"/>
          <a:pathLst>
            <a:path>
              <a:moveTo>
                <a:pt x="0" y="0"/>
              </a:moveTo>
              <a:lnTo>
                <a:pt x="319801"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92353BA-F28E-744C-A170-22D5F3C9E3F5}">
      <dsp:nvSpPr>
        <dsp:cNvPr id="0" name=""/>
        <dsp:cNvSpPr/>
      </dsp:nvSpPr>
      <dsp:spPr>
        <a:xfrm>
          <a:off x="2732151" y="202169"/>
          <a:ext cx="3038351" cy="918972"/>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US" sz="3500" kern="1200" dirty="0" smtClean="0"/>
            <a:t>Professional</a:t>
          </a:r>
          <a:endParaRPr lang="en-US" sz="3500" kern="1200" dirty="0"/>
        </a:p>
      </dsp:txBody>
      <dsp:txXfrm>
        <a:off x="2777012" y="247030"/>
        <a:ext cx="2948629" cy="829250"/>
      </dsp:txXfrm>
    </dsp:sp>
    <dsp:sp modelId="{B5B3D5B5-AF46-0042-8A8C-116EEEB80623}">
      <dsp:nvSpPr>
        <dsp:cNvPr id="0" name=""/>
        <dsp:cNvSpPr/>
      </dsp:nvSpPr>
      <dsp:spPr>
        <a:xfrm rot="1982300">
          <a:off x="5231689" y="3160868"/>
          <a:ext cx="1278019" cy="0"/>
        </a:xfrm>
        <a:custGeom>
          <a:avLst/>
          <a:gdLst/>
          <a:ahLst/>
          <a:cxnLst/>
          <a:rect l="0" t="0" r="0" b="0"/>
          <a:pathLst>
            <a:path>
              <a:moveTo>
                <a:pt x="0" y="0"/>
              </a:moveTo>
              <a:lnTo>
                <a:pt x="1278019"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7EDD0B2-7AE0-CF41-9699-1529EB02BCEB}">
      <dsp:nvSpPr>
        <dsp:cNvPr id="0" name=""/>
        <dsp:cNvSpPr/>
      </dsp:nvSpPr>
      <dsp:spPr>
        <a:xfrm>
          <a:off x="5948554" y="3509256"/>
          <a:ext cx="2328684" cy="918972"/>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n-US" sz="3000" kern="1200" dirty="0" smtClean="0"/>
            <a:t>Educational</a:t>
          </a:r>
          <a:endParaRPr lang="en-US" sz="3000" kern="1200" dirty="0"/>
        </a:p>
      </dsp:txBody>
      <dsp:txXfrm>
        <a:off x="5993415" y="3554117"/>
        <a:ext cx="2238962" cy="829250"/>
      </dsp:txXfrm>
    </dsp:sp>
    <dsp:sp modelId="{A21FFAA3-5824-F241-ADAF-973028D121EB}">
      <dsp:nvSpPr>
        <dsp:cNvPr id="0" name=""/>
        <dsp:cNvSpPr/>
      </dsp:nvSpPr>
      <dsp:spPr>
        <a:xfrm rot="8694472">
          <a:off x="2179482" y="3168172"/>
          <a:ext cx="1237421" cy="0"/>
        </a:xfrm>
        <a:custGeom>
          <a:avLst/>
          <a:gdLst/>
          <a:ahLst/>
          <a:cxnLst/>
          <a:rect l="0" t="0" r="0" b="0"/>
          <a:pathLst>
            <a:path>
              <a:moveTo>
                <a:pt x="0" y="0"/>
              </a:moveTo>
              <a:lnTo>
                <a:pt x="1237421"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7592F91-6961-3146-9439-D7A7EBF63814}">
      <dsp:nvSpPr>
        <dsp:cNvPr id="0" name=""/>
        <dsp:cNvSpPr/>
      </dsp:nvSpPr>
      <dsp:spPr>
        <a:xfrm>
          <a:off x="270510" y="3523865"/>
          <a:ext cx="2734925" cy="918972"/>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200150">
            <a:lnSpc>
              <a:spcPct val="90000"/>
            </a:lnSpc>
            <a:spcBef>
              <a:spcPct val="0"/>
            </a:spcBef>
            <a:spcAft>
              <a:spcPct val="35000"/>
            </a:spcAft>
          </a:pPr>
          <a:r>
            <a:rPr lang="en-US" sz="2700" kern="1200" dirty="0" smtClean="0"/>
            <a:t>Improvisational</a:t>
          </a:r>
          <a:endParaRPr lang="en-US" sz="2700" kern="1200" dirty="0"/>
        </a:p>
      </dsp:txBody>
      <dsp:txXfrm>
        <a:off x="315371" y="3568726"/>
        <a:ext cx="2645203" cy="829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F2402-B55B-F94A-9999-50E032F7325C}">
      <dsp:nvSpPr>
        <dsp:cNvPr id="0" name=""/>
        <dsp:cNvSpPr/>
      </dsp:nvSpPr>
      <dsp:spPr>
        <a:xfrm>
          <a:off x="2034087" y="1565883"/>
          <a:ext cx="4338352" cy="1800241"/>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endParaRPr lang="en-US" sz="1200" kern="1200" dirty="0">
            <a:solidFill>
              <a:srgbClr val="000000"/>
            </a:solidFill>
          </a:endParaRPr>
        </a:p>
        <a:p>
          <a:pPr lvl="0" algn="ctr" defTabSz="533400">
            <a:lnSpc>
              <a:spcPct val="90000"/>
            </a:lnSpc>
            <a:spcBef>
              <a:spcPct val="0"/>
            </a:spcBef>
            <a:spcAft>
              <a:spcPct val="35000"/>
            </a:spcAft>
          </a:pPr>
          <a:r>
            <a:rPr lang="en-US" sz="2000" kern="1200" dirty="0">
              <a:solidFill>
                <a:srgbClr val="000000"/>
              </a:solidFill>
            </a:rPr>
            <a:t>Noticing</a:t>
          </a:r>
        </a:p>
        <a:p>
          <a:pPr lvl="0" algn="ctr" defTabSz="533400">
            <a:lnSpc>
              <a:spcPct val="90000"/>
            </a:lnSpc>
            <a:spcBef>
              <a:spcPct val="0"/>
            </a:spcBef>
            <a:spcAft>
              <a:spcPct val="35000"/>
            </a:spcAft>
          </a:pPr>
          <a:r>
            <a:rPr lang="en-US" sz="2000" kern="1200" dirty="0">
              <a:solidFill>
                <a:srgbClr val="000000"/>
              </a:solidFill>
            </a:rPr>
            <a:t>Dialogue</a:t>
          </a:r>
        </a:p>
        <a:p>
          <a:pPr lvl="0" algn="ctr" defTabSz="533400">
            <a:lnSpc>
              <a:spcPct val="90000"/>
            </a:lnSpc>
            <a:spcBef>
              <a:spcPct val="0"/>
            </a:spcBef>
            <a:spcAft>
              <a:spcPct val="35000"/>
            </a:spcAft>
          </a:pPr>
          <a:r>
            <a:rPr lang="en-US" sz="2000" kern="1200" dirty="0">
              <a:solidFill>
                <a:srgbClr val="000000"/>
              </a:solidFill>
            </a:rPr>
            <a:t>Connecting</a:t>
          </a:r>
        </a:p>
        <a:p>
          <a:pPr lvl="0" algn="ctr" defTabSz="533400">
            <a:lnSpc>
              <a:spcPct val="90000"/>
            </a:lnSpc>
            <a:spcBef>
              <a:spcPct val="0"/>
            </a:spcBef>
            <a:spcAft>
              <a:spcPct val="35000"/>
            </a:spcAft>
          </a:pPr>
          <a:r>
            <a:rPr lang="en-US" sz="2000" kern="1200" dirty="0">
              <a:solidFill>
                <a:srgbClr val="000000"/>
              </a:solidFill>
            </a:rPr>
            <a:t>Adapting</a:t>
          </a:r>
        </a:p>
        <a:p>
          <a:pPr lvl="0" algn="ctr" defTabSz="533400">
            <a:lnSpc>
              <a:spcPct val="90000"/>
            </a:lnSpc>
            <a:spcBef>
              <a:spcPct val="0"/>
            </a:spcBef>
            <a:spcAft>
              <a:spcPct val="35000"/>
            </a:spcAft>
          </a:pPr>
          <a:endParaRPr lang="en-US" sz="800" kern="1200" dirty="0"/>
        </a:p>
      </dsp:txBody>
      <dsp:txXfrm>
        <a:off x="2121968" y="1653764"/>
        <a:ext cx="4162590" cy="1624479"/>
      </dsp:txXfrm>
    </dsp:sp>
    <dsp:sp modelId="{6654F8E4-8E13-DB47-BDA6-CE9F6FAA0922}">
      <dsp:nvSpPr>
        <dsp:cNvPr id="0" name=""/>
        <dsp:cNvSpPr/>
      </dsp:nvSpPr>
      <dsp:spPr>
        <a:xfrm rot="16109013">
          <a:off x="4013453" y="1404238"/>
          <a:ext cx="323403" cy="0"/>
        </a:xfrm>
        <a:custGeom>
          <a:avLst/>
          <a:gdLst/>
          <a:ahLst/>
          <a:cxnLst/>
          <a:rect l="0" t="0" r="0" b="0"/>
          <a:pathLst>
            <a:path>
              <a:moveTo>
                <a:pt x="0" y="0"/>
              </a:moveTo>
              <a:lnTo>
                <a:pt x="323403"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A00AEBA-52F1-9448-9DBF-5735EAFF708A}">
      <dsp:nvSpPr>
        <dsp:cNvPr id="0" name=""/>
        <dsp:cNvSpPr/>
      </dsp:nvSpPr>
      <dsp:spPr>
        <a:xfrm>
          <a:off x="2565271" y="262356"/>
          <a:ext cx="3185259" cy="980236"/>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a:solidFill>
                <a:srgbClr val="000000"/>
              </a:solidFill>
            </a:rPr>
            <a:t>Permission to improvise</a:t>
          </a:r>
        </a:p>
      </dsp:txBody>
      <dsp:txXfrm>
        <a:off x="2613122" y="310207"/>
        <a:ext cx="3089557" cy="884534"/>
      </dsp:txXfrm>
    </dsp:sp>
    <dsp:sp modelId="{501E907E-DF18-934E-89BB-552A27F60F8A}">
      <dsp:nvSpPr>
        <dsp:cNvPr id="0" name=""/>
        <dsp:cNvSpPr/>
      </dsp:nvSpPr>
      <dsp:spPr>
        <a:xfrm rot="2465635">
          <a:off x="5185071" y="3500165"/>
          <a:ext cx="407855" cy="0"/>
        </a:xfrm>
        <a:custGeom>
          <a:avLst/>
          <a:gdLst/>
          <a:ahLst/>
          <a:cxnLst/>
          <a:rect l="0" t="0" r="0" b="0"/>
          <a:pathLst>
            <a:path>
              <a:moveTo>
                <a:pt x="0" y="0"/>
              </a:moveTo>
              <a:lnTo>
                <a:pt x="407855"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C3618D-7CD9-C749-9B12-D830FCDFBF1A}">
      <dsp:nvSpPr>
        <dsp:cNvPr id="0" name=""/>
        <dsp:cNvSpPr/>
      </dsp:nvSpPr>
      <dsp:spPr>
        <a:xfrm>
          <a:off x="4813192" y="3634206"/>
          <a:ext cx="2582894" cy="980236"/>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a:solidFill>
                <a:srgbClr val="000000"/>
              </a:solidFill>
            </a:rPr>
            <a:t>Personalisation</a:t>
          </a:r>
        </a:p>
      </dsp:txBody>
      <dsp:txXfrm>
        <a:off x="4861043" y="3682057"/>
        <a:ext cx="2487192" cy="884534"/>
      </dsp:txXfrm>
    </dsp:sp>
    <dsp:sp modelId="{028093B8-E107-5C47-9422-38C599B3A3D0}">
      <dsp:nvSpPr>
        <dsp:cNvPr id="0" name=""/>
        <dsp:cNvSpPr/>
      </dsp:nvSpPr>
      <dsp:spPr>
        <a:xfrm rot="8413463">
          <a:off x="2751440" y="3500165"/>
          <a:ext cx="419019" cy="0"/>
        </a:xfrm>
        <a:custGeom>
          <a:avLst/>
          <a:gdLst/>
          <a:ahLst/>
          <a:cxnLst/>
          <a:rect l="0" t="0" r="0" b="0"/>
          <a:pathLst>
            <a:path>
              <a:moveTo>
                <a:pt x="0" y="0"/>
              </a:moveTo>
              <a:lnTo>
                <a:pt x="419019"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DA50D7-6234-474D-8CD9-AE8219CBF241}">
      <dsp:nvSpPr>
        <dsp:cNvPr id="0" name=""/>
        <dsp:cNvSpPr/>
      </dsp:nvSpPr>
      <dsp:spPr>
        <a:xfrm>
          <a:off x="833513" y="3634206"/>
          <a:ext cx="2755298" cy="980236"/>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hueOff val="0"/>
              <a:satOff val="0"/>
              <a:lumOff val="0"/>
              <a:alphaOff val="0"/>
              <a:shade val="70000"/>
              <a:satMod val="105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dirty="0">
              <a:solidFill>
                <a:srgbClr val="000000"/>
              </a:solidFill>
            </a:rPr>
            <a:t>Adaptation IN and ON action</a:t>
          </a:r>
        </a:p>
      </dsp:txBody>
      <dsp:txXfrm>
        <a:off x="881364" y="3682057"/>
        <a:ext cx="2659596" cy="884534"/>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11A22E-B326-AF48-B555-11E3E1C0718E}" type="datetimeFigureOut">
              <a:rPr lang="en-US" smtClean="0"/>
              <a:t>13/11/23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33679C-1E0C-9249-A274-1AD5B4A1E17D}" type="slidenum">
              <a:rPr lang="en-US" smtClean="0"/>
              <a:t>‹#›</a:t>
            </a:fld>
            <a:endParaRPr lang="en-US" dirty="0"/>
          </a:p>
        </p:txBody>
      </p:sp>
    </p:spTree>
    <p:extLst>
      <p:ext uri="{BB962C8B-B14F-4D97-AF65-F5344CB8AC3E}">
        <p14:creationId xmlns:p14="http://schemas.microsoft.com/office/powerpoint/2010/main" val="2506647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C67629-9B42-234E-AB25-6084CC1C833E}" type="datetimeFigureOut">
              <a:rPr lang="en-US" smtClean="0"/>
              <a:t>13/11/23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9E82E2-25BC-E74F-A859-F449F1C272FC}" type="slidenum">
              <a:rPr lang="en-US" smtClean="0"/>
              <a:t>‹#›</a:t>
            </a:fld>
            <a:endParaRPr lang="en-US" dirty="0"/>
          </a:p>
        </p:txBody>
      </p:sp>
    </p:spTree>
    <p:extLst>
      <p:ext uri="{BB962C8B-B14F-4D97-AF65-F5344CB8AC3E}">
        <p14:creationId xmlns:p14="http://schemas.microsoft.com/office/powerpoint/2010/main" val="29590260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7862781-1B57-C24B-A52D-C63CBB11DD3A}" type="datetimeFigureOut">
              <a:rPr lang="en-US" smtClean="0"/>
              <a:t>13/11/23</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4D769E-A544-CC41-BF7C-853D7355B0C0}"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862781-1B57-C24B-A52D-C63CBB11DD3A}" type="datetimeFigureOut">
              <a:rPr lang="en-US" smtClean="0"/>
              <a:t>13/11/23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4D769E-A544-CC41-BF7C-853D7355B0C0}"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2A4D769E-A544-CC41-BF7C-853D7355B0C0}"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7862781-1B57-C24B-A52D-C63CBB11DD3A}" type="datetimeFigureOut">
              <a:rPr lang="en-US" smtClean="0"/>
              <a:t>13/11/23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7862781-1B57-C24B-A52D-C63CBB11DD3A}" type="datetimeFigureOut">
              <a:rPr lang="en-US" smtClean="0"/>
              <a:t>13/11/23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2A4D769E-A544-CC41-BF7C-853D7355B0C0}"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7862781-1B57-C24B-A52D-C63CBB11DD3A}" type="datetimeFigureOut">
              <a:rPr lang="en-US" smtClean="0"/>
              <a:t>13/11/23</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A4D769E-A544-CC41-BF7C-853D7355B0C0}"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7862781-1B57-C24B-A52D-C63CBB11DD3A}" type="datetimeFigureOut">
              <a:rPr lang="en-US" smtClean="0"/>
              <a:t>13/11/23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4D769E-A544-CC41-BF7C-853D7355B0C0}"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7862781-1B57-C24B-A52D-C63CBB11DD3A}" type="datetimeFigureOut">
              <a:rPr lang="en-US" smtClean="0"/>
              <a:t>13/11/23</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A4D769E-A544-CC41-BF7C-853D7355B0C0}"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7862781-1B57-C24B-A52D-C63CBB11DD3A}" type="datetimeFigureOut">
              <a:rPr lang="en-US" smtClean="0"/>
              <a:t>13/11/23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2A4D769E-A544-CC41-BF7C-853D7355B0C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7862781-1B57-C24B-A52D-C63CBB11DD3A}" type="datetimeFigureOut">
              <a:rPr lang="en-US" smtClean="0"/>
              <a:t>13/11/23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A4D769E-A544-CC41-BF7C-853D7355B0C0}"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A4D769E-A544-CC41-BF7C-853D7355B0C0}"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67862781-1B57-C24B-A52D-C63CBB11DD3A}" type="datetimeFigureOut">
              <a:rPr lang="en-US" smtClean="0"/>
              <a:t>13/11/23</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2A4D769E-A544-CC41-BF7C-853D7355B0C0}"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67862781-1B57-C24B-A52D-C63CBB11DD3A}" type="datetimeFigureOut">
              <a:rPr lang="en-US" smtClean="0"/>
              <a:t>13/11/23</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7862781-1B57-C24B-A52D-C63CBB11DD3A}" type="datetimeFigureOut">
              <a:rPr lang="en-US" smtClean="0"/>
              <a:t>13/11/23</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A4D769E-A544-CC41-BF7C-853D7355B0C0}"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2194572"/>
          </a:xfrm>
        </p:spPr>
        <p:txBody>
          <a:bodyPr>
            <a:normAutofit fontScale="92500" lnSpcReduction="20000"/>
          </a:bodyPr>
          <a:lstStyle/>
          <a:p>
            <a:endParaRPr lang="en-US" sz="2400" dirty="0" smtClean="0"/>
          </a:p>
          <a:p>
            <a:r>
              <a:rPr lang="en-US" sz="2400" dirty="0" smtClean="0"/>
              <a:t>Nick sorensen</a:t>
            </a:r>
          </a:p>
          <a:p>
            <a:r>
              <a:rPr lang="en-US" dirty="0" smtClean="0"/>
              <a:t>Emeritus professor of education</a:t>
            </a:r>
          </a:p>
          <a:p>
            <a:r>
              <a:rPr lang="en-US" dirty="0" smtClean="0"/>
              <a:t>Bath spa university, uk</a:t>
            </a:r>
          </a:p>
          <a:p>
            <a:endParaRPr lang="en-US" dirty="0"/>
          </a:p>
          <a:p>
            <a:endParaRPr lang="en-US" dirty="0" smtClean="0"/>
          </a:p>
          <a:p>
            <a:r>
              <a:rPr lang="en-US" dirty="0" smtClean="0"/>
              <a:t>UCET Annual conference</a:t>
            </a:r>
          </a:p>
          <a:p>
            <a:r>
              <a:rPr lang="en-US" dirty="0" smtClean="0"/>
              <a:t>15 november 2023</a:t>
            </a:r>
            <a:endParaRPr lang="en-US" dirty="0"/>
          </a:p>
        </p:txBody>
      </p:sp>
      <p:sp>
        <p:nvSpPr>
          <p:cNvPr id="2" name="Title 1"/>
          <p:cNvSpPr>
            <a:spLocks noGrp="1"/>
          </p:cNvSpPr>
          <p:nvPr>
            <p:ph type="ctrTitle"/>
          </p:nvPr>
        </p:nvSpPr>
        <p:spPr/>
        <p:txBody>
          <a:bodyPr/>
          <a:lstStyle/>
          <a:p>
            <a:r>
              <a:rPr lang="en-US" dirty="0" smtClean="0"/>
              <a:t>Artful Improvisation and the Expert Teacher</a:t>
            </a:r>
            <a:endParaRPr lang="en-US" dirty="0"/>
          </a:p>
        </p:txBody>
      </p:sp>
    </p:spTree>
    <p:extLst>
      <p:ext uri="{BB962C8B-B14F-4D97-AF65-F5344CB8AC3E}">
        <p14:creationId xmlns:p14="http://schemas.microsoft.com/office/powerpoint/2010/main" val="41989366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Educational: Gert Biesta</a:t>
            </a:r>
            <a:endParaRPr lang="en-US" dirty="0"/>
          </a:p>
        </p:txBody>
      </p:sp>
      <p:pic>
        <p:nvPicPr>
          <p:cNvPr id="7" name="Content Placeholder 6" descr="Screen Shot 2023-11-13 at 11.20.37.pn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5514" r="-5514"/>
          <a:stretch/>
        </p:blipFill>
        <p:spPr>
          <a:xfrm>
            <a:off x="301625" y="987552"/>
            <a:ext cx="8504238" cy="5647354"/>
          </a:xfrm>
        </p:spPr>
      </p:pic>
    </p:spTree>
    <p:extLst>
      <p:ext uri="{BB962C8B-B14F-4D97-AF65-F5344CB8AC3E}">
        <p14:creationId xmlns:p14="http://schemas.microsoft.com/office/powerpoint/2010/main" val="23915525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Biesta (2015</a:t>
            </a:r>
            <a:r>
              <a:rPr lang="en-US" dirty="0" smtClean="0"/>
              <a:t>): </a:t>
            </a:r>
            <a:r>
              <a:rPr lang="en-US" dirty="0" smtClean="0"/>
              <a:t>view of improvisation</a:t>
            </a:r>
            <a:endParaRPr lang="en-US" dirty="0"/>
          </a:p>
        </p:txBody>
      </p:sp>
      <p:pic>
        <p:nvPicPr>
          <p:cNvPr id="4" name="Content Placeholder 3"/>
          <p:cNvPicPr>
            <a:picLocks noGrp="1" noChangeAspect="1"/>
          </p:cNvPicPr>
          <p:nvPr>
            <p:ph sz="quarter" idx="1"/>
          </p:nvPr>
        </p:nvPicPr>
        <p:blipFill>
          <a:blip r:embed="rId2"/>
          <a:srcRect l="2394" r="2394"/>
          <a:stretch>
            <a:fillRect/>
          </a:stretch>
        </p:blipFill>
        <p:spPr/>
      </p:pic>
    </p:spTree>
    <p:extLst>
      <p:ext uri="{BB962C8B-B14F-4D97-AF65-F5344CB8AC3E}">
        <p14:creationId xmlns:p14="http://schemas.microsoft.com/office/powerpoint/2010/main" val="97116748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Biesta (2015) – some conclusions</a:t>
            </a:r>
            <a:endParaRPr lang="en-US" dirty="0"/>
          </a:p>
        </p:txBody>
      </p:sp>
      <p:sp>
        <p:nvSpPr>
          <p:cNvPr id="6" name="Content Placeholder 5"/>
          <p:cNvSpPr>
            <a:spLocks noGrp="1"/>
          </p:cNvSpPr>
          <p:nvPr>
            <p:ph sz="quarter" idx="1"/>
          </p:nvPr>
        </p:nvSpPr>
        <p:spPr/>
        <p:txBody>
          <a:bodyPr>
            <a:normAutofit fontScale="92500" lnSpcReduction="20000"/>
          </a:bodyPr>
          <a:lstStyle/>
          <a:p>
            <a:r>
              <a:rPr lang="en-US" dirty="0" smtClean="0"/>
              <a:t>Teaching necessarily requires improvisation </a:t>
            </a:r>
          </a:p>
          <a:p>
            <a:pPr marL="0" indent="0">
              <a:buNone/>
            </a:pPr>
            <a:r>
              <a:rPr lang="en-US" dirty="0" smtClean="0"/>
              <a:t>(a social / relational activity)</a:t>
            </a:r>
          </a:p>
          <a:p>
            <a:r>
              <a:rPr lang="en-US" dirty="0" smtClean="0"/>
              <a:t>Educational improvisation: the capacity for embodied judgment</a:t>
            </a:r>
          </a:p>
          <a:p>
            <a:pPr lvl="1"/>
            <a:r>
              <a:rPr lang="en-US" dirty="0" smtClean="0"/>
              <a:t>About the how (craft)</a:t>
            </a:r>
          </a:p>
          <a:p>
            <a:pPr lvl="1"/>
            <a:r>
              <a:rPr lang="en-US" dirty="0" smtClean="0"/>
              <a:t>About the what for (wisdom)</a:t>
            </a:r>
          </a:p>
          <a:p>
            <a:r>
              <a:rPr lang="en-US" dirty="0" smtClean="0"/>
              <a:t>What ‘disciplines’ improvisation in teaching is orientation on the purpose of education</a:t>
            </a:r>
          </a:p>
          <a:p>
            <a:r>
              <a:rPr lang="en-US" dirty="0" smtClean="0"/>
              <a:t>Orientating one’s action towards the unforeseen</a:t>
            </a:r>
          </a:p>
          <a:p>
            <a:endParaRPr lang="en-US" dirty="0"/>
          </a:p>
          <a:p>
            <a:pPr marL="0" indent="0">
              <a:buNone/>
            </a:pPr>
            <a:r>
              <a:rPr lang="en-US" dirty="0" smtClean="0"/>
              <a:t>(See also Biesta, G. (2015) </a:t>
            </a:r>
            <a:r>
              <a:rPr lang="en-US" i="1" dirty="0" smtClean="0"/>
              <a:t>The Beautiful Risk of Education</a:t>
            </a:r>
            <a:r>
              <a:rPr lang="en-US" dirty="0" smtClean="0"/>
              <a:t>; chapter 7 ‘Virtuosity’. London: Paradigm)</a:t>
            </a:r>
            <a:endParaRPr lang="en-US" dirty="0"/>
          </a:p>
        </p:txBody>
      </p:sp>
    </p:spTree>
    <p:extLst>
      <p:ext uri="{BB962C8B-B14F-4D97-AF65-F5344CB8AC3E}">
        <p14:creationId xmlns:p14="http://schemas.microsoft.com/office/powerpoint/2010/main" val="12691051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formation of The </a:t>
            </a:r>
            <a:r>
              <a:rPr lang="en-US" dirty="0"/>
              <a:t>I</a:t>
            </a:r>
            <a:r>
              <a:rPr lang="en-US" dirty="0" smtClean="0"/>
              <a:t>mprovising </a:t>
            </a:r>
            <a:r>
              <a:rPr lang="en-US" dirty="0"/>
              <a:t>T</a:t>
            </a:r>
            <a:r>
              <a:rPr lang="en-US" dirty="0" smtClean="0"/>
              <a:t>eacher</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solidFill>
                  <a:srgbClr val="008000"/>
                </a:solidFill>
              </a:rPr>
              <a:t>Promote artful improvisation</a:t>
            </a:r>
          </a:p>
          <a:p>
            <a:r>
              <a:rPr lang="en-US" dirty="0" smtClean="0">
                <a:solidFill>
                  <a:srgbClr val="3366FF"/>
                </a:solidFill>
              </a:rPr>
              <a:t>Foreground the necessity of having a disposition to improvise</a:t>
            </a:r>
          </a:p>
          <a:p>
            <a:r>
              <a:rPr lang="en-US" dirty="0" smtClean="0">
                <a:solidFill>
                  <a:srgbClr val="3366FF"/>
                </a:solidFill>
              </a:rPr>
              <a:t>Develop the four improvisational skills</a:t>
            </a:r>
            <a:endParaRPr lang="en-US" dirty="0">
              <a:solidFill>
                <a:srgbClr val="3366FF"/>
              </a:solidFill>
            </a:endParaRPr>
          </a:p>
          <a:p>
            <a:r>
              <a:rPr lang="en-US" dirty="0" smtClean="0">
                <a:solidFill>
                  <a:srgbClr val="FF0000"/>
                </a:solidFill>
              </a:rPr>
              <a:t>Attend to developing the whole professional: holistic</a:t>
            </a:r>
          </a:p>
          <a:p>
            <a:pPr lvl="1"/>
            <a:r>
              <a:rPr lang="en-US" dirty="0" smtClean="0">
                <a:solidFill>
                  <a:srgbClr val="FF0000"/>
                </a:solidFill>
              </a:rPr>
              <a:t>What is educationally desirable?</a:t>
            </a:r>
          </a:p>
          <a:p>
            <a:r>
              <a:rPr lang="en-US" dirty="0" smtClean="0">
                <a:solidFill>
                  <a:srgbClr val="FF0000"/>
                </a:solidFill>
              </a:rPr>
              <a:t>Constant practicing of educational judgment </a:t>
            </a:r>
          </a:p>
          <a:p>
            <a:pPr marL="0" indent="0">
              <a:buNone/>
            </a:pPr>
            <a:r>
              <a:rPr lang="en-US" dirty="0" smtClean="0">
                <a:solidFill>
                  <a:srgbClr val="FF0000"/>
                </a:solidFill>
              </a:rPr>
              <a:t>(from Day 1): embodied</a:t>
            </a:r>
          </a:p>
          <a:p>
            <a:r>
              <a:rPr lang="en-US" dirty="0" smtClean="0">
                <a:solidFill>
                  <a:srgbClr val="FF0000"/>
                </a:solidFill>
              </a:rPr>
              <a:t>Study the virtuosity of others (or absence of it)</a:t>
            </a:r>
          </a:p>
          <a:p>
            <a:pPr lvl="1"/>
            <a:r>
              <a:rPr lang="en-US" dirty="0" smtClean="0">
                <a:solidFill>
                  <a:srgbClr val="FF0000"/>
                </a:solidFill>
              </a:rPr>
              <a:t>Master classes, interviews with retired teachers, literature, film</a:t>
            </a:r>
          </a:p>
          <a:p>
            <a:pPr marL="0" indent="0">
              <a:buNone/>
            </a:pPr>
            <a:endParaRPr lang="en-US" dirty="0"/>
          </a:p>
        </p:txBody>
      </p:sp>
    </p:spTree>
    <p:extLst>
      <p:ext uri="{BB962C8B-B14F-4D97-AF65-F5344CB8AC3E}">
        <p14:creationId xmlns:p14="http://schemas.microsoft.com/office/powerpoint/2010/main" val="128795166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takeaways for UCET</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Concept of The Improvising Teacher supports UCET’s vision for high quality teacher education</a:t>
            </a:r>
          </a:p>
          <a:p>
            <a:r>
              <a:rPr lang="en-US" dirty="0" smtClean="0"/>
              <a:t>Acknowledges the unique contexts in which high quality teaching takes place</a:t>
            </a:r>
          </a:p>
          <a:p>
            <a:r>
              <a:rPr lang="en-US" dirty="0" smtClean="0"/>
              <a:t>Empowers professionalism and agency of teachers</a:t>
            </a:r>
          </a:p>
          <a:p>
            <a:r>
              <a:rPr lang="en-US" dirty="0" smtClean="0"/>
              <a:t>Supports the development of healthy learning environments</a:t>
            </a:r>
          </a:p>
          <a:p>
            <a:r>
              <a:rPr lang="en-US" dirty="0" smtClean="0"/>
              <a:t>Promotes teaching (and teacher education) as a collective, co-constructed endeavour</a:t>
            </a:r>
          </a:p>
          <a:p>
            <a:r>
              <a:rPr lang="en-US" dirty="0" smtClean="0"/>
              <a:t>Contributes to the development of competent, confident and ethical professionals.</a:t>
            </a:r>
            <a:endParaRPr lang="en-US" dirty="0"/>
          </a:p>
        </p:txBody>
      </p:sp>
    </p:spTree>
    <p:extLst>
      <p:ext uri="{BB962C8B-B14F-4D97-AF65-F5344CB8AC3E}">
        <p14:creationId xmlns:p14="http://schemas.microsoft.com/office/powerpoint/2010/main" val="19363930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
            </a:r>
            <a:br>
              <a:rPr lang="en-US" dirty="0" smtClean="0"/>
            </a:br>
            <a:r>
              <a:rPr lang="en-US" dirty="0" smtClean="0"/>
              <a:t>https</a:t>
            </a:r>
            <a:r>
              <a:rPr lang="en-US" dirty="0"/>
              <a:t>://</a:t>
            </a:r>
            <a:r>
              <a:rPr lang="en-US" dirty="0" smtClean="0"/>
              <a:t>nicksorensen.org</a:t>
            </a:r>
            <a:endParaRPr lang="en-US" dirty="0"/>
          </a:p>
        </p:txBody>
      </p:sp>
      <p:pic>
        <p:nvPicPr>
          <p:cNvPr id="8" name="Content Placeholder 7"/>
          <p:cNvPicPr>
            <a:picLocks noGrp="1" noChangeAspect="1"/>
          </p:cNvPicPr>
          <p:nvPr>
            <p:ph sz="half" idx="1"/>
          </p:nvPr>
        </p:nvPicPr>
        <p:blipFill>
          <a:blip r:embed="rId2"/>
          <a:srcRect t="12282" b="12282"/>
          <a:stretch>
            <a:fillRect/>
          </a:stretch>
        </p:blipFill>
        <p:spPr>
          <a:xfrm>
            <a:off x="715316" y="1371599"/>
            <a:ext cx="3226221" cy="4833083"/>
          </a:xfrm>
        </p:spPr>
      </p:pic>
      <p:sp>
        <p:nvSpPr>
          <p:cNvPr id="10" name="Content Placeholder 9"/>
          <p:cNvSpPr>
            <a:spLocks noGrp="1"/>
          </p:cNvSpPr>
          <p:nvPr>
            <p:ph sz="half" idx="2"/>
          </p:nvPr>
        </p:nvSpPr>
        <p:spPr/>
        <p:txBody>
          <a:bodyPr/>
          <a:lstStyle/>
          <a:p>
            <a:pPr marL="0" indent="0">
              <a:buNone/>
            </a:pPr>
            <a:r>
              <a:rPr lang="en-US" dirty="0" smtClean="0"/>
              <a:t> </a:t>
            </a:r>
          </a:p>
          <a:p>
            <a:pPr marL="0" indent="0">
              <a:buNone/>
            </a:pPr>
            <a:r>
              <a:rPr lang="en-US" dirty="0" smtClean="0"/>
              <a:t>Sorensen, N. (2023) </a:t>
            </a:r>
          </a:p>
          <a:p>
            <a:pPr marL="0" indent="0">
              <a:buNone/>
            </a:pPr>
            <a:r>
              <a:rPr lang="en-US" i="1" dirty="0" smtClean="0"/>
              <a:t>The Improvising Teacher: Reconceptualising Pedagogy, Expertise and Professionalism.</a:t>
            </a:r>
          </a:p>
          <a:p>
            <a:pPr marL="0" indent="0">
              <a:buNone/>
            </a:pPr>
            <a:r>
              <a:rPr lang="en-US" dirty="0" smtClean="0"/>
              <a:t>London: Routledge.</a:t>
            </a:r>
            <a:endParaRPr lang="en-US" dirty="0"/>
          </a:p>
        </p:txBody>
      </p:sp>
    </p:spTree>
    <p:extLst>
      <p:ext uri="{BB962C8B-B14F-4D97-AF65-F5344CB8AC3E}">
        <p14:creationId xmlns:p14="http://schemas.microsoft.com/office/powerpoint/2010/main" val="39692250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Wow! I’m really expressing myself!</a:t>
            </a:r>
            <a:endParaRPr lang="en-US" dirty="0"/>
          </a:p>
        </p:txBody>
      </p:sp>
      <p:pic>
        <p:nvPicPr>
          <p:cNvPr id="4" name="Content Placeholder 3" descr="Screen Shot 2023-11-06 at 13.21.34.png"/>
          <p:cNvPicPr>
            <a:picLocks noGrp="1" noChangeAspect="1"/>
          </p:cNvPicPr>
          <p:nvPr>
            <p:ph sz="quarter" idx="1"/>
          </p:nvPr>
        </p:nvPicPr>
        <p:blipFill>
          <a:blip r:embed="rId2">
            <a:extLst>
              <a:ext uri="{28A0092B-C50C-407E-A947-70E740481C1C}">
                <a14:useLocalDpi xmlns:a14="http://schemas.microsoft.com/office/drawing/2010/main" val="0"/>
              </a:ext>
            </a:extLst>
          </a:blip>
          <a:srcRect l="-80731" r="-80731"/>
          <a:stretch>
            <a:fillRect/>
          </a:stretch>
        </p:blipFill>
        <p:spPr>
          <a:xfrm>
            <a:off x="301625" y="1527175"/>
            <a:ext cx="8504238" cy="4572000"/>
          </a:xfrm>
        </p:spPr>
      </p:pic>
    </p:spTree>
    <p:extLst>
      <p:ext uri="{BB962C8B-B14F-4D97-AF65-F5344CB8AC3E}">
        <p14:creationId xmlns:p14="http://schemas.microsoft.com/office/powerpoint/2010/main" val="15154405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Roisin’s story</a:t>
            </a:r>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GB" i="1" dirty="0" smtClean="0"/>
              <a:t>I </a:t>
            </a:r>
            <a:r>
              <a:rPr lang="en-GB" i="1" dirty="0"/>
              <a:t>used to plan everything, down to the last minute, and I went into a </a:t>
            </a:r>
            <a:r>
              <a:rPr lang="en-GB" i="1" dirty="0" smtClean="0"/>
              <a:t>class </a:t>
            </a:r>
            <a:r>
              <a:rPr lang="en-GB" i="1" dirty="0"/>
              <a:t>one day and, I don’t know what it was exactly but the whole </a:t>
            </a:r>
            <a:r>
              <a:rPr lang="en-GB" i="1" dirty="0" smtClean="0"/>
              <a:t>group </a:t>
            </a:r>
            <a:r>
              <a:rPr lang="en-GB" i="1" dirty="0"/>
              <a:t>was not in the mood for learning so I just stood up and I literally </a:t>
            </a:r>
            <a:r>
              <a:rPr lang="en-GB" i="1" dirty="0" smtClean="0"/>
              <a:t>picked </a:t>
            </a:r>
            <a:r>
              <a:rPr lang="en-GB" i="1" dirty="0"/>
              <a:t>up my printed lesson plan and walked to the bin, dropped it in it </a:t>
            </a:r>
            <a:r>
              <a:rPr lang="en-GB" i="1" dirty="0" smtClean="0"/>
              <a:t>and </a:t>
            </a:r>
            <a:r>
              <a:rPr lang="en-GB" i="1" dirty="0"/>
              <a:t>said “so what are we going to talk about today?” That one little </a:t>
            </a:r>
            <a:r>
              <a:rPr lang="en-GB" i="1" dirty="0" smtClean="0"/>
              <a:t>thing </a:t>
            </a:r>
            <a:r>
              <a:rPr lang="en-GB" i="1" dirty="0"/>
              <a:t>scared the life out of me as I realised I would be winging it but I </a:t>
            </a:r>
            <a:r>
              <a:rPr lang="en-GB" i="1" dirty="0" smtClean="0"/>
              <a:t>also </a:t>
            </a:r>
            <a:r>
              <a:rPr lang="en-GB" i="1" dirty="0"/>
              <a:t>had trust in myself … and it was a brilliant session and they </a:t>
            </a:r>
            <a:r>
              <a:rPr lang="en-GB" i="1" dirty="0" smtClean="0"/>
              <a:t>actually </a:t>
            </a:r>
            <a:r>
              <a:rPr lang="en-GB" i="1" dirty="0"/>
              <a:t>ended up learning quite a lot because we just pulled out from </a:t>
            </a:r>
            <a:r>
              <a:rPr lang="en-GB" i="1" dirty="0" smtClean="0"/>
              <a:t>what </a:t>
            </a:r>
            <a:r>
              <a:rPr lang="en-GB" i="1" dirty="0"/>
              <a:t>they talked about various bits that I hoped they would learn </a:t>
            </a:r>
            <a:r>
              <a:rPr lang="en-GB" i="1" dirty="0" smtClean="0"/>
              <a:t>anyway</a:t>
            </a:r>
            <a:r>
              <a:rPr lang="en-GB" i="1" dirty="0"/>
              <a:t>. It was quite a powerful experience from my perspective and </a:t>
            </a:r>
            <a:r>
              <a:rPr lang="en-GB" i="1" dirty="0" smtClean="0"/>
              <a:t>the </a:t>
            </a:r>
            <a:r>
              <a:rPr lang="en-GB" i="1" dirty="0"/>
              <a:t>students. </a:t>
            </a:r>
            <a:endParaRPr lang="en-GB" i="1" dirty="0" smtClean="0"/>
          </a:p>
          <a:p>
            <a:pPr marL="0" indent="0">
              <a:buNone/>
            </a:pPr>
            <a:endParaRPr lang="en-GB" dirty="0"/>
          </a:p>
          <a:p>
            <a:endParaRPr lang="en-US" dirty="0"/>
          </a:p>
        </p:txBody>
      </p:sp>
    </p:spTree>
    <p:extLst>
      <p:ext uri="{BB962C8B-B14F-4D97-AF65-F5344CB8AC3E}">
        <p14:creationId xmlns:p14="http://schemas.microsoft.com/office/powerpoint/2010/main" val="9375640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Improvisation: a working definition</a:t>
            </a:r>
            <a:endParaRPr lang="en-GB" dirty="0"/>
          </a:p>
        </p:txBody>
      </p:sp>
      <p:sp>
        <p:nvSpPr>
          <p:cNvPr id="3" name="Content Placeholder 2"/>
          <p:cNvSpPr>
            <a:spLocks noGrp="1"/>
          </p:cNvSpPr>
          <p:nvPr>
            <p:ph sz="quarter" idx="1"/>
          </p:nvPr>
        </p:nvSpPr>
        <p:spPr/>
        <p:txBody>
          <a:bodyPr>
            <a:normAutofit fontScale="92500" lnSpcReduction="20000"/>
          </a:bodyPr>
          <a:lstStyle/>
          <a:p>
            <a:pPr marL="0" indent="0">
              <a:buNone/>
            </a:pPr>
            <a:endParaRPr lang="en-US" dirty="0" smtClean="0"/>
          </a:p>
          <a:p>
            <a:pPr marL="0" indent="0">
              <a:buNone/>
            </a:pPr>
            <a:r>
              <a:rPr lang="en-US" dirty="0" smtClean="0"/>
              <a:t>Improvisation:</a:t>
            </a:r>
          </a:p>
          <a:p>
            <a:r>
              <a:rPr lang="en-US" dirty="0" smtClean="0"/>
              <a:t> </a:t>
            </a:r>
            <a:r>
              <a:rPr lang="en-US" dirty="0"/>
              <a:t>is a mode of intentional creative behaviour that can be present in all aspects of </a:t>
            </a:r>
            <a:r>
              <a:rPr lang="en-US" dirty="0" smtClean="0"/>
              <a:t>life</a:t>
            </a:r>
          </a:p>
          <a:p>
            <a:r>
              <a:rPr lang="en-US" dirty="0" smtClean="0"/>
              <a:t> taking </a:t>
            </a:r>
            <a:r>
              <a:rPr lang="en-US" dirty="0"/>
              <a:t>place within “real time</a:t>
            </a:r>
            <a:r>
              <a:rPr lang="en-US" dirty="0" smtClean="0"/>
              <a:t>” involving </a:t>
            </a:r>
            <a:r>
              <a:rPr lang="en-US" dirty="0"/>
              <a:t>spontaneity, intuition and </a:t>
            </a:r>
            <a:r>
              <a:rPr lang="en-US" dirty="0" smtClean="0"/>
              <a:t>interaction</a:t>
            </a:r>
          </a:p>
          <a:p>
            <a:r>
              <a:rPr lang="en-US" dirty="0" smtClean="0"/>
              <a:t>is </a:t>
            </a:r>
            <a:r>
              <a:rPr lang="en-US" dirty="0"/>
              <a:t>unpredictable and each improvisation is unique.</a:t>
            </a:r>
          </a:p>
          <a:p>
            <a:r>
              <a:rPr lang="en-US" dirty="0"/>
              <a:t>i</a:t>
            </a:r>
            <a:r>
              <a:rPr lang="en-US" dirty="0" smtClean="0"/>
              <a:t>s the consequence of the dynamic </a:t>
            </a:r>
            <a:r>
              <a:rPr lang="en-US" dirty="0"/>
              <a:t>interplay between stability and change</a:t>
            </a:r>
            <a:r>
              <a:rPr lang="en-US" dirty="0" smtClean="0"/>
              <a:t>.</a:t>
            </a:r>
          </a:p>
          <a:p>
            <a:r>
              <a:rPr lang="en-US" dirty="0" smtClean="0"/>
              <a:t>emerges from the dynamic interplay between ‘fixed’ and ‘emergent’ structures</a:t>
            </a:r>
          </a:p>
          <a:p>
            <a:r>
              <a:rPr lang="en-US" dirty="0"/>
              <a:t>c</a:t>
            </a:r>
            <a:r>
              <a:rPr lang="en-US" dirty="0" smtClean="0"/>
              <a:t>an be </a:t>
            </a:r>
            <a:r>
              <a:rPr lang="en-US" i="1" dirty="0" smtClean="0"/>
              <a:t>artless </a:t>
            </a:r>
            <a:r>
              <a:rPr lang="en-US" dirty="0" smtClean="0"/>
              <a:t>or </a:t>
            </a:r>
            <a:r>
              <a:rPr lang="en-US" i="1" dirty="0" smtClean="0"/>
              <a:t>artful</a:t>
            </a:r>
            <a:endParaRPr lang="en-GB" dirty="0"/>
          </a:p>
        </p:txBody>
      </p:sp>
    </p:spTree>
    <p:extLst>
      <p:ext uri="{BB962C8B-B14F-4D97-AF65-F5344CB8AC3E}">
        <p14:creationId xmlns:p14="http://schemas.microsoft.com/office/powerpoint/2010/main" val="30210705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perspectives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54076558"/>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66319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Quintilian </a:t>
            </a:r>
            <a:endParaRPr lang="en-US" dirty="0"/>
          </a:p>
        </p:txBody>
      </p:sp>
      <p:pic>
        <p:nvPicPr>
          <p:cNvPr id="4" name="Content Placeholder 3" descr="Screen Shot 2023-11-06 at 14.32.36.png"/>
          <p:cNvPicPr>
            <a:picLocks noGrp="1" noChangeAspect="1"/>
          </p:cNvPicPr>
          <p:nvPr>
            <p:ph sz="half" idx="1"/>
          </p:nvPr>
        </p:nvPicPr>
        <p:blipFill>
          <a:blip r:embed="rId2">
            <a:extLst>
              <a:ext uri="{28A0092B-C50C-407E-A947-70E740481C1C}">
                <a14:useLocalDpi xmlns:a14="http://schemas.microsoft.com/office/drawing/2010/main" val="0"/>
              </a:ext>
            </a:extLst>
          </a:blip>
          <a:srcRect t="2129" b="2129"/>
          <a:stretch>
            <a:fillRect/>
          </a:stretch>
        </p:blipFill>
        <p:spPr/>
      </p:pic>
      <p:sp>
        <p:nvSpPr>
          <p:cNvPr id="3" name="Content Placeholder 2"/>
          <p:cNvSpPr>
            <a:spLocks noGrp="1"/>
          </p:cNvSpPr>
          <p:nvPr>
            <p:ph sz="half" idx="2"/>
          </p:nvPr>
        </p:nvSpPr>
        <p:spPr/>
        <p:txBody>
          <a:bodyPr>
            <a:normAutofit fontScale="77500" lnSpcReduction="20000"/>
          </a:bodyPr>
          <a:lstStyle/>
          <a:p>
            <a:endParaRPr lang="en-GB" dirty="0" smtClean="0"/>
          </a:p>
          <a:p>
            <a:r>
              <a:rPr lang="en-GB" dirty="0" smtClean="0"/>
              <a:t>“… </a:t>
            </a:r>
            <a:r>
              <a:rPr lang="en-GB" dirty="0"/>
              <a:t>the crown of all our study and the highest reward of our long labours is the </a:t>
            </a:r>
            <a:r>
              <a:rPr lang="en-GB" dirty="0" smtClean="0"/>
              <a:t>power </a:t>
            </a:r>
            <a:r>
              <a:rPr lang="en-GB" dirty="0"/>
              <a:t>of improvisation</a:t>
            </a:r>
            <a:r>
              <a:rPr lang="en-GB" dirty="0" smtClean="0"/>
              <a:t>.”</a:t>
            </a:r>
          </a:p>
          <a:p>
            <a:pPr marL="0" indent="0">
              <a:buNone/>
            </a:pPr>
            <a:endParaRPr lang="en-GB" dirty="0" smtClean="0"/>
          </a:p>
          <a:p>
            <a:r>
              <a:rPr lang="en-GB" dirty="0" smtClean="0"/>
              <a:t> </a:t>
            </a:r>
            <a:r>
              <a:rPr lang="en-GB" b="1" i="1" dirty="0"/>
              <a:t>Artless</a:t>
            </a:r>
            <a:r>
              <a:rPr lang="en-GB" dirty="0"/>
              <a:t> improvisers rely solely on their ingenuity, they may have a natural talent for oral performance but they do not spend time on their studies, they don’t make scripts or plan a structure for their scripts.  </a:t>
            </a:r>
          </a:p>
          <a:p>
            <a:r>
              <a:rPr lang="en-GB" dirty="0"/>
              <a:t>The</a:t>
            </a:r>
            <a:r>
              <a:rPr lang="en-GB" b="1" dirty="0"/>
              <a:t> </a:t>
            </a:r>
            <a:r>
              <a:rPr lang="en-GB" b="1" i="1" dirty="0"/>
              <a:t>artful</a:t>
            </a:r>
            <a:r>
              <a:rPr lang="en-GB" b="1" dirty="0"/>
              <a:t> </a:t>
            </a:r>
            <a:r>
              <a:rPr lang="en-GB" dirty="0"/>
              <a:t>improviser, however, will be skilled in the subject they are speaking about in addition to having a natural talent and being educated in the art of speaking. </a:t>
            </a:r>
            <a:endParaRPr lang="en-GB" dirty="0" smtClean="0"/>
          </a:p>
          <a:p>
            <a:endParaRPr lang="en-US" dirty="0"/>
          </a:p>
        </p:txBody>
      </p:sp>
    </p:spTree>
    <p:extLst>
      <p:ext uri="{BB962C8B-B14F-4D97-AF65-F5344CB8AC3E}">
        <p14:creationId xmlns:p14="http://schemas.microsoft.com/office/powerpoint/2010/main" val="4608439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artful improviser</a:t>
            </a:r>
            <a:endParaRPr lang="en-US" dirty="0"/>
          </a:p>
        </p:txBody>
      </p:sp>
      <p:sp>
        <p:nvSpPr>
          <p:cNvPr id="6" name="Content Placeholder 5"/>
          <p:cNvSpPr>
            <a:spLocks noGrp="1"/>
          </p:cNvSpPr>
          <p:nvPr>
            <p:ph sz="quarter" idx="1"/>
          </p:nvPr>
        </p:nvSpPr>
        <p:spPr/>
        <p:txBody>
          <a:bodyPr>
            <a:normAutofit fontScale="92500"/>
          </a:bodyPr>
          <a:lstStyle/>
          <a:p>
            <a:r>
              <a:rPr lang="en-GB" dirty="0"/>
              <a:t> K</a:t>
            </a:r>
            <a:r>
              <a:rPr lang="en-GB" dirty="0" smtClean="0"/>
              <a:t>nowledgeable </a:t>
            </a:r>
            <a:r>
              <a:rPr lang="en-GB" dirty="0"/>
              <a:t>in their subject and of the linguistic means that they could use</a:t>
            </a:r>
            <a:r>
              <a:rPr lang="en-GB" dirty="0" smtClean="0"/>
              <a:t>.</a:t>
            </a:r>
          </a:p>
          <a:p>
            <a:r>
              <a:rPr lang="en-GB" dirty="0" smtClean="0"/>
              <a:t> </a:t>
            </a:r>
            <a:r>
              <a:rPr lang="en-GB" dirty="0"/>
              <a:t>T</a:t>
            </a:r>
            <a:r>
              <a:rPr lang="en-GB" dirty="0" smtClean="0"/>
              <a:t>he </a:t>
            </a:r>
            <a:r>
              <a:rPr lang="en-GB" dirty="0"/>
              <a:t>acquisition of a repertoire (copia)</a:t>
            </a:r>
            <a:r>
              <a:rPr lang="en-GB" dirty="0" smtClean="0"/>
              <a:t>.</a:t>
            </a:r>
            <a:endParaRPr lang="en-GB" dirty="0"/>
          </a:p>
          <a:p>
            <a:r>
              <a:rPr lang="en-GB" dirty="0"/>
              <a:t>P</a:t>
            </a:r>
            <a:r>
              <a:rPr lang="en-GB" dirty="0" smtClean="0"/>
              <a:t>reparation </a:t>
            </a:r>
            <a:r>
              <a:rPr lang="en-GB" dirty="0"/>
              <a:t>is all-</a:t>
            </a:r>
            <a:r>
              <a:rPr lang="en-GB" dirty="0" smtClean="0"/>
              <a:t>important; having the ability </a:t>
            </a:r>
            <a:r>
              <a:rPr lang="en-GB" dirty="0"/>
              <a:t>to speak freely, with or without notes, and that a lack of general preparation will inhibit the ability to improvise</a:t>
            </a:r>
            <a:r>
              <a:rPr lang="en-GB" dirty="0" smtClean="0"/>
              <a:t>.</a:t>
            </a:r>
          </a:p>
          <a:p>
            <a:r>
              <a:rPr lang="en-GB" dirty="0" smtClean="0"/>
              <a:t>Improvisation is required to respond to:</a:t>
            </a:r>
            <a:r>
              <a:rPr lang="en-GB" dirty="0"/>
              <a:t> </a:t>
            </a:r>
          </a:p>
          <a:p>
            <a:pPr lvl="1"/>
            <a:r>
              <a:rPr lang="en-GB" dirty="0"/>
              <a:t>mishaps; when examining a witness in a trail, when it is impossible to foresee how the witness will answer; </a:t>
            </a:r>
          </a:p>
          <a:p>
            <a:pPr lvl="1"/>
            <a:r>
              <a:rPr lang="en-GB" dirty="0"/>
              <a:t>happy incidents, moments within a prepared speech when the speaker suddenly gets new insights. </a:t>
            </a:r>
          </a:p>
          <a:p>
            <a:endParaRPr lang="en-US" dirty="0"/>
          </a:p>
        </p:txBody>
      </p:sp>
    </p:spTree>
    <p:extLst>
      <p:ext uri="{BB962C8B-B14F-4D97-AF65-F5344CB8AC3E}">
        <p14:creationId xmlns:p14="http://schemas.microsoft.com/office/powerpoint/2010/main" val="37619156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Improvisational: disposition and skills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167012502"/>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25874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Improvisational skills</a:t>
            </a:r>
            <a:endParaRPr lang="en-US" dirty="0"/>
          </a:p>
        </p:txBody>
      </p:sp>
      <p:sp>
        <p:nvSpPr>
          <p:cNvPr id="3" name="Content Placeholder 2"/>
          <p:cNvSpPr>
            <a:spLocks noGrp="1"/>
          </p:cNvSpPr>
          <p:nvPr>
            <p:ph sz="quarter" idx="1"/>
          </p:nvPr>
        </p:nvSpPr>
        <p:spPr/>
        <p:txBody>
          <a:bodyPr>
            <a:normAutofit fontScale="62500" lnSpcReduction="20000"/>
          </a:bodyPr>
          <a:lstStyle/>
          <a:p>
            <a:r>
              <a:rPr lang="en-GB" dirty="0"/>
              <a:t>So what does this story tell us? First of all it tells us that the teacher </a:t>
            </a:r>
            <a:r>
              <a:rPr lang="en-GB" b="1" dirty="0"/>
              <a:t>noticed</a:t>
            </a:r>
            <a:r>
              <a:rPr lang="en-GB" dirty="0"/>
              <a:t> that the class were not in the mood to respond to the lesson that had been planned “</a:t>
            </a:r>
            <a:r>
              <a:rPr lang="en-GB" i="1" dirty="0"/>
              <a:t>I don’t know what it was exactly but the whole group was not in the mood for learning”.</a:t>
            </a:r>
            <a:endParaRPr lang="en-GB" dirty="0"/>
          </a:p>
          <a:p>
            <a:r>
              <a:rPr lang="en-GB" dirty="0"/>
              <a:t>The teacher then responded to what they had noticed. When she placed the prepared lesson plan in the wastepaper bin she clearly demonstrated to the class that this was going to be a different kind of lesson to the one they were expecting, she was </a:t>
            </a:r>
            <a:r>
              <a:rPr lang="en-GB" b="1" dirty="0"/>
              <a:t>adapting</a:t>
            </a:r>
            <a:r>
              <a:rPr lang="en-GB" dirty="0"/>
              <a:t> to the given circumstances and demonstrating this to the class</a:t>
            </a:r>
            <a:r>
              <a:rPr lang="en-GB" dirty="0" smtClean="0"/>
              <a:t>.</a:t>
            </a:r>
          </a:p>
          <a:p>
            <a:r>
              <a:rPr lang="en-GB" dirty="0" smtClean="0"/>
              <a:t> </a:t>
            </a:r>
            <a:r>
              <a:rPr lang="en-GB" dirty="0"/>
              <a:t>Asking the question </a:t>
            </a:r>
            <a:r>
              <a:rPr lang="en-GB" i="1" dirty="0"/>
              <a:t>“so what are we going to talk about today?” </a:t>
            </a:r>
            <a:r>
              <a:rPr lang="en-GB" dirty="0"/>
              <a:t>opened up a </a:t>
            </a:r>
            <a:r>
              <a:rPr lang="en-GB" b="1" dirty="0"/>
              <a:t>dialogue </a:t>
            </a:r>
            <a:r>
              <a:rPr lang="en-GB" dirty="0"/>
              <a:t>with the students. </a:t>
            </a:r>
          </a:p>
          <a:p>
            <a:r>
              <a:rPr lang="en-GB" dirty="0"/>
              <a:t>The teacher knew she was taking a risk. “</a:t>
            </a:r>
            <a:r>
              <a:rPr lang="en-GB" i="1" dirty="0"/>
              <a:t>That one little thing scared the life out of me as I realised I would be winging it”. </a:t>
            </a:r>
            <a:r>
              <a:rPr lang="en-GB" dirty="0"/>
              <a:t>However she  realised that she</a:t>
            </a:r>
            <a:r>
              <a:rPr lang="en-GB" i="1" dirty="0"/>
              <a:t> “also had trust in myself”</a:t>
            </a:r>
            <a:r>
              <a:rPr lang="en-GB" dirty="0"/>
              <a:t>, a trust that was based on her experience and expertise as a teacher. </a:t>
            </a:r>
            <a:endParaRPr lang="en-GB" dirty="0" smtClean="0"/>
          </a:p>
          <a:p>
            <a:r>
              <a:rPr lang="en-GB" dirty="0" smtClean="0"/>
              <a:t>This </a:t>
            </a:r>
            <a:r>
              <a:rPr lang="en-GB" dirty="0"/>
              <a:t>trust enabled her to give herself </a:t>
            </a:r>
            <a:r>
              <a:rPr lang="en-GB" b="1" dirty="0"/>
              <a:t>permission to improvise</a:t>
            </a:r>
            <a:r>
              <a:rPr lang="en-GB" dirty="0"/>
              <a:t>. So, as a consequence of taking this risk</a:t>
            </a:r>
            <a:r>
              <a:rPr lang="en-GB" i="1" dirty="0"/>
              <a:t> “it was a brilliant session and they actually ended up learning quite a lot because we just pulled out from what they talked about various bits that I hoped they would learn anyway”</a:t>
            </a:r>
            <a:r>
              <a:rPr lang="en-GB" i="1" dirty="0" smtClean="0"/>
              <a:t>.</a:t>
            </a:r>
          </a:p>
          <a:p>
            <a:r>
              <a:rPr lang="en-GB" i="1" dirty="0" smtClean="0"/>
              <a:t> </a:t>
            </a:r>
            <a:r>
              <a:rPr lang="en-GB" dirty="0"/>
              <a:t>The teacher was able to make </a:t>
            </a:r>
            <a:r>
              <a:rPr lang="en-GB" b="1" dirty="0"/>
              <a:t>connections </a:t>
            </a:r>
            <a:r>
              <a:rPr lang="en-GB" dirty="0"/>
              <a:t>between what the students talked about and what she wanted them to learn anyway.</a:t>
            </a:r>
          </a:p>
        </p:txBody>
      </p:sp>
    </p:spTree>
    <p:extLst>
      <p:ext uri="{BB962C8B-B14F-4D97-AF65-F5344CB8AC3E}">
        <p14:creationId xmlns:p14="http://schemas.microsoft.com/office/powerpoint/2010/main" val="234884613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360</TotalTime>
  <Words>892</Words>
  <Application>Microsoft Macintosh PowerPoint</Application>
  <PresentationFormat>On-screen Show (4:3)</PresentationFormat>
  <Paragraphs>89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Civic</vt:lpstr>
      <vt:lpstr>Artful Improvisation and the Expert Teacher</vt:lpstr>
      <vt:lpstr>Wow! I’m really expressing myself!</vt:lpstr>
      <vt:lpstr>Roisin’s story</vt:lpstr>
      <vt:lpstr>Improvisation: a working definition</vt:lpstr>
      <vt:lpstr>Three perspectives</vt:lpstr>
      <vt:lpstr>Professional: Quintilian </vt:lpstr>
      <vt:lpstr>The artful improviser</vt:lpstr>
      <vt:lpstr>Improvisational: disposition and skills</vt:lpstr>
      <vt:lpstr>Improvisational skills</vt:lpstr>
      <vt:lpstr>Educational: Gert Biesta</vt:lpstr>
      <vt:lpstr>Biesta (2015): view of improvisation</vt:lpstr>
      <vt:lpstr>  Biesta (2015) – some conclusions</vt:lpstr>
      <vt:lpstr>The formation of The Improvising Teacher</vt:lpstr>
      <vt:lpstr>6 takeaways for UCET</vt:lpstr>
      <vt:lpstr> https://nicksorensen.org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Sorensen</dc:creator>
  <cp:lastModifiedBy>Nicholas Sorensen</cp:lastModifiedBy>
  <cp:revision>29</cp:revision>
  <cp:lastPrinted>2023-11-13T16:09:20Z</cp:lastPrinted>
  <dcterms:created xsi:type="dcterms:W3CDTF">2023-05-02T10:26:59Z</dcterms:created>
  <dcterms:modified xsi:type="dcterms:W3CDTF">2023-11-13T16:42:07Z</dcterms:modified>
</cp:coreProperties>
</file>