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02" r:id="rId3"/>
    <p:sldId id="303" r:id="rId4"/>
    <p:sldId id="304" r:id="rId5"/>
    <p:sldId id="288" r:id="rId6"/>
    <p:sldId id="258" r:id="rId7"/>
    <p:sldId id="286" r:id="rId8"/>
    <p:sldId id="281" r:id="rId9"/>
    <p:sldId id="284" r:id="rId10"/>
    <p:sldId id="289" r:id="rId11"/>
    <p:sldId id="290" r:id="rId12"/>
    <p:sldId id="291" r:id="rId13"/>
    <p:sldId id="292" r:id="rId14"/>
    <p:sldId id="294" r:id="rId15"/>
    <p:sldId id="295" r:id="rId16"/>
    <p:sldId id="296" r:id="rId17"/>
    <p:sldId id="299" r:id="rId18"/>
    <p:sldId id="300" r:id="rId19"/>
    <p:sldId id="301" r:id="rId20"/>
    <p:sldId id="282" r:id="rId21"/>
    <p:sldId id="283" r:id="rId22"/>
    <p:sldId id="30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278C57-67FA-4BF0-88DA-795681877936}" v="325" dt="2022-10-31T11:29:07.077"/>
    <p1510:client id="{E4036AD6-237A-4391-8F66-3FB0066C23F3}" v="1" dt="2022-10-31T10:31:59.9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52AEDC-8AA4-4A9B-8FD2-4FC29E69760E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68A9640-A086-4AF2-81D3-D61EAE9A5A56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dirty="0"/>
            <a:t>Scope: 6 Universities</a:t>
          </a:r>
          <a:endParaRPr lang="en-US" dirty="0"/>
        </a:p>
      </dgm:t>
    </dgm:pt>
    <dgm:pt modelId="{6C0D10D1-B855-4C0B-9D57-97084DE09C90}" type="parTrans" cxnId="{34733465-5893-4A5A-8D40-9E59DEE8F866}">
      <dgm:prSet/>
      <dgm:spPr/>
      <dgm:t>
        <a:bodyPr/>
        <a:lstStyle/>
        <a:p>
          <a:endParaRPr lang="en-US"/>
        </a:p>
      </dgm:t>
    </dgm:pt>
    <dgm:pt modelId="{650F3935-5F48-4D66-ADF7-808CDD3D3A45}" type="sibTrans" cxnId="{34733465-5893-4A5A-8D40-9E59DEE8F866}">
      <dgm:prSet/>
      <dgm:spPr/>
      <dgm:t>
        <a:bodyPr/>
        <a:lstStyle/>
        <a:p>
          <a:endParaRPr lang="en-US"/>
        </a:p>
      </dgm:t>
    </dgm:pt>
    <dgm:pt modelId="{227CBB11-FFE3-478E-BCFC-14B21AD90ECC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dirty="0"/>
            <a:t>17 Focus groups </a:t>
          </a:r>
        </a:p>
        <a:p>
          <a:r>
            <a:rPr lang="en-GB" dirty="0"/>
            <a:t>75 students</a:t>
          </a:r>
        </a:p>
        <a:p>
          <a:r>
            <a:rPr lang="en-GB" dirty="0"/>
            <a:t>Approximately 1 hour</a:t>
          </a:r>
          <a:endParaRPr lang="en-US" dirty="0"/>
        </a:p>
      </dgm:t>
    </dgm:pt>
    <dgm:pt modelId="{6820F1FB-0704-48D0-B75A-E76CE5C8D0A4}" type="parTrans" cxnId="{9ECA6E13-706B-4694-9549-1C5A744AF748}">
      <dgm:prSet/>
      <dgm:spPr/>
      <dgm:t>
        <a:bodyPr/>
        <a:lstStyle/>
        <a:p>
          <a:endParaRPr lang="en-US"/>
        </a:p>
      </dgm:t>
    </dgm:pt>
    <dgm:pt modelId="{95FDF504-1FA3-4867-A600-CEF372C3A2FF}" type="sibTrans" cxnId="{9ECA6E13-706B-4694-9549-1C5A744AF748}">
      <dgm:prSet/>
      <dgm:spPr/>
      <dgm:t>
        <a:bodyPr/>
        <a:lstStyle/>
        <a:p>
          <a:endParaRPr lang="en-US"/>
        </a:p>
      </dgm:t>
    </dgm:pt>
    <dgm:pt modelId="{B0597AD3-A287-44B0-9C2C-F07C61CFC058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dirty="0"/>
            <a:t>Strong ethical framework (BERA, 2018; GDPR)</a:t>
          </a:r>
          <a:endParaRPr lang="en-US" dirty="0"/>
        </a:p>
      </dgm:t>
    </dgm:pt>
    <dgm:pt modelId="{33F54A93-5174-4123-BC93-C99D4C51527A}" type="parTrans" cxnId="{E01AB670-04CF-409B-A9F6-3AA02D9EF35F}">
      <dgm:prSet/>
      <dgm:spPr/>
      <dgm:t>
        <a:bodyPr/>
        <a:lstStyle/>
        <a:p>
          <a:endParaRPr lang="en-US"/>
        </a:p>
      </dgm:t>
    </dgm:pt>
    <dgm:pt modelId="{3F43EC02-36AC-43EA-B84D-77C98D8B7A43}" type="sibTrans" cxnId="{E01AB670-04CF-409B-A9F6-3AA02D9EF35F}">
      <dgm:prSet/>
      <dgm:spPr/>
      <dgm:t>
        <a:bodyPr/>
        <a:lstStyle/>
        <a:p>
          <a:endParaRPr lang="en-US"/>
        </a:p>
      </dgm:t>
    </dgm:pt>
    <dgm:pt modelId="{DAC396AF-4934-4CFD-A653-DA60C45656E5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dirty="0"/>
            <a:t>Thematic analysis </a:t>
          </a:r>
        </a:p>
        <a:p>
          <a:r>
            <a:rPr lang="en-GB" dirty="0"/>
            <a:t> (Braun and Clark, 2006) </a:t>
          </a:r>
          <a:endParaRPr lang="en-US" dirty="0"/>
        </a:p>
      </dgm:t>
    </dgm:pt>
    <dgm:pt modelId="{4A8DC139-7015-4A5C-8D59-4D1FD5944995}" type="parTrans" cxnId="{199DEAD9-FFC1-4DB2-B544-5921477507D7}">
      <dgm:prSet/>
      <dgm:spPr/>
      <dgm:t>
        <a:bodyPr/>
        <a:lstStyle/>
        <a:p>
          <a:endParaRPr lang="en-US"/>
        </a:p>
      </dgm:t>
    </dgm:pt>
    <dgm:pt modelId="{DF7B7DBF-C1D2-4A62-8D75-182E875EAB7D}" type="sibTrans" cxnId="{199DEAD9-FFC1-4DB2-B544-5921477507D7}">
      <dgm:prSet/>
      <dgm:spPr/>
      <dgm:t>
        <a:bodyPr/>
        <a:lstStyle/>
        <a:p>
          <a:endParaRPr lang="en-US"/>
        </a:p>
      </dgm:t>
    </dgm:pt>
    <dgm:pt modelId="{7D398753-1B3D-4ABE-BE62-F252F69C284E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dirty="0"/>
            <a:t>Findings used to construct an online  survey for beginner teachers</a:t>
          </a:r>
          <a:endParaRPr lang="en-US" dirty="0"/>
        </a:p>
      </dgm:t>
    </dgm:pt>
    <dgm:pt modelId="{9582EEB8-91EA-404B-959E-1933158057F5}" type="parTrans" cxnId="{5F7AA1FC-553D-4E27-8D28-0AE2A236C380}">
      <dgm:prSet/>
      <dgm:spPr/>
      <dgm:t>
        <a:bodyPr/>
        <a:lstStyle/>
        <a:p>
          <a:endParaRPr lang="en-US"/>
        </a:p>
      </dgm:t>
    </dgm:pt>
    <dgm:pt modelId="{BDC8FAE3-61AC-4B65-A09F-BA28C6D87B5D}" type="sibTrans" cxnId="{5F7AA1FC-553D-4E27-8D28-0AE2A236C380}">
      <dgm:prSet/>
      <dgm:spPr/>
      <dgm:t>
        <a:bodyPr/>
        <a:lstStyle/>
        <a:p>
          <a:endParaRPr lang="en-US"/>
        </a:p>
      </dgm:t>
    </dgm:pt>
    <dgm:pt modelId="{03FDCD0A-66BC-4C89-A3F6-CB500D25B568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dirty="0"/>
            <a:t>Survey accessed by 949 teachers</a:t>
          </a:r>
          <a:endParaRPr lang="en-US" dirty="0"/>
        </a:p>
      </dgm:t>
    </dgm:pt>
    <dgm:pt modelId="{16D53263-5DCD-45E7-BA11-2FCA9D580212}" type="parTrans" cxnId="{72918FC1-A788-47E1-92B4-724B0614BB72}">
      <dgm:prSet/>
      <dgm:spPr/>
      <dgm:t>
        <a:bodyPr/>
        <a:lstStyle/>
        <a:p>
          <a:endParaRPr lang="en-GB"/>
        </a:p>
      </dgm:t>
    </dgm:pt>
    <dgm:pt modelId="{524DB89D-6638-41BB-9BEC-03478E8D4D11}" type="sibTrans" cxnId="{72918FC1-A788-47E1-92B4-724B0614BB72}">
      <dgm:prSet/>
      <dgm:spPr/>
      <dgm:t>
        <a:bodyPr/>
        <a:lstStyle/>
        <a:p>
          <a:endParaRPr lang="en-GB"/>
        </a:p>
      </dgm:t>
    </dgm:pt>
    <dgm:pt modelId="{49A4A780-A061-44FE-B7E1-62D362FA5844}" type="pres">
      <dgm:prSet presAssocID="{FD52AEDC-8AA4-4A9B-8FD2-4FC29E69760E}" presName="diagram" presStyleCnt="0">
        <dgm:presLayoutVars>
          <dgm:dir/>
          <dgm:resizeHandles val="exact"/>
        </dgm:presLayoutVars>
      </dgm:prSet>
      <dgm:spPr/>
    </dgm:pt>
    <dgm:pt modelId="{D40F0E12-0F86-4CA8-8439-8DDFC90000CF}" type="pres">
      <dgm:prSet presAssocID="{268A9640-A086-4AF2-81D3-D61EAE9A5A56}" presName="node" presStyleLbl="node1" presStyleIdx="0" presStyleCnt="6">
        <dgm:presLayoutVars>
          <dgm:bulletEnabled val="1"/>
        </dgm:presLayoutVars>
      </dgm:prSet>
      <dgm:spPr/>
    </dgm:pt>
    <dgm:pt modelId="{6A5A12E6-E913-414F-A5DA-6BDD8E7619E7}" type="pres">
      <dgm:prSet presAssocID="{650F3935-5F48-4D66-ADF7-808CDD3D3A45}" presName="sibTrans" presStyleCnt="0"/>
      <dgm:spPr/>
    </dgm:pt>
    <dgm:pt modelId="{C8C17CB3-0B61-4F13-B22D-63152D4DB0E9}" type="pres">
      <dgm:prSet presAssocID="{227CBB11-FFE3-478E-BCFC-14B21AD90ECC}" presName="node" presStyleLbl="node1" presStyleIdx="1" presStyleCnt="6">
        <dgm:presLayoutVars>
          <dgm:bulletEnabled val="1"/>
        </dgm:presLayoutVars>
      </dgm:prSet>
      <dgm:spPr/>
    </dgm:pt>
    <dgm:pt modelId="{AB6BA7EE-5CDF-4E47-9B52-1F2FF983565D}" type="pres">
      <dgm:prSet presAssocID="{95FDF504-1FA3-4867-A600-CEF372C3A2FF}" presName="sibTrans" presStyleCnt="0"/>
      <dgm:spPr/>
    </dgm:pt>
    <dgm:pt modelId="{DDEBB946-E0AB-48F4-8C7C-A393B054984D}" type="pres">
      <dgm:prSet presAssocID="{B0597AD3-A287-44B0-9C2C-F07C61CFC058}" presName="node" presStyleLbl="node1" presStyleIdx="2" presStyleCnt="6">
        <dgm:presLayoutVars>
          <dgm:bulletEnabled val="1"/>
        </dgm:presLayoutVars>
      </dgm:prSet>
      <dgm:spPr/>
    </dgm:pt>
    <dgm:pt modelId="{6718332C-D471-43ED-A793-3E11BAC38D2F}" type="pres">
      <dgm:prSet presAssocID="{3F43EC02-36AC-43EA-B84D-77C98D8B7A43}" presName="sibTrans" presStyleCnt="0"/>
      <dgm:spPr/>
    </dgm:pt>
    <dgm:pt modelId="{5AEBC0CC-6153-4B61-B8D9-B04092E5DBA5}" type="pres">
      <dgm:prSet presAssocID="{DAC396AF-4934-4CFD-A653-DA60C45656E5}" presName="node" presStyleLbl="node1" presStyleIdx="3" presStyleCnt="6">
        <dgm:presLayoutVars>
          <dgm:bulletEnabled val="1"/>
        </dgm:presLayoutVars>
      </dgm:prSet>
      <dgm:spPr/>
    </dgm:pt>
    <dgm:pt modelId="{08091E3F-0BC6-44F7-A696-5B1A9ADE509B}" type="pres">
      <dgm:prSet presAssocID="{DF7B7DBF-C1D2-4A62-8D75-182E875EAB7D}" presName="sibTrans" presStyleCnt="0"/>
      <dgm:spPr/>
    </dgm:pt>
    <dgm:pt modelId="{642E8F02-4571-42C2-BD22-5059E7EF9BC7}" type="pres">
      <dgm:prSet presAssocID="{7D398753-1B3D-4ABE-BE62-F252F69C284E}" presName="node" presStyleLbl="node1" presStyleIdx="4" presStyleCnt="6" custLinFactNeighborX="433" custLinFactNeighborY="-3642">
        <dgm:presLayoutVars>
          <dgm:bulletEnabled val="1"/>
        </dgm:presLayoutVars>
      </dgm:prSet>
      <dgm:spPr/>
    </dgm:pt>
    <dgm:pt modelId="{DA61E1F7-697D-490D-8A76-4FC7EFED005E}" type="pres">
      <dgm:prSet presAssocID="{BDC8FAE3-61AC-4B65-A09F-BA28C6D87B5D}" presName="sibTrans" presStyleCnt="0"/>
      <dgm:spPr/>
    </dgm:pt>
    <dgm:pt modelId="{2C51412A-E597-40F1-8C31-1FD1AA612BC0}" type="pres">
      <dgm:prSet presAssocID="{03FDCD0A-66BC-4C89-A3F6-CB500D25B568}" presName="node" presStyleLbl="node1" presStyleIdx="5" presStyleCnt="6" custLinFactNeighborX="-490" custLinFactNeighborY="-3642">
        <dgm:presLayoutVars>
          <dgm:bulletEnabled val="1"/>
        </dgm:presLayoutVars>
      </dgm:prSet>
      <dgm:spPr/>
    </dgm:pt>
  </dgm:ptLst>
  <dgm:cxnLst>
    <dgm:cxn modelId="{9ECA6E13-706B-4694-9549-1C5A744AF748}" srcId="{FD52AEDC-8AA4-4A9B-8FD2-4FC29E69760E}" destId="{227CBB11-FFE3-478E-BCFC-14B21AD90ECC}" srcOrd="1" destOrd="0" parTransId="{6820F1FB-0704-48D0-B75A-E76CE5C8D0A4}" sibTransId="{95FDF504-1FA3-4867-A600-CEF372C3A2FF}"/>
    <dgm:cxn modelId="{B2861E5E-3FB2-4CC6-9EFD-151337448D0A}" type="presOf" srcId="{03FDCD0A-66BC-4C89-A3F6-CB500D25B568}" destId="{2C51412A-E597-40F1-8C31-1FD1AA612BC0}" srcOrd="0" destOrd="0" presId="urn:microsoft.com/office/officeart/2005/8/layout/default"/>
    <dgm:cxn modelId="{06FB4F44-E421-4633-8175-EAF24B5F3F6D}" type="presOf" srcId="{DAC396AF-4934-4CFD-A653-DA60C45656E5}" destId="{5AEBC0CC-6153-4B61-B8D9-B04092E5DBA5}" srcOrd="0" destOrd="0" presId="urn:microsoft.com/office/officeart/2005/8/layout/default"/>
    <dgm:cxn modelId="{34733465-5893-4A5A-8D40-9E59DEE8F866}" srcId="{FD52AEDC-8AA4-4A9B-8FD2-4FC29E69760E}" destId="{268A9640-A086-4AF2-81D3-D61EAE9A5A56}" srcOrd="0" destOrd="0" parTransId="{6C0D10D1-B855-4C0B-9D57-97084DE09C90}" sibTransId="{650F3935-5F48-4D66-ADF7-808CDD3D3A45}"/>
    <dgm:cxn modelId="{26204D48-0458-4621-87CC-E0B1D4230CCB}" type="presOf" srcId="{7D398753-1B3D-4ABE-BE62-F252F69C284E}" destId="{642E8F02-4571-42C2-BD22-5059E7EF9BC7}" srcOrd="0" destOrd="0" presId="urn:microsoft.com/office/officeart/2005/8/layout/default"/>
    <dgm:cxn modelId="{E01AB670-04CF-409B-A9F6-3AA02D9EF35F}" srcId="{FD52AEDC-8AA4-4A9B-8FD2-4FC29E69760E}" destId="{B0597AD3-A287-44B0-9C2C-F07C61CFC058}" srcOrd="2" destOrd="0" parTransId="{33F54A93-5174-4123-BC93-C99D4C51527A}" sibTransId="{3F43EC02-36AC-43EA-B84D-77C98D8B7A43}"/>
    <dgm:cxn modelId="{595E06B6-A044-4A01-9832-7161B29C3A42}" type="presOf" srcId="{268A9640-A086-4AF2-81D3-D61EAE9A5A56}" destId="{D40F0E12-0F86-4CA8-8439-8DDFC90000CF}" srcOrd="0" destOrd="0" presId="urn:microsoft.com/office/officeart/2005/8/layout/default"/>
    <dgm:cxn modelId="{72918FC1-A788-47E1-92B4-724B0614BB72}" srcId="{FD52AEDC-8AA4-4A9B-8FD2-4FC29E69760E}" destId="{03FDCD0A-66BC-4C89-A3F6-CB500D25B568}" srcOrd="5" destOrd="0" parTransId="{16D53263-5DCD-45E7-BA11-2FCA9D580212}" sibTransId="{524DB89D-6638-41BB-9BEC-03478E8D4D11}"/>
    <dgm:cxn modelId="{63BA9CC1-919A-4E41-812F-4C8E0AC4705F}" type="presOf" srcId="{FD52AEDC-8AA4-4A9B-8FD2-4FC29E69760E}" destId="{49A4A780-A061-44FE-B7E1-62D362FA5844}" srcOrd="0" destOrd="0" presId="urn:microsoft.com/office/officeart/2005/8/layout/default"/>
    <dgm:cxn modelId="{5E6531D7-C355-4A2B-9500-52260B809D32}" type="presOf" srcId="{227CBB11-FFE3-478E-BCFC-14B21AD90ECC}" destId="{C8C17CB3-0B61-4F13-B22D-63152D4DB0E9}" srcOrd="0" destOrd="0" presId="urn:microsoft.com/office/officeart/2005/8/layout/default"/>
    <dgm:cxn modelId="{199DEAD9-FFC1-4DB2-B544-5921477507D7}" srcId="{FD52AEDC-8AA4-4A9B-8FD2-4FC29E69760E}" destId="{DAC396AF-4934-4CFD-A653-DA60C45656E5}" srcOrd="3" destOrd="0" parTransId="{4A8DC139-7015-4A5C-8D59-4D1FD5944995}" sibTransId="{DF7B7DBF-C1D2-4A62-8D75-182E875EAB7D}"/>
    <dgm:cxn modelId="{93ADE8F6-DB85-4382-BF67-477CDAE2BF31}" type="presOf" srcId="{B0597AD3-A287-44B0-9C2C-F07C61CFC058}" destId="{DDEBB946-E0AB-48F4-8C7C-A393B054984D}" srcOrd="0" destOrd="0" presId="urn:microsoft.com/office/officeart/2005/8/layout/default"/>
    <dgm:cxn modelId="{5F7AA1FC-553D-4E27-8D28-0AE2A236C380}" srcId="{FD52AEDC-8AA4-4A9B-8FD2-4FC29E69760E}" destId="{7D398753-1B3D-4ABE-BE62-F252F69C284E}" srcOrd="4" destOrd="0" parTransId="{9582EEB8-91EA-404B-959E-1933158057F5}" sibTransId="{BDC8FAE3-61AC-4B65-A09F-BA28C6D87B5D}"/>
    <dgm:cxn modelId="{F8BE11F0-C916-434C-8DF1-FFBDCD1B13E2}" type="presParOf" srcId="{49A4A780-A061-44FE-B7E1-62D362FA5844}" destId="{D40F0E12-0F86-4CA8-8439-8DDFC90000CF}" srcOrd="0" destOrd="0" presId="urn:microsoft.com/office/officeart/2005/8/layout/default"/>
    <dgm:cxn modelId="{6893DE51-66BB-474B-9DEE-00ADCA2E1305}" type="presParOf" srcId="{49A4A780-A061-44FE-B7E1-62D362FA5844}" destId="{6A5A12E6-E913-414F-A5DA-6BDD8E7619E7}" srcOrd="1" destOrd="0" presId="urn:microsoft.com/office/officeart/2005/8/layout/default"/>
    <dgm:cxn modelId="{22B90176-16EC-49B0-933E-9D0EA60E214C}" type="presParOf" srcId="{49A4A780-A061-44FE-B7E1-62D362FA5844}" destId="{C8C17CB3-0B61-4F13-B22D-63152D4DB0E9}" srcOrd="2" destOrd="0" presId="urn:microsoft.com/office/officeart/2005/8/layout/default"/>
    <dgm:cxn modelId="{B2C14C93-E5AF-43E8-972A-E01FAC231E29}" type="presParOf" srcId="{49A4A780-A061-44FE-B7E1-62D362FA5844}" destId="{AB6BA7EE-5CDF-4E47-9B52-1F2FF983565D}" srcOrd="3" destOrd="0" presId="urn:microsoft.com/office/officeart/2005/8/layout/default"/>
    <dgm:cxn modelId="{D88E4767-38EA-40B7-92F9-BDA74C72650E}" type="presParOf" srcId="{49A4A780-A061-44FE-B7E1-62D362FA5844}" destId="{DDEBB946-E0AB-48F4-8C7C-A393B054984D}" srcOrd="4" destOrd="0" presId="urn:microsoft.com/office/officeart/2005/8/layout/default"/>
    <dgm:cxn modelId="{FC3CC10B-FB53-46DA-9E8F-04D4DA726E0D}" type="presParOf" srcId="{49A4A780-A061-44FE-B7E1-62D362FA5844}" destId="{6718332C-D471-43ED-A793-3E11BAC38D2F}" srcOrd="5" destOrd="0" presId="urn:microsoft.com/office/officeart/2005/8/layout/default"/>
    <dgm:cxn modelId="{5FA3425D-C94A-4E86-AAF6-4F996ABCF181}" type="presParOf" srcId="{49A4A780-A061-44FE-B7E1-62D362FA5844}" destId="{5AEBC0CC-6153-4B61-B8D9-B04092E5DBA5}" srcOrd="6" destOrd="0" presId="urn:microsoft.com/office/officeart/2005/8/layout/default"/>
    <dgm:cxn modelId="{818A947B-B1B2-4B5C-A20E-66562E872094}" type="presParOf" srcId="{49A4A780-A061-44FE-B7E1-62D362FA5844}" destId="{08091E3F-0BC6-44F7-A696-5B1A9ADE509B}" srcOrd="7" destOrd="0" presId="urn:microsoft.com/office/officeart/2005/8/layout/default"/>
    <dgm:cxn modelId="{DE0DCBC8-384F-4F08-84D9-911717E682DA}" type="presParOf" srcId="{49A4A780-A061-44FE-B7E1-62D362FA5844}" destId="{642E8F02-4571-42C2-BD22-5059E7EF9BC7}" srcOrd="8" destOrd="0" presId="urn:microsoft.com/office/officeart/2005/8/layout/default"/>
    <dgm:cxn modelId="{02E9EAE2-3B82-4F91-9636-D4DB6CD7F7CE}" type="presParOf" srcId="{49A4A780-A061-44FE-B7E1-62D362FA5844}" destId="{DA61E1F7-697D-490D-8A76-4FC7EFED005E}" srcOrd="9" destOrd="0" presId="urn:microsoft.com/office/officeart/2005/8/layout/default"/>
    <dgm:cxn modelId="{3BDAA82E-3ED8-4B79-BC64-76BBE71B259B}" type="presParOf" srcId="{49A4A780-A061-44FE-B7E1-62D362FA5844}" destId="{2C51412A-E597-40F1-8C31-1FD1AA612BC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F0E12-0F86-4CA8-8439-8DDFC90000CF}">
      <dsp:nvSpPr>
        <dsp:cNvPr id="0" name=""/>
        <dsp:cNvSpPr/>
      </dsp:nvSpPr>
      <dsp:spPr>
        <a:xfrm>
          <a:off x="435342" y="1282"/>
          <a:ext cx="2920520" cy="1752312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Scope: 6 Universities</a:t>
          </a:r>
          <a:endParaRPr lang="en-US" sz="2400" kern="1200" dirty="0"/>
        </a:p>
      </dsp:txBody>
      <dsp:txXfrm>
        <a:off x="435342" y="1282"/>
        <a:ext cx="2920520" cy="1752312"/>
      </dsp:txXfrm>
    </dsp:sp>
    <dsp:sp modelId="{C8C17CB3-0B61-4F13-B22D-63152D4DB0E9}">
      <dsp:nvSpPr>
        <dsp:cNvPr id="0" name=""/>
        <dsp:cNvSpPr/>
      </dsp:nvSpPr>
      <dsp:spPr>
        <a:xfrm>
          <a:off x="3647914" y="1282"/>
          <a:ext cx="2920520" cy="1752312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17 Focus groups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75 students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Approximately 1 hour</a:t>
          </a:r>
          <a:endParaRPr lang="en-US" sz="2400" kern="1200" dirty="0"/>
        </a:p>
      </dsp:txBody>
      <dsp:txXfrm>
        <a:off x="3647914" y="1282"/>
        <a:ext cx="2920520" cy="1752312"/>
      </dsp:txXfrm>
    </dsp:sp>
    <dsp:sp modelId="{DDEBB946-E0AB-48F4-8C7C-A393B054984D}">
      <dsp:nvSpPr>
        <dsp:cNvPr id="0" name=""/>
        <dsp:cNvSpPr/>
      </dsp:nvSpPr>
      <dsp:spPr>
        <a:xfrm>
          <a:off x="435342" y="2045646"/>
          <a:ext cx="2920520" cy="1752312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Strong ethical framework (BERA, 2018; GDPR)</a:t>
          </a:r>
          <a:endParaRPr lang="en-US" sz="2400" kern="1200" dirty="0"/>
        </a:p>
      </dsp:txBody>
      <dsp:txXfrm>
        <a:off x="435342" y="2045646"/>
        <a:ext cx="2920520" cy="1752312"/>
      </dsp:txXfrm>
    </dsp:sp>
    <dsp:sp modelId="{5AEBC0CC-6153-4B61-B8D9-B04092E5DBA5}">
      <dsp:nvSpPr>
        <dsp:cNvPr id="0" name=""/>
        <dsp:cNvSpPr/>
      </dsp:nvSpPr>
      <dsp:spPr>
        <a:xfrm>
          <a:off x="3647914" y="2045646"/>
          <a:ext cx="2920520" cy="1752312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Thematic analysis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 (Braun and Clark, 2006) </a:t>
          </a:r>
          <a:endParaRPr lang="en-US" sz="2400" kern="1200" dirty="0"/>
        </a:p>
      </dsp:txBody>
      <dsp:txXfrm>
        <a:off x="3647914" y="2045646"/>
        <a:ext cx="2920520" cy="1752312"/>
      </dsp:txXfrm>
    </dsp:sp>
    <dsp:sp modelId="{642E8F02-4571-42C2-BD22-5059E7EF9BC7}">
      <dsp:nvSpPr>
        <dsp:cNvPr id="0" name=""/>
        <dsp:cNvSpPr/>
      </dsp:nvSpPr>
      <dsp:spPr>
        <a:xfrm>
          <a:off x="447988" y="4026191"/>
          <a:ext cx="2920520" cy="1752312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Findings used to construct an online  survey for beginner teachers</a:t>
          </a:r>
          <a:endParaRPr lang="en-US" sz="2400" kern="1200" dirty="0"/>
        </a:p>
      </dsp:txBody>
      <dsp:txXfrm>
        <a:off x="447988" y="4026191"/>
        <a:ext cx="2920520" cy="1752312"/>
      </dsp:txXfrm>
    </dsp:sp>
    <dsp:sp modelId="{2C51412A-E597-40F1-8C31-1FD1AA612BC0}">
      <dsp:nvSpPr>
        <dsp:cNvPr id="0" name=""/>
        <dsp:cNvSpPr/>
      </dsp:nvSpPr>
      <dsp:spPr>
        <a:xfrm>
          <a:off x="3633603" y="4026191"/>
          <a:ext cx="2920520" cy="1752312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Survey accessed by 949 teachers</a:t>
          </a:r>
          <a:endParaRPr lang="en-US" sz="2400" kern="1200" dirty="0"/>
        </a:p>
      </dsp:txBody>
      <dsp:txXfrm>
        <a:off x="3633603" y="4026191"/>
        <a:ext cx="2920520" cy="1752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3AFFA-2B3E-46B1-A4C3-2E3CB4CC6CCF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0F012-3BF9-4A6B-B3F4-0361419F0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6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F44FE-58F1-4E57-9E4C-E8CA76D8AEA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95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795BA21E-BA47-406F-A25E-775B96D158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9B4B4A-B16F-F09C-8C2D-A586F5D8D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5BEB8-99B4-63A6-9D53-915A5BD4C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80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E003-7882-94E7-AC55-83B8CD7D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A555D0-603E-EBC4-2048-927EB5236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7D4F9-9D5B-0705-D6FC-8DAA75BEFF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35E88D-25B1-42FC-9015-68A7321A2A60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D16B0-90CF-BE41-DE84-1F4AEC5CD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6732D-6423-52C2-460B-ABBE19979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883AF-80CD-4032-AF3C-56B29E3B0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89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110E0A-318D-AD6C-5A18-3FA2EDB30E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95753-7EEE-D274-2557-1242F3DDD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CF4F4-FD60-3A89-C2ED-9B583A814B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35E88D-25B1-42FC-9015-68A7321A2A60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CD90B-AA91-BA1B-5030-CC004BE1D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EAF84-7E48-B3FE-B3F0-5E3AD724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883AF-80CD-4032-AF3C-56B29E3B0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33D49BB0-AA2C-49EC-B64C-56D1526C2F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C4855F-B781-3EB7-26D9-4256383CB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Humnst777 BT" panose="020B0603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98DC5-1905-F700-E885-BEB33A68D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14599"/>
          </a:xfrm>
          <a:prstGeom prst="rect">
            <a:avLst/>
          </a:prstGeom>
        </p:spPr>
        <p:txBody>
          <a:bodyPr/>
          <a:lstStyle>
            <a:lvl1pPr>
              <a:defRPr>
                <a:latin typeface="Humnst777 Lt BT" panose="020B0402030504020204" pitchFamily="34" charset="0"/>
              </a:defRPr>
            </a:lvl1pPr>
            <a:lvl2pPr>
              <a:defRPr>
                <a:latin typeface="Humnst777 Lt BT" panose="020B0402030504020204" pitchFamily="34" charset="0"/>
              </a:defRPr>
            </a:lvl2pPr>
            <a:lvl3pPr>
              <a:defRPr>
                <a:latin typeface="Humnst777 Lt BT" panose="020B0402030504020204" pitchFamily="34" charset="0"/>
              </a:defRPr>
            </a:lvl3pPr>
            <a:lvl4pPr>
              <a:defRPr>
                <a:latin typeface="Humnst777 Lt BT" panose="020B0402030504020204" pitchFamily="34" charset="0"/>
              </a:defRPr>
            </a:lvl4pPr>
            <a:lvl5pPr>
              <a:defRPr>
                <a:latin typeface="Humnst777 Lt BT" panose="020B0402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 descr="Icon&#10;&#10;Description automatically generated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A0AF612-2E45-4E06-91C5-4C13C757A6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5" y="5956044"/>
            <a:ext cx="622555" cy="6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0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E08FF-73CA-09CB-DAAD-59268E86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D14B9-3C45-E773-8567-33D2AA2DA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39CE2-99E2-D976-83C7-30843A4BE4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35E88D-25B1-42FC-9015-68A7321A2A60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48BD2-7071-5A78-5ABF-B368496DB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785D7-70F8-9AE8-0F03-CFF3E622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883AF-80CD-4032-AF3C-56B29E3B0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76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83F4E-BB84-5542-F0C2-662718C1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A894E-FD79-5BA7-A9A7-CE6654263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70D00-3712-0BAC-3B6F-B3A6B7F0C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DDF0A-5577-D1F7-43D7-5E5D89DE8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35E88D-25B1-42FC-9015-68A7321A2A60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6D59D-816A-0CA7-8C42-21D11935A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ABD48-F095-02D5-E258-1031A168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883AF-80CD-4032-AF3C-56B29E3B0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15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587F0-9E9C-7101-343B-7AF98481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1A1AB-7559-C329-FF47-8B2878CCC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94DE3-346F-2DEF-0F24-12A17F2F6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DC60C2-2F19-4DB2-CB1E-158544C3B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FEC7AF-D143-A152-910A-B7C906F31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08DEF8-C873-9A8D-DF76-7CD24AF6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35E88D-25B1-42FC-9015-68A7321A2A60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AB7C95-C5C5-AEBD-CBBB-FA23EA7E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5E7AA-1FB0-7664-936D-07C4BD627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883AF-80CD-4032-AF3C-56B29E3B0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63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BFB96-8BCC-EEC8-84F6-CA440789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B94257-DEC9-C278-2F87-3ECE87B25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35E88D-25B1-42FC-9015-68A7321A2A60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109EF-40E3-4EF1-68ED-2C46DD5B6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46BE3-32C6-E1C7-98E4-03970D809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883AF-80CD-4032-AF3C-56B29E3B0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24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093B4-238D-17E0-0C90-D76A413B87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35E88D-25B1-42FC-9015-68A7321A2A60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6A5A5E-9A16-360F-7D05-71E5DA253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D06C3-D52D-640F-4044-09BCD3BF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883AF-80CD-4032-AF3C-56B29E3B0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9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306D9-A729-9106-0EFB-C7D416AC4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88E5B-61B8-14BB-5141-D30DB37C2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5A6AB7-C6FE-E645-EBA5-C9E97802D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E09F6-4A45-DF5E-CC34-04FA1BE439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35E88D-25B1-42FC-9015-68A7321A2A60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13BC3-1307-4925-6DB0-7C663E7C8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79263-60A0-570E-5C12-3C88B7EF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883AF-80CD-4032-AF3C-56B29E3B0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03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953B-F75B-F48A-0216-F10455616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68CDBF-1B41-5389-C3FE-9D94F9E249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6434B-4AA4-62FA-FAD4-A2F56169B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B149C9-5782-6709-0014-0C9D5C002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35E88D-25B1-42FC-9015-68A7321A2A60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10D3C-4BDE-EBD5-6B42-1B3E5C074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3A775-5D93-F7CF-9D5B-6C2C0342B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883AF-80CD-4032-AF3C-56B29E3B0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5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43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mailto:bob.bowie@Canterbury.ac.uk" TargetMode="External"/><Relationship Id="rId4" Type="http://schemas.openxmlformats.org/officeDocument/2006/relationships/hyperlink" Target="mailto:mary.woolley@canterbury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nicer.org.uk/science-religion-encounters/development-activiti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752016858?h=b6bba559c5&amp;app_id=12296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752016858/b6bba559c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5CE33FB-C711-C64A-BEF6-3E313603E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411"/>
            <a:ext cx="3669661" cy="1436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284" y="137269"/>
            <a:ext cx="9144000" cy="2549682"/>
          </a:xfrm>
          <a:solidFill>
            <a:srgbClr val="BFECED"/>
          </a:solidFill>
          <a:ln>
            <a:solidFill>
              <a:schemeClr val="tx1"/>
            </a:solidFill>
          </a:ln>
        </p:spPr>
        <p:txBody>
          <a:bodyPr lIns="91440" tIns="45720" rIns="91440" bIns="45720" anchor="b">
            <a:noAutofit/>
          </a:bodyPr>
          <a:lstStyle/>
          <a:p>
            <a:r>
              <a:rPr lang="en-GB" sz="2400" dirty="0">
                <a:ea typeface="+mn-lt"/>
                <a:cs typeface="+mn-lt"/>
              </a:rPr>
              <a:t>The need to promote dialogue between curriculum subjects and why</a:t>
            </a:r>
            <a:endParaRPr lang="en-US" sz="2400">
              <a:cs typeface="Calibri"/>
            </a:endParaRPr>
          </a:p>
          <a:p>
            <a:r>
              <a:rPr lang="en-GB" sz="2400" dirty="0">
                <a:ea typeface="+mn-lt"/>
                <a:cs typeface="+mn-lt"/>
              </a:rPr>
              <a:t>that can be meaningful in ITE</a:t>
            </a:r>
            <a:br>
              <a:rPr lang="en-GB" sz="2400" dirty="0">
                <a:cs typeface="Calibri"/>
              </a:rPr>
            </a:br>
            <a:r>
              <a:rPr lang="en-GB" sz="2400" dirty="0">
                <a:cs typeface="Calibri"/>
              </a:rPr>
              <a:t>UCET 2022</a:t>
            </a:r>
            <a:br>
              <a:rPr lang="en-GB" sz="2000" dirty="0"/>
            </a:br>
            <a:br>
              <a:rPr lang="en-GB" sz="2000" dirty="0"/>
            </a:br>
            <a:r>
              <a:rPr lang="en-GB" sz="1800" b="1" dirty="0"/>
              <a:t>Dr Mary Woolley       @marywoolley    </a:t>
            </a:r>
            <a:r>
              <a:rPr lang="en-GB" sz="1800" b="1" dirty="0">
                <a:hlinkClick r:id="rId4"/>
              </a:rPr>
              <a:t>mary.woolley@canterbury.ac.uk</a:t>
            </a:r>
            <a:br>
              <a:rPr lang="en-GB" sz="1800" b="1" dirty="0"/>
            </a:br>
            <a:r>
              <a:rPr lang="en-GB" sz="1800" b="1" dirty="0"/>
              <a:t>Professor Bob Bowie @bobbowie  </a:t>
            </a:r>
            <a:r>
              <a:rPr lang="en-GB" sz="1800" b="1" dirty="0">
                <a:hlinkClick r:id="rId5"/>
              </a:rPr>
              <a:t>bob.bowie@Canterbury.ac.uk</a:t>
            </a:r>
            <a:br>
              <a:rPr lang="en-GB" sz="1800" b="1" dirty="0"/>
            </a:br>
            <a:br>
              <a:rPr lang="en-GB" sz="1800" b="1" dirty="0"/>
            </a:br>
            <a:r>
              <a:rPr lang="en-GB" sz="1800" b="1" dirty="0"/>
              <a:t>nicer.org.uk/science-religion-encounters</a:t>
            </a:r>
            <a:endParaRPr lang="en-GB" sz="1800" b="1">
              <a:cs typeface="Calibri"/>
            </a:endParaRPr>
          </a:p>
        </p:txBody>
      </p:sp>
      <p:pic>
        <p:nvPicPr>
          <p:cNvPr id="1026" name="Picture 2" descr="https://ukc-powerpoint.officeapps.live.com/pods/GetClipboardImage.ashx?Id=0bad7770-bb04-4019-9012-b1f5219026de&amp;DC=GUK4&amp;pkey=8f88e9a7-bf2b-4dfe-a977-0b89bef47d8b&amp;wdoverrides=GetClipboardImageEnabled:tru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3244334"/>
            <a:ext cx="6908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g;base64,%20/9j/4AAQSkZJRgABAQEAYABgAAD/2wBDAAUDBAQEAwUEBAQFBQUGBwwIBwcHBw8LCwkMEQ8SEhEPERETFhwXExQaFRERGCEYGh0dHx8fExciJCIeJBweHx7/2wBDAQUFBQcGBw4ICA4eFBEUHh4eHh4eHh4eHh4eHh4eHh4eHh4eHh4eHh4eHh4eHh4eHh4eHh4eHh4eHh4eHh4eHh7/wAARCAC2Ac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HzTTndQeldt4L8D2/iDRf7Rm1CWBjIybVjBxipxGIhQjzT2OvLstxGYVlSoRu7dTh2xtpvrXV+PfCLeG/s0kVy9zDNlS7DGG9K0/B/gC21zQodQk1KWBnYjYsYIGKyeMoqmqjeh2R4fx0sTPC8vvxV2r9DgDQO1dn4R8G2+uXeowyahJELN9oKxg7ucVk+M9CXQddOm29w91lQQWXBzxxinHFU5T5G9d/kRWybGUsMsVKPuN236mDRnjrxXe+H/hvqN9CtxqVwLFD91AMvj1rWk+FUAjJh1iUvngtEMVEsxw8Zctzso8KZpVpqoqVk9rtX/E8so5rufDHgWLVbvU7afUmiaylEZaNAQ3vzW5/wAKps84/tmf/v0P8ampmNCMuWUtfS48NwrmWJpqpCF16rdHlXeiuv8AGfhCDw9eafBHfyT/AGttpLIBt5H+NdP/AMKpss7RrE5IGTiIU3mFCEYyb0ZNHhjMatadGEPehvqrdzyrjHQ5or06++FeyAtZaszy4yBJGAD7cV5xqNpPYXstncpsliYow7ZFbUMVRrt+zepx5jkuNy5J4iFk9ne6I/vUo60xCc0+uk8kkWpR0qAHAqVG9aBMeOtPqOlBqkQx9OzTAaUdapEsfQKKBTELRSGigAPWiiikMQ9KjpzU09aQwoooqShDRS0CgBvTmkp9NpiEopaKBiHNGMUtBpAJTD1p9NIOaCkLkYptH5Z960rnRrm38NWXiF3Q217cy2sa5+dWjAJz7cikMzaVaTNKtADqa3WnUHpQAyigg0UAIelJSnpTTQAjUxqeaY1ADT0ph6049aSgBDXp3hD/AJFuy/3D/M15jmvTfB4/4pqy/wBw/wAzSudeF3Z5wTxXs3wg+bwcMAnNxIMV4qTXtXwe48HqOn+kv3+leTnOmGv5n1XAn/Izf+F/oWdVhh8VeFLu34M8LMox/DIp4/Sl+FyNH4Rt43GHEjBvqDXN+DNa+w+P9S06VsQ3czY54DjpXoOn262nmqihUaUuAO2Rz+tePiFKivY9HZo+9yp08wrfXIfHHmhL79DivhT/AMhPxD/13/8AZqde2Md98XY/NRXSCDzdp9R0pvwp/wCQr4g97j/2Y1Breqw6T8VYbid9kckSo3sDW75vrE1HflPLpyorLMPKr8Ptb+XxMs/FnxFeaXDbWNjKYpbhdzyAc7c4wK8xt9X1SC4+0RahcLKDndvJr134ieF38R2cFxYyxi4hXKFj8rqewNecweAvFE1z5P8AZrRDJ+d2AWuzLqmHVDllbm6nh8UYbNamYOdFScHblcdvwOw+Cs8lzFrNxO5kd5UZi3c4NafiLwLJq2rzah/blzbCU58pQdq/rVH4O2U2nnWbOcrvimRWxyM4NZPjnQvFl34murjTYL1rdmBTZIQOn1rmld4yfLOx7FK1PIaPtqEqlm7pXWt32Mjxb4fk8P67ptu+ozXvmOr5kH3fmHA5Neo+OdJvNa0J7GwmSGcyKwdnKjA6jivHL7Std07UdPfWobiIyTKIzK27OGGe/uK9Y+J2p3mk+GXu7C4MM6zxruX0OavGKpz0VGSb7nNks6EaGOlUpuELK8b6pDPC1hdeFtDnfXdS85FO8lSWCD8ea8i8W6kmreIbu+iXbHI/ye4HQ17B4F1X/hJfDBN5skm5hnBHDHHBrxjXbFtN1e7snyPJlKrnuOxrfLf49RT+JHFxbO+XYb6u70HtfV382U1p460xaeOte2fnY6nA00UoPNAEwORRTVbtTqEJi5pwPNMpwqkQyTdRTaF61SFYfRSbqTdQKw6k3Um6kpDEY0lDUmaRQtFFFABTulIKWhCYmKMClFFMEMpKfig9KTAZ1o6UuKQigYhooPpTc44pFIae9eo6pbov7LekXLQASDxPc+XIV52GNO/1FeX17d4oBH7Hvh/I6avnB7A7sH/PpUsZ4eOtPApu3B/GnLTAdRRRRYAPIplPphoAQ0007NNbrQAh6Uw080xuKAIz1pCcUp601uaVwA16f4Q/5Fuy/wBw/wAzXl54r07weP8AimrLn+A/+hGpideEWrPNa6nwz441bQdN+w2cNq8YcvmRSTk/jXLV7v4U+Ben+Jv2fv8AhOtO1S8/4SJvOaKxYr5Uyxn5gvGS20E4qatOFVcsloLCYzEYOftKEuWR4rNqU0uqtqZ2rcNL5uF4AOa65fihr6qAbWxOOvynn361LdeB9Nh/Z/s/iJ9quhqU+tvpz2/HlBFXOR33dK7rR/gNp978Fv8AhJZdWu4/F82nyapa6V8oRrZSBuII3dMmsqmHpVLc0djpwubY3COToVXHm382eUeH/GOo6JcXk9rDbO12++QSA4Bznjms7xNrV1r2ofb7uONJCoXEYIGBXqvwr8FfDDxj4W8RapNH4utp/D2mi+uwtzAVn5wQny5Xn1zVbTfhz4V8UfCnX/Gnhb+347qy1O3sLKyupI5PMaTHLFVHcnpVRoUoz50tTOpmOKqUFh5T9xa28+5wWgeM9e0aEQW90JYQcrHJ8wFbEnxQ8QMpUW1krf3ljOR+tdb4s8C/CvwBrdl4W8Zax4jvNc2IdTk0zyxBZM4ztAYZcjPOD2rpfBn7O2k3XxR1Tw14g8QXaaKmjLq2m6nahVE8LEYZg2emeazng8PJ8zgrnTQz7MqFL2dOs0ux45pHjjVtMub25hhtXe8kEku9SQCPTmtIfFLXh/y6WH/fs/411fgv4MQ3fxO8XeDfE17d239h6ZcX1vLbAYnCDKNyOUIIrP8A2f8A4ZaH44k1nUvFusXOkaDpYjha4iA3NcSuEjXkYxzn1ong6EpczjcqhxBmVCHJTrNL17nF+JfF2o+IJrOS8htozaNvj8tSMnjrz7VY8S+N9V17Szp95DapEXVy0SnOR06mu28D/B6DUPj7qvwz8Q3d3bR2Edw/m2+C7CNcp14wQRmvJdSgW11K6tY2LLDM8asepCkjNWsNRXL7uxjUzjHTc+aq/f8Ai8zZ8J+KtS8NrMlisEiTclZAeD6jmqniTWZ9d1I391DBFMQFbywQDgY716f4C+FGieIfhbpPiu61G/iu73xFFpLxRldgjc43DIzu/Sr/AMYvgfZ+CfiLoGm6bqV5feGtYvVsxdsB5kUoYLIhxxkdRTVGmp+0tqYvH4mWHWHlN8i6Hh4IDY5/KpF//VX0DqnwK8M6T4k8eG61HXbzRPCcULLb2aK17cNIAc9NoUdzivP9NtfhFdeIbO1j/wCEvmt75ookgWWJJbWRmCkOxXDjnsBW9zisefmgc177f/Cv4bR/Hi0+E9vN4rF1JdCKW+knhKbTGX4ULnPQVT+HXw7+GfinxL4h8OTN4tt7vQoLqeWdbiHy5VhYjAG3IJFFwseIrn0zUinI/wDrV61o3w/8C+Jvhh4w8a6C/iGzOgonk295PFJ5jE8liqjjntVD4ZeAvD2vfCjxP451y51Rf7CuYV+z2ZUebG3UZYcNRzCaPNR1p1ewar4T+FFj8J9J+IQg8aPBqd7NZRWn2yAMjR87iduCD6CoPFHhL4a+EfCHg/VtaXxXe3PiLTTfFLW6hjSIbsBfmXmmpInlZ5PzjpR2q/p1tZ6j4os7C3+0RWN3exwr5jAyLGzgckcZ5616T8X/AAj8OPBPjXUfBNjD4qv9YtykUE73UIheRwNuV27sZNVcErnkwzjoad+f5V634p8D/DL4f6pp/h3xtq3iC915o0k1U6WY0h0/cMhSHBLkA84rb8PfAvS2+I13o2sazeXegPor6zpl7YhVe5hAyAd2QrdQaOYXKzwj8OPWlr0zxD4H8IXnwhm+IXg2+1eOOw1EWOoWGpMjurH7rKyADBHNeYgihO4mrCE5oHWkpR1pDFpRSClpiYUtFFMQCinADFGBQA2kpaKAENJSmkpDQ0jmmleaeetJQVciPQ17f4rYf8Ms6XEzASB7STbnnazygH9K8TIGDXsfiK3kufgNbJHgmLSdOmfJ6IJph/WpZS1PGj/WlWk/l1pVoAdRRRTuA0tzSUHrRSASmmnHpTTQAhpj081E3WgBlJTjSVNgsMJya9Q8H/8AItWX+4f/AEI15jtFem+D/wDkWrL/AHD/ADNCR2YR6s81b8fwr6OtPFV34M/Zs+GfiTTZU+16f4luJGTcDuTaQyEehXivnNl98fWgtIyrFl2TPCckfgKRyn2d428E6D4n+GfhXTfCl3A2j+JvFo1TYXAFrFIhaRD6Yw35iuWuvix8N4fj/bavBD4k2WijQPLDQm0e1H7sgjG7aeTxXy4JLqMBBJcxgfdXLDA+lRLuYnAZjnPAyc+tAH1L4c8LR+C9a+OehxyQ/Yv7E82yfcFEkTtuXbg9gcfhWH8Btag8Pfs2eJdamVZPsHiexuGiDAF1XGfr1/SvnstdEM265YEYY/MQRTC8gjaMeYI8/MuTj8aAPfvjf8NvEfj34oTeK/BFuus6F4gKTwXscy7ISVG4Skn5MEEc16aNa0S51fxN4Y0rUoL0eGvhzNpst1HICkkw5YKe+DXxwk91HDtiluUj9UZglNVZ15RLhd3UhSCR/WgD7G/Z88RaV448D6j4lvpI4vE+heHLnSLwsQv2q3MZMTnPLFQNv41wnia58JeAPgt4Y8A+JP7ZXVNRkGu3/wDZE8W5GOfKV92cjGGwOmK+cw08YbBmjHRhkrmmyNI+WkMjkcbmyenbNAj7h8GJp/jD4jeDvixopdYNR0W60y9juZIxKs8abVL46s3P5V8leP8AwP4w0C4vdU1vw7f6fYyXThZ5UwhLMSMGuVSW4jjxHLOqA8bWbANLLcXcylZri4kQHkNIWAoA+oPgxJEP2ePDStLGHPjm1O0uAcbh79K6SDxDpOqftDeLvht4julNlearHqOkzM/ywXkeCAD0UMOD718cq033EaUgchUJ/kKcTcCQMyz+Yed2GDGgdz6m+JE/xK079o3xZ4j+G/l3klqIIr2zR1c3CMOQYyfnX3HSuY+Plh4cs/iP4CvdO0qw0TXb828+uabZyBo7WUyrgccKTycV4Ist1E3mmS6jcj75LKfzphaQuXZpGYn7zEnn60CPqPUHjH/BQOxkEsewXq4cOCuPINYf7P7xL8Y/iczSqqnTNUwdwAPznpXz55krOH3S7yeJCTk/jSRvL8zRmYd2dNxz9cUBc9z/AGdbpNa+FnxE+HlrJFHrOp2yz2CTShBclG5jXP8AFgZ/Gr2ladffDn9mLxdY+LLYafqniG/hjsLCSRRO6oPncr1Ar5+QyKQYzIrL0Med36U92uJyrO9xOR0LbnxQkB7D4qZf+GPfBke9d48Q3hKg84wea9C8Wv47b4UfDAeDPCthrsCaAPtDy6XDdmJt3C5f7vHavl4ebsClZ9nUKQ2M+o7U9Lm6jG2O4u1/2UkYD8hVWA29Cgubb4habBqFuba5XVofPiKhfLbzBuGM8denavav2mfH+oab8ddV037HoU2nQXNtI0o06JrllGxjibG7PHXNfO7s3mHf5ok7lshvxzSlmYlpGkL9y+cn86ZOx758cfh74g+IXxGbxn4Hji1vRfEqxyxTwyKBaNtCss2T8u016r4P1/R/+E+t/CVneWeqx+F/Bk1nfTJJiKW425aNW7jtx05r4yWa4jXy45riJe6B2UH8MiiMyKN0YnGe67hn8RTsFz3TxhPa+LP2cYr3wTax6JYaPqLDXdDik373Y/Jcb2O5gOmO3WvCc5OaVWmPyw+cQ3UR7sH64/rSHcCFZHXPYqQT+FNKwNXEpR1pQrbtrI4bsChzSlWAy0coX1KMBQQApaQBsHCsQO4GcUqBm+6jv9FJ/lTDUMUUh4JDAqR1DAj+dP2ttzsfA6nYcfnQrC1G0ZNKVbgFSPTjrRtb+JSPTIoASiikNAwNJR2z2opXAQ9abTj1pKBjWbC5HBr3XV7Y2/wrvNKZwZ7fwrZyMQOMCZ2/9mrwmXiNjX2h8RdD0C2/ZmnhjkhPiVNDWRwpBkaMbCyHvhQwPtmoluVE+Ll5x7jNKRilUnjPOR/SlaqsK4zJoyadt96UCiw0xB0ptKQc9KXtSGMPSmmnHpTTQAh6VE3WpT0qM9aAGNSYNPPpRtoGMr03wf8A8i1Zf7h/ma80K8V6b4Q/5Fuy/wBw/wAzSWp1YTdnm0nQn0r3lZF+FHwB0DxLodnat4o8WSy79RmiDtbW46LGDwDnvXhBr0/wv8QfDt/8N0+HfxC0+/uNLs5Xn0rULAg3Fm7dVKsQGT2zSscx6D+zD4t17x548v8AT/EjWmpT23h+9EFxcQIJPmAxvfGMA9z0pv7Pvw/1jw9P42vdZXRpoW8OXSoLfUILl1bjGEViRj17Vy3w08c/DH4d+ILi80mLxJqIutIurKe4uIo4y8kmAmIwxAA5yc/hXMfA/wAc6R4I1DxPc6pb3Uq6ro9xY2/2dASrydC2TwKQHv8AE3jy38EfBtPA9gz2k0G7VNtorWzxhufPYjG3bnqap6wvhWX4ffG258NW9lLpC6nbmJoUBU8DzAh9Mg9K81v/AI3Gy0b4bw+GW1K2uvC8Rj1COQgQ3IJ5G0H5hjI5Her+tfFb4dp4R+IGh+HdJ1e2i8U3MV1DA0SLHbuAN68E8ZzggUAdl8SW8Uav4Ts/E3wguNM1TwVFpSW99oMEEbPaEIA5ljPLHOSD1FYnwr8d+Lrv4AfEXVLjW5pNQ0r7KlhO8ce+3BbDBTjiua+HXxB+G3w41C98ReFx4rl1CfT3t00u4VFtvMZcFncNlgD04rl/A/jzStH+EvjrwreW9yb/AMQyQtbPEo8pNjZO45zj6A0AdxrN5f8AiL9kGLU9QYX+rXXisx+cyAyyErwMgZ/CvSbLSfD0Hhhf2d3sYf7Wn8PG+N4Y1Ej35/eCIHrnGR+deTfCj4peB9C+G2ieFfFGm6pdHTvEB1Z1t0UpJtX5FyWH8WKyz+0B8Q5PH3/CQtrsxtvt3neQII/lh3/cB27vu8daBo9V/Z//AOEe079nLUNI8Z2EH2bVfEraNcTSIu61Z0wHLdcK6j9a5u/8JXXg/wDZq+IugapaoLzT/EsMSymMZaMgFWVvRhg9ax/i18VvBOv/AA+1/wAO+GLHV7WXVvEi60qzRokcPyYZAVJ5zzmpfF3xz0vxR+zx/wAITqVle/8ACTs0KzXiIBDKsR+Usc53beOnakIP2Q472Wy+Ix0owQ6onh8m0mlZFEUu/htz/Kn1NbfwhHjyX4++DbXx9q9rrMZaZoEW7gulX5DknZnHrzXm3wN8a+HfCln4u03xKuoi18QaSbBZbKFZHiJbO4hiB0q/8NfEnw3+HfxN0HxRpF94j1S2tHf7XHPYxxOFKkArhjnr0OKYHbeCPHWqeJPjdefD3xkLfX/Deq6lLaGG5gQtbnJ2NEwAKlaT42eHbfwv+zdp+hwrG7WPjC7t1m8sB2RQcA9zjNc9pPj34ZeD/FupeOfDtrr2ueJJZZJtPTUYEgt7R3JyzbS28gHI6dKztJ+Ivh/xB8OdQ8GfEX+1gZdWbVrXUrBRI6TP/rAyMQCpHA5oA9K8N+FrPxd8AfhV4duFjiXU/EbQTSqg3sgBJXPXkVwfxB+L2vaJ4zvND8ELaaD4d0a7kt7Wwjtk2yhDtPmkgl84/GoPF/xdtrPSPB/h34dwXtnpfhaYXcdzegCa5uM8swGQo6jAPem+LvE3wg8a65/wlGr2nibRNVum8zUrKwjjkt5n4yUYkFM/TvQB1XwG1G18E+EPEHxk1/SoLu41DUE0+wtjAPLy77pnUHjaB+WKsa7/AGz4B/aV0/T/AA3qE1r4a8U6jbX8KRhTHcRSkbhgg8AkjFcv44+M7Wuj6F4Z+Fs2oaJ4e0y1KvFdwxvJNOxJZiTnI5qW++MGl6/ofgO58TpqN14l8MamJZ7mOBNtxa7shAQRgr2GMUAel+HvEmt3/wC2vL4X1C/NxodrfXP2exeJPKjxGcADFctqsh+GHwjn8YaHa2o8S+JtdurVb+SMO1pbqx+WMEYVveuX0H4qeHtP/aguvihJa350aW5nlEKIvnAOpA4zjv61V0r4i+GdW8J6v4I8cWOoSaHLqM2o6TfWQDXNnLISSCpOGUg9M01qI63wlqT/ABP+Empap4ogt7nXfCOo2UlpqaxhZp45ZQGjkwMMK7v9pzwzpHi3WZ7/AEK0ii1/wjcWv263hjwZ7KQqQ+AOqnOfY140/wAQ/CPhvwZB4P8AA1lqUlteahDd65qd/GqzXKxuGWNEUkKAPfrWvq3xus0/aIb4i6Ha3Z0eeBLW8tLlRumh2gMMA4PTI+lFhkX7aEUMPxdVLeOKJP7KgbEaBQDt68celeuZ8cQ6V8H4/CFjI+lT6erat/oitbMn8ZmbHYepr5+/aL8caP8AET4gNr3h+2vbayFoluiXShXG0Y6Aniup1P43G0Hw6m8MtqVvN4ZtVg1CCSTbFdDPzLtBwQRkcimkI9Lt44pPC3xbuPhVd2Vk41+1FndGaKKNP+eio8nyhSc4FcT8K9WutP8AjCy/FTXNOn1SXTZINI1KaaG6hs5mHysxT5fzqneePvhTeeHvHHhqODxFpml+JdRg1CIxWscjWzpyybSwGNxOPavPrW1+FdvrDwTXnie+0iW2IE/2WOKaCfPDBA2119jihJsm6PZdA0v4j6d8evBOl/EWO01S0+3vJY6osSOlxGwONrgY2/7J6VzHx8PxOiv/ABGuqeIrKTw59sYCzj1C3ZlTdwPKT5x2q7pHxk8L6DH4G0TT017U9G8Oag99PeXqAXEjFdoSNAcKgB6Zrj/E9z8ItW8ZXXiT+1fFT/ar/wC1S2j6XCFKl8sm7fnpwOKeo9D2D4RR6H4L8H+FPAPiHTop7/x+k0l2ZUVnskddsDZ7A9ayfhDofiLwr8O/izo+j29w/iLTbhIbVoIA8+QxAZRgnJHpXCePvjn4v1LxnPqHhTVrnTNGi8tNOtGgjzDGgAVSSCe3Y11niz46eF9U8L+J10yx1mw8Q+INPtkubiIBF+1x8O+QcgEen5UrMNDqz4b0zxn4j+Guk+PbK2HiyDT7m8123iUJLJBGheJZgOjN3714z4g+NXjK61W6OnPYafo4EsMOkx2afZki5ADDGWOO5Nbq/Gi3jj8HeKEs538caEjWd/PJGPJ1G0IwA7ddwBx0rC8Q3fwU1TU7nV7e18V6ebhXkbSUjQwiVufllzkLntihXE7HdfF3wPq/ib4dfC260aPR4AugZl+0X0NqxcsD0cgtx9ao/tc2X9nt4EtTDBHJHoUaymDaVdgOoZeG+tcL8XPGWkeLvC/gfTNPtLmObw9pRsrnz1AVn3A5XB5GB3xVn43ePNG8bw+FE0m3u4Do+lrZz/aFUB3HdcE8flVoW550OtW9G0241jWLTSrPZ9ou5RFFvPy7j6+1U811vwYQSfFPw8rDIE7P/wB8xs39KCUZnjXwtrnhDXJtI16ye3njOEf7ySj1Rhww+lYZ613+kfEdpJbzSfFNide8M3dy8v2Sdv31sWY/NDJ1Uj06HFVvFngQQaTJ4o8I3x17wznLTouJ7TP8M6dVx/e5BoGcRRSZyeKXt1pAdR8LNDi17xtZ29z8tha7ry+bHCwxDcQfr92vSbTxwzJoHibUCZLLVfEOoWlzF2+zSIiBeewG38qxvCOh/wBlfs9eKfFrqUvNVkSwtn5UrCrAyfUE45rltXUH4MeG1zhf7avgPpsSky0ZPjfQZPDPi7UtDckrazFYm/vxHlG/FSD+NYxGa9W+K+k3Gp/DDwN8QZsPc3lk1lfMq94nKxs31UAfhXlm05x3qlqQxu2jFOHAyeg6nriu90DwNZ2GmReI/iDdTaPpMgDWtmgzd357BF/gH+0ccUMEYPgTwT4j8a6g9poFiZRGu6WeQ7IYx/tMeM+3U1gXVu1tdTW743wyNG2OmQSD/KvS9P8AHl9rHjfwzpum28Wg+HbbVIfI061JCn5gC0hHLse+eK4rxpbSWvjDW4ZU2MuoTcHsC5I/mKQ7mLtpjLUxHFNK0WC5AQKQrUjLzTSOaQ0M2iinUcUDuRGvTPCH/It2X+4f5mvNiM16V4RH/FOWX+4f5mlE68JuzzdhzTGHNSGmnrTOQhbrSfxbuvtT3602lZAIDg0E9zyPeg0lJoEHUe3oKKKTNIYZpDk9TS0fWgaEOMAYp2eAP61LdWd1bJbPcQPEtzH5sDN0dMkbh7ZBqSPT7yTTpdSjtpGs4WWOSYD5VZvug/WgCuBinZ9eaD1OKSqsSKDk+3p2p2ef/r0xetOoshh/ET60uaSiiyAKUHtmkpO9FkA9jjnv+VCuen696YeaFOCKAJzSj8/rTAc09aYmOUfhUgHIzzTFGKkApktjh155+tIRk5paXbVIgNtITx0x60+k20wGbR7/AKUHpjtTiKbSGJx6cUfn+dBopDFz+VBPTr+dNzRmgAPQ13fwHiRviAt5J0sLK5uQfQiMgfzrg2Pyn6V2nwommtj4uu4SUki8N3BRxyFJZR19etA0jio84yc57kcVr+FfEeseF9VXUtFvGtphwyH5opl7q6nhgfesleVGeuBRxSEz0ubS/DPxHD3HhlIdA8WMCZNHkbbb3zdzAx4Vj12n8DXCRaHqsniSLw5LZy2+qTXCWxgmUqwcnABHp71nhihDISrKQVKnBBHpjp9a+gvgtqOveMfDGua1qOgvr+q+GrTy9K1CJAbszyjakbf3wo5BPPy9aQ4oo+Mb+KTwN4y0GwfdpmgJZadbAHKkrnzG+pY/pXneq/8AJGfDY/6jN9/6Ald14W+HPxET4YeMbW98K6r9vvJreSKN4/mmOTuIqnqXwy+IT/CnQLFPCOqm6g1a7kli8r5lVlTafocGgo0/DjQ6r4W8O+BruRVj17wy/wBk3dFuo53aMge/zCvIdI0fVtW1ZNH07T7i6vy2zyEXLBgcHPoAc8nAr1fX/APxJs7DwBfab4U1ZrvStOJfZFzHIs7NtP1H860/2gNQ1TwXdW2n6FpQ8Ox+JrNdRv515uZpH/1kRf8AhUHIwMZqkTJaHKInhn4anM/2TxP4wUfKgw9lpzd89pHHp0HvXB69q+p69qkuqaxey3l3LnMkh6D+6B2HsKpALt4GOc5oxVIzuWdFuVsdasL5ydtvcxyMfTDCuh+MkSw/FDXdoAV5lkGO+9Fb+tcnJwvrz/hXc/HGBI/Hsl0mSL2zt7jntmNR+XFJ7oL6HCFeOtNPFPPSmHrQ0UhjrUR61Majcc1LLRHijFOPSkpDExXpPhH/AJFyy/3D/M15vXpHhH/kXLL/AHD/ADNKJ14Tdnm560hpaaetM5Bh60w09utNNADTSUppKBhSUHg0VLGgpG6H8qWtLwpax33inSbKUAxz3sUbZGRguBSGetftAaHYQ+EPAMOk27NdWdmdOuAgLFnCrL/7UNO8MaIs37J+v/KkV7Jqy3ke8fM0EK/Nj8TXVaX488K2Go+M9U1oQPfeHNYW60SykcAXMgHksoXuAq8j6UahqHh3VvFVl4b8N6skulXvhi8aVYSCLa4mYyOh9CvAoEz5q7D6UUEbSV9CRn1xRVIkB1p1C9TRTGFFFFABRSGkoBi0lFFAIfH1qZahj6irCUCY9elPHSminCqRm9xwAxTqZTh0qiRaKKKYBTWFOprdqQIaaSlNNPWkykBIptB60VJSFGc13nw9mjtPhv49u5HRC9vBaru7mRjx+lcCeh+hrt9HtzF8EvEl2WUrdarZwquOQU3En8c0FHFAY7EH3pDSA5APrS0EPcRs4OBn26kntj/PevsL4RX2mfD34fweD7557O4vbOO41uVU2SQvdnbCNw5ygI+lfOHwX8NxeJviFYW98UXS7PN9qLupKC3i+dgSPXGBXVT+JbjxZ4Z+KPiOYhXu54HhCk4RFcbAM9ABilIpGpcXvjXwz4S+Imjal4m1l7zS763ihle8csF5wVOeMjHTiue1Lxh4u/4VH4duV8U60J5NYvEeQXj7mAVMAnPQeld94v1Kz8Wfs53PjiNs6rKlvpmrgf8APSA/K/8AwIHr7V5LqvHwa8NnpjWr4/8AjiUIZ6X4Xn8W+KNZ+HFj/wAJVrMNmdIkvtVmF864hjncszHPJwMc12Px61K3+J/w4lurWMtqGixDVrPOMtZM2xge7FQN1cfq2p23hX9mXQL6Aka94j099LiJ6x2qzMzsD23ZAqpbeI7fwr4y+HV/eqrabPohsr9WXdut5mKvx36im9xM8W4PI6Hn86K3viL4cn8IeN9V8PT72FrcEQuwwZIjyj/iCKwM1a2MnuNk+630rtvivM91/wAIpeSY82fw7bs5A4yGYfyAriW6H6V3nxB2XHw78B3i8sLSW2Y9/wB23T9aTBHCEcUxhxTz0prdKp7DIj1pj9akamN0rMpMjpKd3pKRQnavSPCQP/COWX+4f5mvONvFek+Ev+Rds/8AcP8AM0zswm7PNmpn8VONJSOQY9MNPbmmNQCGmkpT0pKTGI/SilpoOelSNC1s+A/+R50A/wDUSt//AEYKx1DNkqDlevGcfWvTfh34LZvCWlePG3FV8UWlhEoPABOWJ/ECgGcd49APjvxBkZ/4mdx/6MNdP+z6B/wsZMDH+g3P/os1zPj7/ke/EHp/adx/6Maum/Z+/wCSjIecfYrj/wBFmgDz9/8AWP8A77fzpPu812XjzwXL4a8LeFNbkDD+37SW4fP8LCRgo/75wa44qwOHUqeuDxxVCFGcUU+kPIoAbRQeKQnNMAIzSUUhoBi04daaKeimgRIq8VKtRr0qUdKaJY9Pu04daappe9UiGSGikHSlpiCiiimIKa3anGmsaTGhp6UynkimGpZSE70Ug60tJlIOuRXbXNw0PwK0+3VF23niCfee6lIlx/OuJrvPF8cdr8HfBMCqqm4mubx9vck7cn8qEUcCRTuvHt0oByo9at6Jpd5retWOjafE0t1fTrbxIDjczEDH5ZoA9w+BltaeHPhdrmp3IV9T8W2N9ZWi7/mjtYYmd5Nv++Nua8/8A/8AJH/HB/6Z23/oVd7rerW9x8YJvDWlhzpPhjw5eaXagjgukB8x+Ou5s1wXgP8A5I/44GGz5dtjI6/NSA7z9mextNf8FeOvB9+/lxaysEMDE4CTqGMZ/E4H41zNj4T1LWfCvhHwb5TR30/ie9tJQeNhAQOfwAJql8P7u50/4W+Lr6zkeG5t7qzmhYAgqytkEd6958XeIvDun/BuP4uaawXW9aE8MMG3/U3syLHMwHbhCf8AgVAHk/7Ut5pdxrPhm30LjSbLRTZ2wxgN5UrIXH+8VJrA+LH/AB5+BxkjOjx9Dz9//wDXWb8QiT4U8C53E/2JJkkd/Pfj+daXxXJFp4H+Vj/xJ4+gP9+q7Gdtzu/2oNJtdS0bw94xsVX7TDbQ6bqoQfdkCAxO3pleM14OMduBX0G80OrfEXxF8O7yQra+I9DtxaeY+1EvY4w0R+rEYr59mhlt55LadCksLMjqRjaynBH5g04ilGw2uz1eFpfgp4cuFPFvq97HLk93Cbcfka4yu4tbhZ/gTqNrht1lrkDZ7HzFP+FNiRw9NY8Up6Uw0hjTTT0p9IaQxg6UtLSVJYztXpHhL/kXbP8A3D/M15z2r0Xwn/yLtn/uH+ZpnXhN2eak5pD0q9p2j6xqUXnafpN/eRZxvgt2kXPpkDFVry3urO4a2vLaa2mXrHMhRh+B5qbo5bENNftS5prN823HzDtmi6GNPSkNLnI9qQ8UXBiV03hz4f8Ai/xFpY1TR9Fe5si5QS+YqgsOoGSK5mvR9buLi3+AvhcwXE0O7U7nPluVz+VJgjuvAngOPSvhtrfhbxLb21v4m8Tk/wBkq0qF0EALtk5wNxHrU1prek/DP4f+H/BfjCwuZmuHfVZ47WVWkgnEimMEZx0XnnvXz811dvIkj3dw0ifdZpGJX1wc8Uks000hknmkmfGN0jljj60rDZc8SX8eqeIdR1OOPy0u7qSdUPVQzEgfrW18LPEOn+F/GEOqapbzT2nkyQyLCRvw64yM+lctR26ZqkI978Sib4t+BrO18KW7Na6JqkVrBa3EqJNHa+SAznJxy2SaT4xeB/8AhJp9LvvAOlxTx6bA2kX6pNGpLwNtWTk87hzmvCree5hJa3uJoSevluVqWO6uos+TdXEWTk7JWGT68HrSsBreKvCXiHwq9umv6c9mbpWaAl1YOFODggnpWJnFdr4xmmm+F3gZppZJW33/AC7Fj/rF9a4hzikhDWOTSUd6KsYUUh604LQIVMVIKRBUooAQcVIvSm7fen44poloBT6Z0p4qkSx69KWkHSlpkhRRSHpQAN0phpWbimmkyhDSUrUlSMMUlLRihjTGt0zXa/EuKW10HwLZzqUdNCLMmehaZjn8q4mU4jY+1d98cJ0bxTp2nxqVGn6RaxEYwAWjDcfnSsV0OD9+gr239kbSbSHxlN431aP/AELSGS3tg0eVkvJsrGPqvWvESdvzbSxHYdTXvOnmDwtd/DHwBAU+2zXcetaxt3AmaVT5SOD3CY+hND2Ekek6P451Dxfpl/4x8NNpVnLpVhepr+l/Zo90Uio2yZDjJRiOfc15r4P+LXjK8+Gni3UZptN+0WkcHlhbGML8zc5XHNcr8BdYuNB+Ld9qMMfnpFZ6i01szfu7hFVjsYdCK7LxJ4f8Or8G/FXjXwXJu8P61HAzWu7L6fchxvibuBk8GkUReFvi14yuvhl4s1KSbThPaS2wi22MYX5uuRjmq2pfGHxtH8KtCv0uNPEs+qXcLg2UZXaqrjjGM8nmuM8G8fB/xxngefa1R1Y/8Wa8N/8AYavv/QEpiO/8a/GDxnZ+GvCE8E2mq95pDyylrCNhuErAYGOBxV/4i/Ffxjp9t4Sa3k07/S9MSWXdZRt8xfHy8cfSvMPiD/yKfgT/ALAcn/o969jex8P+G/Cfg/4k+KYo7yS20tINE0mQf8fVyW4kcf8APJc5+uKAPRfEHjqTwdrmjJqxsNS8Q661qtpZfZkDWEOPnlc4zuJ+6Oor5/8A2m9BtdL+JU2s6YANM11DfQgEYWTpIvHTDDp71oeP7+51P9pjSL+8kMk9xLZOzHjkrnj6VPrufF/gjxroQUy6r4U1aTU7IKnzG1kbEy59A2G/CmmJnjJwPpXceEYY7z4SeNLd9xa2ntLtQP8AY3D+tcCH3AEdPWu1+G8kraB44s1LNG+gs/lgZ3MJEwfw5p3JSZxhPFNzSDp+VFIBc0GkooAKKKKAEr0TwoP+Kes/9w/zNeeYr0XwoP8AinrP/cP8zQdmE1bOf1z4keKtTkhisr7+wrC3XZb2OlsYIYx+Byx9ySa6Lwz4nt/H9n/wh3jy9j+1OP8AiT6zLGBJBP2jlbqyN056ZzmvKwSRhuQPWnbvc1Fjnueiw/CvUtJmNz4+v4PC+lRSEM8rh57gDtDGvLZ7E4HNXD8RPA5H9gSfDexm8MoNkT+YV1AH/nr5gOCx64xivNdQvr6/mE99eXF1MFCB5pC7bQMAZPYVW7Y7Y6dqLDO48ZeCbKHRF8WeC76bWPDbPsl8xcXNg/8AcmUdB0w3Q5rhT6V1Xwt8V3HhLxZb3xmcadP+51GALuWeA8MpU8HitTVtD+Gtxqt3cWXjy4tbaWZnhg/seQ+WhOQv3uw4o2EcBXofiL/kgfhb/sJ3NEPgHwpdxq9l8UNG+YAhbmBoiPYg9DVr4hw6fpPws8PeHYte0rU7y2vriaX7DP5iqjfdJPY+1DYHmgHGaKB92imgClHX2oFOUDFMLjqKKKBHZeLP+SV+Bv8Arpf/APoxa4pzXpC6TbeJfhp4YtbfxJoFjdadLeC4gvrwQuu91K8EdxWWfh3MT/yOPg7/AMGg/wAKgZxNFdzB8OQ0qi58b+D4Ic/PIuo7yo9QoHNWDpPwo0mOUaj4o1jX50b5YtNthAjf8Dkzx+FVcLHny9e1TKvHvXfJ4s+Hn2hoW+GMBswMRuuoSm4Puxztz9BVu10P4Z+LX36Pr0ng64j5ntdWPmRMo6mORe/se9MVjzccfe44rQstJ1a9tTeWelX9zbhtvmQ27uu70yBiu2m174b+HMQeHfC8niS5iYZ1DWHZI2PfZEmOP97NZutfEvxlqUkX2XWJdEtIhthtNLY20Kf8BXGT7nmgDk545bebybqGW3lHVJkKMPwNIORkYIrvIPit4klRYdetdI8QxhduL+zQyY/66KNxP41KifDvxfbxrEv/AAhGtAnIYtLYTj6nLRn6nFNAefGnA13MPw9sQD9s+IPhSF93yLHd+YCOx3AcVWb4fzA/L4y8GMOx/tQDP6U7kuOpyW6nDpXVjwDcZ/5HDwd/4NB/hT/+EBuP+hu8Hf8Ag1H+FO5HKcjTGaux/wCECm/6HDwd/wCDQf4VMfhb4puLRrrSZdH1pB/Dp9+sjH8Dii4WOGoNbmr+DfF2kqH1Hw3qNuhOAfJL5P8AwHNYkqSQttuIpID6SoUP60rlCCjFA2kfK2fpRSASkpfwppNAJEtlb/bLy2tOf38yxcdfmOP612HxxCr8T9ThUkrbxwQ89fkiVf6Vz3g9Fl8YaHHtJVtStwR7eYuavfEy6kvPiL4hml2lhqU0Yx3CsVH6AUFbGt8C/C8Xiz4oaTp17tXS7aUXepSO+1Y7eMgsc/XFdHqN/PqX7WEl3cSM5/4SIxx7j92NMhFHsABR4Q/4pH4Ntq+949S8ZanFYW33SBZxuDI3qNzHb+FVIsf8NQkjp/wkR/rS3GZHws/5H7WF7f2dqn/otq6r9nnxJZeHfAXjCTW7H+0tBlS3jv7Jujox2lh6Mv3hXLfCzjx/q5/6h2qf+gNS+A+fg744/wCudt/6FQB2/ifwSvg74a+LrnS7sah4c1Zra50m+XkSxZ5U+jL0Irz3Vv8AkjHhr/sNX3/oCV6J8BdW0u9+F3ivwn40u5x4bkuIEim+99gkkziRe+MgZHpV1vg3rI0DR/DmuTJZaNpmrXt5fauSPJ+xFEIlQ9CWHAHrQBR0HwhpN/4O8H+NvGT+R4Q0XRnM3zfNez+e5W3QdySBn2rG/aO8QTeJNX8Jao9utnDLpSeRaJ9yCPfwgHTgYz7079o7xHY6rpfg7TvDUc1l4Wi0t5LGzY9SJWUyt/tMBnmsT4s/8eXgX/sDR/8AoygDc8Xf8nF6D/vWH/oFXfhNcWlv+03qP9py7NMkN/HfAkhTCUbdn1qj4u/5OL0H/esP/QKp+HP+S2eJR622qf8AolqAOO+IXh6bwr4z1PQ5cMsExMDgYV4m+ZGHttIrf+Bssf8AwlWpWMkgUX2j3MCgnqdpbA9/lq98Qyviz4U+FfHkfzX1kg0PViz7iWQZgcjtlc81jfBEbvifpSMdolWeMN12loXH9aYHFxn5AfXrTqkurc2t1Nalg5hlZCQMA4JGf0qItgc8UEsWg7hGZSj+WDgvt+UH0z0ru9B+HjJYW+veN9Ui8NaLIN6LJzeXSekMXXn1NWdY+KeoR3H2Hwnp+naVoFuojt7SWximZ1H8chYHLnqfSgR59ao11PHBbK00sjhERPmLMeAB7k8V16/C34hszofCd+rp1ViiknrgZPJ9hWvp3xU8kC/uPCWhy+I7dGWx1OGHyvKLDBZolwpIHIOOtcPda5rl5JFLdazqM0kUhljZ7hiUcnO5eeDQBRvI5bO6ktbyJ7aeJtrxyqVZW9CDXoXhNlPh2zIdMbD1b3NUG+KXjKQI11caZeSKoXz7vTIZZSB6sykn8a7DQfF2tXmkW9zN/ZfmSLk7dPiUdT2AwKDswu7seF9qVTkUylHWouc9hxpKKKoLhSN0pe9IaTQCYHoKVAPQUUq9DSsAp6UCkpV600gHLTqOwopiYUUUUANkVTyQM/So9q/3R+VPkpuM1NhibVPYflUqLxSbcCnjpTsFwA5p+BgcDg5FNFPpiHDoKEoHSnUAFFLSU0KwmxT/AAj8qNi/3R+VLRRcYAIB90flS7V/uj8qTIozQTYUhcfdH5UwbhwrMo9FJH8qM0oouFjc0zxd4s0uJY9N8Saraov3UjuWAH4VvJ8VPFsixrqR0jVhH/z/AGnRzMf+BEZrhqUUCO4vfG3h6+kEmofDTQ5ZgMb4LqWBT/wFTiq//CTeEf8AomGmf+DS4/xrkKKAOu/4Sfwj/wBEw0z/AMGlx/jR/wAJN4R/6Jhpn/g0uP8AGuRpMUAmerfCXXfCt98RtFt4vhzp1rJ5pkWZdQncxlELbsE4PSuDms7rxL49m0+xV5p9T1N0jEY3El5D8w9cdfwrd+B0DP8AEO3uMgR2lldTSn1XyWH9a0vgYiaFY+IfiTdxwsmgWRisFlJHmXswKoQemVG4/hS6lbnQftKWen6T488F6BpWz7FpNhBZqUXarOkwEjAe7ZOaxIv+To2/7GNv61D8T5JJdQ8ASyyNLI+nQM7seWYzDJPvmpIv+TpG/wCxjb+tNDMv4W/8j9q//YO1T/0B6XwF/wAkd8cf9c7X/wBCpvws/wCR+1f/ALB2qf8AoDUvgP8A5I945/6523/oVICTwb/yR3xx/wBdrT+taXiLxn4mu/2d/Deg3Gqzvp/9q3MJiJ5aONVKKT3AJJx71m+DP+SP+N/+u9pVDWP+SMeG/wDsNX3/AKAlACfEL/kVPAf/AGA5P/Rz1p/Fn/jz8C/9gWP/ANGVmfEL/kU/Af8A2A5P/R71o/Fv/jz8Cf8AYGj/APRlAG74u/5OM0H/AHrD/wBAql4c/wCS2+Jf+vbVP/RLVd8W/wDJxeg/71h/6BVLw3/yW/xN/wBeuqf+imoA3/2Y9Hg8VeCfHPhG6famo2UZtjuAC3KLuQ5PTPC/jXmnw6kutI+JmiCSJVuINUjglRiQAxbYwz+ddH8J7+40v4ceLdUtGC3Fl9kuIm/21kBGR+daXxatbW3+Jvh3xxpaEaV4lNvqsLbNqpJvxKgHbawJ/wCBUAZfi/xF4Rg8W6zAfhrp0zRX8yGQ6lcAuQ55Izxn24qpp3jXw7pt0t7p/wANNFju4wTDJNdzTojdmKMSGx71V+Mdoll8T9ehjjVFNz5uFGBl1DZH51yVMll7xBrGp+INWm1TWL2W9vJGy0khzgdgo6BR2AqhS0CgQo6UUDrRtp2AK9E8Kf8AIvWf+4f5mvO69E8Kf8i9Z/7h/maLHZhN2eVMvNJRRWSOcUUtFFWJBSHrRRQNi0UUUAgp60UUAOooooEwpH6UUUARjrUijmiigY6lFFFAhwp69KKKAFooooAXNFFFNAI5xTCxxRRSYCA8Zo3UUUwFp6UUUgFooopkCiloooAKKKKAO4+Ec32B/Fd8F3Nb6BMwHuzKv/s1dN8VNG/4RP8AZy+H+n2txJs1uefU79Q3yyvgBBj/AGR/M0UUmUjG+Jmftvw+DdRptv8ArMDViH/k6Jv+xjb+tFFNDMj4V/8AJQNY/wCwdqn/AKLaneA/+SO+OP8Arna/+hUUUmA/wZ/yR7xx/wBdrSs/Vv8AkjXhr/sNX3/oCUUUAHxD/wCRT8B/9gOT/wBHvWj8W/8Ajz8Cf9gaP/0ZRRQBueLv+Ti9B/3rD/0Cqvhv/kt/iT/r11T/ANFNRRQBlfD4f8Wi8cD1gt//AEKuo0zSG8Tfsm6teyyKLjwrqontZHyWEUvDxj05wRRRQByHxsI/4WTfHGN1vaY/8B0zmuNoopolhSGiigQo6UtFFUAV6L4U/wCRes/9w/zNFFB2YTdn/9k="/>
          <p:cNvSpPr>
            <a:spLocks noChangeAspect="1" noChangeArrowheads="1"/>
          </p:cNvSpPr>
          <p:nvPr/>
        </p:nvSpPr>
        <p:spPr bwMode="auto">
          <a:xfrm>
            <a:off x="212725" y="-144463"/>
            <a:ext cx="45614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jpg;base64,%20/9j/4AAQSkZJRgABAQEAYABgAAD/2wBDAAUDBAQEAwUEBAQFBQUGBwwIBwcHBw8LCwkMEQ8SEhEPERETFhwXExQaFRERGCEYGh0dHx8fExciJCIeJBweHx7/2wBDAQUFBQcGBw4ICA4eFBEUHh4eHh4eHh4eHh4eHh4eHh4eHh4eHh4eHh4eHh4eHh4eHh4eHh4eHh4eHh4eHh4eHh7/wAARCAC2Ac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HzTTndQeldt4L8D2/iDRf7Rm1CWBjIybVjBxipxGIhQjzT2OvLstxGYVlSoRu7dTh2xtpvrXV+PfCLeG/s0kVy9zDNlS7DGG9K0/B/gC21zQodQk1KWBnYjYsYIGKyeMoqmqjeh2R4fx0sTPC8vvxV2r9DgDQO1dn4R8G2+uXeowyahJELN9oKxg7ucVk+M9CXQddOm29w91lQQWXBzxxinHFU5T5G9d/kRWybGUsMsVKPuN236mDRnjrxXe+H/hvqN9CtxqVwLFD91AMvj1rWk+FUAjJh1iUvngtEMVEsxw8Zctzso8KZpVpqoqVk9rtX/E8so5rufDHgWLVbvU7afUmiaylEZaNAQ3vzW5/wAKps84/tmf/v0P8ampmNCMuWUtfS48NwrmWJpqpCF16rdHlXeiuv8AGfhCDw9eafBHfyT/AGttpLIBt5H+NdP/AMKpss7RrE5IGTiIU3mFCEYyb0ZNHhjMatadGEPehvqrdzyrjHQ5or06++FeyAtZaszy4yBJGAD7cV5xqNpPYXstncpsliYow7ZFbUMVRrt+zepx5jkuNy5J4iFk9ne6I/vUo60xCc0+uk8kkWpR0qAHAqVG9aBMeOtPqOlBqkQx9OzTAaUdapEsfQKKBTELRSGigAPWiiikMQ9KjpzU09aQwoooqShDRS0CgBvTmkp9NpiEopaKBiHNGMUtBpAJTD1p9NIOaCkLkYptH5Z960rnRrm38NWXiF3Q217cy2sa5+dWjAJz7cikMzaVaTNKtADqa3WnUHpQAyigg0UAIelJSnpTTQAjUxqeaY1ADT0ph6049aSgBDXp3hD/AJFuy/3D/M15jmvTfB4/4pqy/wBw/wAzSudeF3Z5wTxXs3wg+bwcMAnNxIMV4qTXtXwe48HqOn+kv3+leTnOmGv5n1XAn/Izf+F/oWdVhh8VeFLu34M8LMox/DIp4/Sl+FyNH4Rt43GHEjBvqDXN+DNa+w+P9S06VsQ3czY54DjpXoOn262nmqihUaUuAO2Rz+tePiFKivY9HZo+9yp08wrfXIfHHmhL79DivhT/AMhPxD/13/8AZqde2Md98XY/NRXSCDzdp9R0pvwp/wCQr4g97j/2Y1Breqw6T8VYbid9kckSo3sDW75vrE1HflPLpyorLMPKr8Ptb+XxMs/FnxFeaXDbWNjKYpbhdzyAc7c4wK8xt9X1SC4+0RahcLKDndvJr134ieF38R2cFxYyxi4hXKFj8rqewNecweAvFE1z5P8AZrRDJ+d2AWuzLqmHVDllbm6nh8UYbNamYOdFScHblcdvwOw+Cs8lzFrNxO5kd5UZi3c4NafiLwLJq2rzah/blzbCU58pQdq/rVH4O2U2nnWbOcrvimRWxyM4NZPjnQvFl34murjTYL1rdmBTZIQOn1rmld4yfLOx7FK1PIaPtqEqlm7pXWt32Mjxb4fk8P67ptu+ozXvmOr5kH3fmHA5Neo+OdJvNa0J7GwmSGcyKwdnKjA6jivHL7Std07UdPfWobiIyTKIzK27OGGe/uK9Y+J2p3mk+GXu7C4MM6zxruX0OavGKpz0VGSb7nNks6EaGOlUpuELK8b6pDPC1hdeFtDnfXdS85FO8lSWCD8ea8i8W6kmreIbu+iXbHI/ye4HQ17B4F1X/hJfDBN5skm5hnBHDHHBrxjXbFtN1e7snyPJlKrnuOxrfLf49RT+JHFxbO+XYb6u70HtfV382U1p460xaeOte2fnY6nA00UoPNAEwORRTVbtTqEJi5pwPNMpwqkQyTdRTaF61SFYfRSbqTdQKw6k3Um6kpDEY0lDUmaRQtFFFABTulIKWhCYmKMClFFMEMpKfig9KTAZ1o6UuKQigYhooPpTc44pFIae9eo6pbov7LekXLQASDxPc+XIV52GNO/1FeX17d4oBH7Hvh/I6avnB7A7sH/PpUsZ4eOtPApu3B/GnLTAdRRRRYAPIplPphoAQ0007NNbrQAh6Uw080xuKAIz1pCcUp601uaVwA16f4Q/5Fuy/wBw/wAzXl54r07weP8AimrLn+A/+hGpideEWrPNa6nwz441bQdN+w2cNq8YcvmRSTk/jXLV7v4U+Ben+Jv2fv8AhOtO1S8/4SJvOaKxYr5Uyxn5gvGS20E4qatOFVcsloLCYzEYOftKEuWR4rNqU0uqtqZ2rcNL5uF4AOa65fihr6qAbWxOOvynn361LdeB9Nh/Z/s/iJ9quhqU+tvpz2/HlBFXOR33dK7rR/gNp978Fv8AhJZdWu4/F82nyapa6V8oRrZSBuII3dMmsqmHpVLc0djpwubY3COToVXHm382eUeH/GOo6JcXk9rDbO12++QSA4Bznjms7xNrV1r2ofb7uONJCoXEYIGBXqvwr8FfDDxj4W8RapNH4utp/D2mi+uwtzAVn5wQny5Xn1zVbTfhz4V8UfCnX/Gnhb+347qy1O3sLKyupI5PMaTHLFVHcnpVRoUoz50tTOpmOKqUFh5T9xa28+5wWgeM9e0aEQW90JYQcrHJ8wFbEnxQ8QMpUW1krf3ljOR+tdb4s8C/CvwBrdl4W8Zax4jvNc2IdTk0zyxBZM4ztAYZcjPOD2rpfBn7O2k3XxR1Tw14g8QXaaKmjLq2m6nahVE8LEYZg2emeazng8PJ8zgrnTQz7MqFL2dOs0ux45pHjjVtMub25hhtXe8kEku9SQCPTmtIfFLXh/y6WH/fs/411fgv4MQ3fxO8XeDfE17d239h6ZcX1vLbAYnCDKNyOUIIrP8A2f8A4ZaH44k1nUvFusXOkaDpYjha4iA3NcSuEjXkYxzn1ong6EpczjcqhxBmVCHJTrNL17nF+JfF2o+IJrOS8htozaNvj8tSMnjrz7VY8S+N9V17Szp95DapEXVy0SnOR06mu28D/B6DUPj7qvwz8Q3d3bR2Edw/m2+C7CNcp14wQRmvJdSgW11K6tY2LLDM8asepCkjNWsNRXL7uxjUzjHTc+aq/f8Ai8zZ8J+KtS8NrMlisEiTclZAeD6jmqniTWZ9d1I391DBFMQFbywQDgY716f4C+FGieIfhbpPiu61G/iu73xFFpLxRldgjc43DIzu/Sr/AMYvgfZ+CfiLoGm6bqV5feGtYvVsxdsB5kUoYLIhxxkdRTVGmp+0tqYvH4mWHWHlN8i6Hh4IDY5/KpF//VX0DqnwK8M6T4k8eG61HXbzRPCcULLb2aK17cNIAc9NoUdzivP9NtfhFdeIbO1j/wCEvmt75ookgWWJJbWRmCkOxXDjnsBW9zisefmgc177f/Cv4bR/Hi0+E9vN4rF1JdCKW+knhKbTGX4ULnPQVT+HXw7+GfinxL4h8OTN4tt7vQoLqeWdbiHy5VhYjAG3IJFFwseIrn0zUinI/wDrV61o3w/8C+Jvhh4w8a6C/iGzOgonk295PFJ5jE8liqjjntVD4ZeAvD2vfCjxP451y51Rf7CuYV+z2ZUebG3UZYcNRzCaPNR1p1ewar4T+FFj8J9J+IQg8aPBqd7NZRWn2yAMjR87iduCD6CoPFHhL4a+EfCHg/VtaXxXe3PiLTTfFLW6hjSIbsBfmXmmpInlZ5PzjpR2q/p1tZ6j4os7C3+0RWN3exwr5jAyLGzgckcZ5616T8X/AAj8OPBPjXUfBNjD4qv9YtykUE73UIheRwNuV27sZNVcErnkwzjoad+f5V634p8D/DL4f6pp/h3xtq3iC915o0k1U6WY0h0/cMhSHBLkA84rb8PfAvS2+I13o2sazeXegPor6zpl7YhVe5hAyAd2QrdQaOYXKzwj8OPWlr0zxD4H8IXnwhm+IXg2+1eOOw1EWOoWGpMjurH7rKyADBHNeYgihO4mrCE5oHWkpR1pDFpRSClpiYUtFFMQCinADFGBQA2kpaKAENJSmkpDQ0jmmleaeetJQVciPQ17f4rYf8Ms6XEzASB7STbnnazygH9K8TIGDXsfiK3kufgNbJHgmLSdOmfJ6IJph/WpZS1PGj/WlWk/l1pVoAdRRRTuA0tzSUHrRSASmmnHpTTQAhpj081E3WgBlJTjSVNgsMJya9Q8H/8AItWX+4f/AEI15jtFem+D/wDkWrL/AHD/ADNCR2YR6s81b8fwr6OtPFV34M/Zs+GfiTTZU+16f4luJGTcDuTaQyEehXivnNl98fWgtIyrFl2TPCckfgKRyn2d428E6D4n+GfhXTfCl3A2j+JvFo1TYXAFrFIhaRD6Yw35iuWuvix8N4fj/bavBD4k2WijQPLDQm0e1H7sgjG7aeTxXy4JLqMBBJcxgfdXLDA+lRLuYnAZjnPAyc+tAH1L4c8LR+C9a+OehxyQ/Yv7E82yfcFEkTtuXbg9gcfhWH8Btag8Pfs2eJdamVZPsHiexuGiDAF1XGfr1/SvnstdEM265YEYY/MQRTC8gjaMeYI8/MuTj8aAPfvjf8NvEfj34oTeK/BFuus6F4gKTwXscy7ISVG4Skn5MEEc16aNa0S51fxN4Y0rUoL0eGvhzNpst1HICkkw5YKe+DXxwk91HDtiluUj9UZglNVZ15RLhd3UhSCR/WgD7G/Z88RaV448D6j4lvpI4vE+heHLnSLwsQv2q3MZMTnPLFQNv41wnia58JeAPgt4Y8A+JP7ZXVNRkGu3/wDZE8W5GOfKV92cjGGwOmK+cw08YbBmjHRhkrmmyNI+WkMjkcbmyenbNAj7h8GJp/jD4jeDvixopdYNR0W60y9juZIxKs8abVL46s3P5V8leP8AwP4w0C4vdU1vw7f6fYyXThZ5UwhLMSMGuVSW4jjxHLOqA8bWbANLLcXcylZri4kQHkNIWAoA+oPgxJEP2ePDStLGHPjm1O0uAcbh79K6SDxDpOqftDeLvht4julNlearHqOkzM/ywXkeCAD0UMOD718cq033EaUgchUJ/kKcTcCQMyz+Yed2GDGgdz6m+JE/xK079o3xZ4j+G/l3klqIIr2zR1c3CMOQYyfnX3HSuY+Plh4cs/iP4CvdO0qw0TXb828+uabZyBo7WUyrgccKTycV4Ist1E3mmS6jcj75LKfzphaQuXZpGYn7zEnn60CPqPUHjH/BQOxkEsewXq4cOCuPINYf7P7xL8Y/iczSqqnTNUwdwAPznpXz55krOH3S7yeJCTk/jSRvL8zRmYd2dNxz9cUBc9z/AGdbpNa+FnxE+HlrJFHrOp2yz2CTShBclG5jXP8AFgZ/Gr2ladffDn9mLxdY+LLYafqniG/hjsLCSRRO6oPncr1Ar5+QyKQYzIrL0Med36U92uJyrO9xOR0LbnxQkB7D4qZf+GPfBke9d48Q3hKg84wea9C8Wv47b4UfDAeDPCthrsCaAPtDy6XDdmJt3C5f7vHavl4ebsClZ9nUKQ2M+o7U9Lm6jG2O4u1/2UkYD8hVWA29Cgubb4habBqFuba5XVofPiKhfLbzBuGM8denavav2mfH+oab8ddV037HoU2nQXNtI0o06JrllGxjibG7PHXNfO7s3mHf5ok7lshvxzSlmYlpGkL9y+cn86ZOx758cfh74g+IXxGbxn4Hji1vRfEqxyxTwyKBaNtCss2T8u016r4P1/R/+E+t/CVneWeqx+F/Bk1nfTJJiKW425aNW7jtx05r4yWa4jXy45riJe6B2UH8MiiMyKN0YnGe67hn8RTsFz3TxhPa+LP2cYr3wTax6JYaPqLDXdDik373Y/Jcb2O5gOmO3WvCc5OaVWmPyw+cQ3UR7sH64/rSHcCFZHXPYqQT+FNKwNXEpR1pQrbtrI4bsChzSlWAy0coX1KMBQQApaQBsHCsQO4GcUqBm+6jv9FJ/lTDUMUUh4JDAqR1DAj+dP2ttzsfA6nYcfnQrC1G0ZNKVbgFSPTjrRtb+JSPTIoASiikNAwNJR2z2opXAQ9abTj1pKBjWbC5HBr3XV7Y2/wrvNKZwZ7fwrZyMQOMCZ2/9mrwmXiNjX2h8RdD0C2/ZmnhjkhPiVNDWRwpBkaMbCyHvhQwPtmoluVE+Ll5x7jNKRilUnjPOR/SlaqsK4zJoyadt96UCiw0xB0ptKQc9KXtSGMPSmmnHpTTQAh6VE3WpT0qM9aAGNSYNPPpRtoGMr03wf8A8i1Zf7h/ma80K8V6b4Q/5Fuy/wBw/wAzSWp1YTdnm0nQn0r3lZF+FHwB0DxLodnat4o8WSy79RmiDtbW46LGDwDnvXhBr0/wv8QfDt/8N0+HfxC0+/uNLs5Xn0rULAg3Fm7dVKsQGT2zSscx6D+zD4t17x548v8AT/EjWmpT23h+9EFxcQIJPmAxvfGMA9z0pv7Pvw/1jw9P42vdZXRpoW8OXSoLfUILl1bjGEViRj17Vy3w08c/DH4d+ILi80mLxJqIutIurKe4uIo4y8kmAmIwxAA5yc/hXMfA/wAc6R4I1DxPc6pb3Uq6ro9xY2/2dASrydC2TwKQHv8AE3jy38EfBtPA9gz2k0G7VNtorWzxhufPYjG3bnqap6wvhWX4ffG258NW9lLpC6nbmJoUBU8DzAh9Mg9K81v/AI3Gy0b4bw+GW1K2uvC8Rj1COQgQ3IJ5G0H5hjI5Her+tfFb4dp4R+IGh+HdJ1e2i8U3MV1DA0SLHbuAN68E8ZzggUAdl8SW8Uav4Ts/E3wguNM1TwVFpSW99oMEEbPaEIA5ljPLHOSD1FYnwr8d+Lrv4AfEXVLjW5pNQ0r7KlhO8ce+3BbDBTjiua+HXxB+G3w41C98ReFx4rl1CfT3t00u4VFtvMZcFncNlgD04rl/A/jzStH+EvjrwreW9yb/AMQyQtbPEo8pNjZO45zj6A0AdxrN5f8AiL9kGLU9QYX+rXXisx+cyAyyErwMgZ/CvSbLSfD0Hhhf2d3sYf7Wn8PG+N4Y1Ej35/eCIHrnGR+deTfCj4peB9C+G2ieFfFGm6pdHTvEB1Z1t0UpJtX5FyWH8WKyz+0B8Q5PH3/CQtrsxtvt3neQII/lh3/cB27vu8daBo9V/Z//AOEe079nLUNI8Z2EH2bVfEraNcTSIu61Z0wHLdcK6j9a5u/8JXXg/wDZq+IugapaoLzT/EsMSymMZaMgFWVvRhg9ax/i18VvBOv/AA+1/wAO+GLHV7WXVvEi60qzRokcPyYZAVJ5zzmpfF3xz0vxR+zx/wAITqVle/8ACTs0KzXiIBDKsR+Usc53beOnakIP2Q472Wy+Ix0owQ6onh8m0mlZFEUu/htz/Kn1NbfwhHjyX4++DbXx9q9rrMZaZoEW7gulX5DknZnHrzXm3wN8a+HfCln4u03xKuoi18QaSbBZbKFZHiJbO4hiB0q/8NfEnw3+HfxN0HxRpF94j1S2tHf7XHPYxxOFKkArhjnr0OKYHbeCPHWqeJPjdefD3xkLfX/Deq6lLaGG5gQtbnJ2NEwAKlaT42eHbfwv+zdp+hwrG7WPjC7t1m8sB2RQcA9zjNc9pPj34ZeD/FupeOfDtrr2ueJJZZJtPTUYEgt7R3JyzbS28gHI6dKztJ+Ivh/xB8OdQ8GfEX+1gZdWbVrXUrBRI6TP/rAyMQCpHA5oA9K8N+FrPxd8AfhV4duFjiXU/EbQTSqg3sgBJXPXkVwfxB+L2vaJ4zvND8ELaaD4d0a7kt7Wwjtk2yhDtPmkgl84/GoPF/xdtrPSPB/h34dwXtnpfhaYXcdzegCa5uM8swGQo6jAPem+LvE3wg8a65/wlGr2nibRNVum8zUrKwjjkt5n4yUYkFM/TvQB1XwG1G18E+EPEHxk1/SoLu41DUE0+wtjAPLy77pnUHjaB+WKsa7/AGz4B/aV0/T/AA3qE1r4a8U6jbX8KRhTHcRSkbhgg8AkjFcv44+M7Wuj6F4Z+Fs2oaJ4e0y1KvFdwxvJNOxJZiTnI5qW++MGl6/ofgO58TpqN14l8MamJZ7mOBNtxa7shAQRgr2GMUAel+HvEmt3/wC2vL4X1C/NxodrfXP2exeJPKjxGcADFctqsh+GHwjn8YaHa2o8S+JtdurVb+SMO1pbqx+WMEYVveuX0H4qeHtP/aguvihJa350aW5nlEKIvnAOpA4zjv61V0r4i+GdW8J6v4I8cWOoSaHLqM2o6TfWQDXNnLISSCpOGUg9M01qI63wlqT/ABP+Empap4ogt7nXfCOo2UlpqaxhZp45ZQGjkwMMK7v9pzwzpHi3WZ7/AEK0ii1/wjcWv263hjwZ7KQqQ+AOqnOfY140/wAQ/CPhvwZB4P8AA1lqUlteahDd65qd/GqzXKxuGWNEUkKAPfrWvq3xus0/aIb4i6Ha3Z0eeBLW8tLlRumh2gMMA4PTI+lFhkX7aEUMPxdVLeOKJP7KgbEaBQDt68celeuZ8cQ6V8H4/CFjI+lT6erat/oitbMn8ZmbHYepr5+/aL8caP8AET4gNr3h+2vbayFoluiXShXG0Y6Aniup1P43G0Hw6m8MtqVvN4ZtVg1CCSTbFdDPzLtBwQRkcimkI9Lt44pPC3xbuPhVd2Vk41+1FndGaKKNP+eio8nyhSc4FcT8K9WutP8AjCy/FTXNOn1SXTZINI1KaaG6hs5mHysxT5fzqneePvhTeeHvHHhqODxFpml+JdRg1CIxWscjWzpyybSwGNxOPavPrW1+FdvrDwTXnie+0iW2IE/2WOKaCfPDBA2119jihJsm6PZdA0v4j6d8evBOl/EWO01S0+3vJY6osSOlxGwONrgY2/7J6VzHx8PxOiv/ABGuqeIrKTw59sYCzj1C3ZlTdwPKT5x2q7pHxk8L6DH4G0TT017U9G8Oag99PeXqAXEjFdoSNAcKgB6Zrj/E9z8ItW8ZXXiT+1fFT/ar/wC1S2j6XCFKl8sm7fnpwOKeo9D2D4RR6H4L8H+FPAPiHTop7/x+k0l2ZUVnskddsDZ7A9ayfhDofiLwr8O/izo+j29w/iLTbhIbVoIA8+QxAZRgnJHpXCePvjn4v1LxnPqHhTVrnTNGi8tNOtGgjzDGgAVSSCe3Y11niz46eF9U8L+J10yx1mw8Q+INPtkubiIBF+1x8O+QcgEen5UrMNDqz4b0zxn4j+Guk+PbK2HiyDT7m8123iUJLJBGheJZgOjN3714z4g+NXjK61W6OnPYafo4EsMOkx2afZki5ADDGWOO5Nbq/Gi3jj8HeKEs538caEjWd/PJGPJ1G0IwA7ddwBx0rC8Q3fwU1TU7nV7e18V6ebhXkbSUjQwiVufllzkLntihXE7HdfF3wPq/ib4dfC260aPR4AugZl+0X0NqxcsD0cgtx9ao/tc2X9nt4EtTDBHJHoUaymDaVdgOoZeG+tcL8XPGWkeLvC/gfTNPtLmObw9pRsrnz1AVn3A5XB5GB3xVn43ePNG8bw+FE0m3u4Do+lrZz/aFUB3HdcE8flVoW550OtW9G0241jWLTSrPZ9ou5RFFvPy7j6+1U811vwYQSfFPw8rDIE7P/wB8xs39KCUZnjXwtrnhDXJtI16ye3njOEf7ySj1Rhww+lYZ613+kfEdpJbzSfFNide8M3dy8v2Sdv31sWY/NDJ1Uj06HFVvFngQQaTJ4o8I3x17wznLTouJ7TP8M6dVx/e5BoGcRRSZyeKXt1pAdR8LNDi17xtZ29z8tha7ry+bHCwxDcQfr92vSbTxwzJoHibUCZLLVfEOoWlzF2+zSIiBeewG38qxvCOh/wBlfs9eKfFrqUvNVkSwtn5UrCrAyfUE45rltXUH4MeG1zhf7avgPpsSky0ZPjfQZPDPi7UtDckrazFYm/vxHlG/FSD+NYxGa9W+K+k3Gp/DDwN8QZsPc3lk1lfMq94nKxs31UAfhXlm05x3qlqQxu2jFOHAyeg6nriu90DwNZ2GmReI/iDdTaPpMgDWtmgzd357BF/gH+0ccUMEYPgTwT4j8a6g9poFiZRGu6WeQ7IYx/tMeM+3U1gXVu1tdTW743wyNG2OmQSD/KvS9P8AHl9rHjfwzpum28Wg+HbbVIfI061JCn5gC0hHLse+eK4rxpbSWvjDW4ZU2MuoTcHsC5I/mKQ7mLtpjLUxHFNK0WC5AQKQrUjLzTSOaQ0M2iinUcUDuRGvTPCH/It2X+4f5mvNiM16V4RH/FOWX+4f5mlE68JuzzdhzTGHNSGmnrTOQhbrSfxbuvtT3602lZAIDg0E9zyPeg0lJoEHUe3oKKKTNIYZpDk9TS0fWgaEOMAYp2eAP61LdWd1bJbPcQPEtzH5sDN0dMkbh7ZBqSPT7yTTpdSjtpGs4WWOSYD5VZvug/WgCuBinZ9eaD1OKSqsSKDk+3p2p2ef/r0xetOoshh/ET60uaSiiyAKUHtmkpO9FkA9jjnv+VCuen696YeaFOCKAJzSj8/rTAc09aYmOUfhUgHIzzTFGKkApktjh155+tIRk5paXbVIgNtITx0x60+k20wGbR7/AKUHpjtTiKbSGJx6cUfn+dBopDFz+VBPTr+dNzRmgAPQ13fwHiRviAt5J0sLK5uQfQiMgfzrg2Pyn6V2nwommtj4uu4SUki8N3BRxyFJZR19etA0jio84yc57kcVr+FfEeseF9VXUtFvGtphwyH5opl7q6nhgfesleVGeuBRxSEz0ubS/DPxHD3HhlIdA8WMCZNHkbbb3zdzAx4Vj12n8DXCRaHqsniSLw5LZy2+qTXCWxgmUqwcnABHp71nhihDISrKQVKnBBHpjp9a+gvgtqOveMfDGua1qOgvr+q+GrTy9K1CJAbszyjakbf3wo5BPPy9aQ4oo+Mb+KTwN4y0GwfdpmgJZadbAHKkrnzG+pY/pXneq/8AJGfDY/6jN9/6Ald14W+HPxET4YeMbW98K6r9vvJreSKN4/mmOTuIqnqXwy+IT/CnQLFPCOqm6g1a7kli8r5lVlTafocGgo0/DjQ6r4W8O+BruRVj17wy/wBk3dFuo53aMge/zCvIdI0fVtW1ZNH07T7i6vy2zyEXLBgcHPoAc8nAr1fX/APxJs7DwBfab4U1ZrvStOJfZFzHIs7NtP1H860/2gNQ1TwXdW2n6FpQ8Ox+JrNdRv515uZpH/1kRf8AhUHIwMZqkTJaHKInhn4anM/2TxP4wUfKgw9lpzd89pHHp0HvXB69q+p69qkuqaxey3l3LnMkh6D+6B2HsKpALt4GOc5oxVIzuWdFuVsdasL5ydtvcxyMfTDCuh+MkSw/FDXdoAV5lkGO+9Fb+tcnJwvrz/hXc/HGBI/Hsl0mSL2zt7jntmNR+XFJ7oL6HCFeOtNPFPPSmHrQ0UhjrUR61Majcc1LLRHijFOPSkpDExXpPhH/AJFyy/3D/M15vXpHhH/kXLL/AHD/ADNKJ14Tdnm560hpaaetM5Bh60w09utNNADTSUppKBhSUHg0VLGgpG6H8qWtLwpax33inSbKUAxz3sUbZGRguBSGetftAaHYQ+EPAMOk27NdWdmdOuAgLFnCrL/7UNO8MaIs37J+v/KkV7Jqy3ke8fM0EK/Nj8TXVaX488K2Go+M9U1oQPfeHNYW60SykcAXMgHksoXuAq8j6UahqHh3VvFVl4b8N6skulXvhi8aVYSCLa4mYyOh9CvAoEz5q7D6UUEbSV9CRn1xRVIkB1p1C9TRTGFFFFABRSGkoBi0lFFAIfH1qZahj6irCUCY9elPHSminCqRm9xwAxTqZTh0qiRaKKKYBTWFOprdqQIaaSlNNPWkykBIptB60VJSFGc13nw9mjtPhv49u5HRC9vBaru7mRjx+lcCeh+hrt9HtzF8EvEl2WUrdarZwquOQU3En8c0FHFAY7EH3pDSA5APrS0EPcRs4OBn26kntj/PevsL4RX2mfD34fweD7557O4vbOO41uVU2SQvdnbCNw5ygI+lfOHwX8NxeJviFYW98UXS7PN9qLupKC3i+dgSPXGBXVT+JbjxZ4Z+KPiOYhXu54HhCk4RFcbAM9ABilIpGpcXvjXwz4S+Imjal4m1l7zS763ihle8csF5wVOeMjHTiue1Lxh4u/4VH4duV8U60J5NYvEeQXj7mAVMAnPQeld94v1Kz8Wfs53PjiNs6rKlvpmrgf8APSA/K/8AwIHr7V5LqvHwa8NnpjWr4/8AjiUIZ6X4Xn8W+KNZ+HFj/wAJVrMNmdIkvtVmF864hjncszHPJwMc12Px61K3+J/w4lurWMtqGixDVrPOMtZM2xge7FQN1cfq2p23hX9mXQL6Aka94j099LiJ6x2qzMzsD23ZAqpbeI7fwr4y+HV/eqrabPohsr9WXdut5mKvx36im9xM8W4PI6Hn86K3viL4cn8IeN9V8PT72FrcEQuwwZIjyj/iCKwM1a2MnuNk+630rtvivM91/wAIpeSY82fw7bs5A4yGYfyAriW6H6V3nxB2XHw78B3i8sLSW2Y9/wB23T9aTBHCEcUxhxTz0prdKp7DIj1pj9akamN0rMpMjpKd3pKRQnavSPCQP/COWX+4f5mvONvFek+Ev+Rds/8AcP8AM0zswm7PNmpn8VONJSOQY9MNPbmmNQCGmkpT0pKTGI/SilpoOelSNC1s+A/+R50A/wDUSt//AEYKx1DNkqDlevGcfWvTfh34LZvCWlePG3FV8UWlhEoPABOWJ/ECgGcd49APjvxBkZ/4mdx/6MNdP+z6B/wsZMDH+g3P/os1zPj7/ke/EHp/adx/6Maum/Z+/wCSjIecfYrj/wBFmgDz9/8AWP8A77fzpPu812XjzwXL4a8LeFNbkDD+37SW4fP8LCRgo/75wa44qwOHUqeuDxxVCFGcUU+kPIoAbRQeKQnNMAIzSUUhoBi04daaKeimgRIq8VKtRr0qUdKaJY9Pu04daappe9UiGSGikHSlpiCiiimIKa3anGmsaTGhp6UynkimGpZSE70Ug60tJlIOuRXbXNw0PwK0+3VF23niCfee6lIlx/OuJrvPF8cdr8HfBMCqqm4mubx9vck7cn8qEUcCRTuvHt0oByo9at6Jpd5retWOjafE0t1fTrbxIDjczEDH5ZoA9w+BltaeHPhdrmp3IV9T8W2N9ZWi7/mjtYYmd5Nv++Nua8/8A/8AJH/HB/6Z23/oVd7rerW9x8YJvDWlhzpPhjw5eaXagjgukB8x+Ou5s1wXgP8A5I/44GGz5dtjI6/NSA7z9mextNf8FeOvB9+/lxaysEMDE4CTqGMZ/E4H41zNj4T1LWfCvhHwb5TR30/ie9tJQeNhAQOfwAJql8P7u50/4W+Lr6zkeG5t7qzmhYAgqytkEd6958XeIvDun/BuP4uaawXW9aE8MMG3/U3syLHMwHbhCf8AgVAHk/7Ut5pdxrPhm30LjSbLRTZ2wxgN5UrIXH+8VJrA+LH/AB5+BxkjOjx9Dz9//wDXWb8QiT4U8C53E/2JJkkd/Pfj+daXxXJFp4H+Vj/xJ4+gP9+q7Gdtzu/2oNJtdS0bw94xsVX7TDbQ6bqoQfdkCAxO3pleM14OMduBX0G80OrfEXxF8O7yQra+I9DtxaeY+1EvY4w0R+rEYr59mhlt55LadCksLMjqRjaynBH5g04ilGw2uz1eFpfgp4cuFPFvq97HLk93Cbcfka4yu4tbhZ/gTqNrht1lrkDZ7HzFP+FNiRw9NY8Up6Uw0hjTTT0p9IaQxg6UtLSVJYztXpHhL/kXbP8A3D/M15z2r0Xwn/yLtn/uH+ZpnXhN2eak5pD0q9p2j6xqUXnafpN/eRZxvgt2kXPpkDFVry3urO4a2vLaa2mXrHMhRh+B5qbo5bENNftS5prN823HzDtmi6GNPSkNLnI9qQ8UXBiV03hz4f8Ai/xFpY1TR9Fe5si5QS+YqgsOoGSK5mvR9buLi3+AvhcwXE0O7U7nPluVz+VJgjuvAngOPSvhtrfhbxLb21v4m8Tk/wBkq0qF0EALtk5wNxHrU1prek/DP4f+H/BfjCwuZmuHfVZ47WVWkgnEimMEZx0XnnvXz811dvIkj3dw0ifdZpGJX1wc8Uks000hknmkmfGN0jljj60rDZc8SX8eqeIdR1OOPy0u7qSdUPVQzEgfrW18LPEOn+F/GEOqapbzT2nkyQyLCRvw64yM+lctR26ZqkI978Sib4t+BrO18KW7Na6JqkVrBa3EqJNHa+SAznJxy2SaT4xeB/8AhJp9LvvAOlxTx6bA2kX6pNGpLwNtWTk87hzmvCree5hJa3uJoSevluVqWO6uos+TdXEWTk7JWGT68HrSsBreKvCXiHwq9umv6c9mbpWaAl1YOFODggnpWJnFdr4xmmm+F3gZppZJW33/AC7Fj/rF9a4hzikhDWOTSUd6KsYUUh604LQIVMVIKRBUooAQcVIvSm7fen44poloBT6Z0p4qkSx69KWkHSlpkhRRSHpQAN0phpWbimmkyhDSUrUlSMMUlLRihjTGt0zXa/EuKW10HwLZzqUdNCLMmehaZjn8q4mU4jY+1d98cJ0bxTp2nxqVGn6RaxEYwAWjDcfnSsV0OD9+gr239kbSbSHxlN431aP/AELSGS3tg0eVkvJsrGPqvWvESdvzbSxHYdTXvOnmDwtd/DHwBAU+2zXcetaxt3AmaVT5SOD3CY+hND2Ekek6P451Dxfpl/4x8NNpVnLpVhepr+l/Zo90Uio2yZDjJRiOfc15r4P+LXjK8+Gni3UZptN+0WkcHlhbGML8zc5XHNcr8BdYuNB+Ld9qMMfnpFZ6i01szfu7hFVjsYdCK7LxJ4f8Or8G/FXjXwXJu8P61HAzWu7L6fchxvibuBk8GkUReFvi14yuvhl4s1KSbThPaS2wi22MYX5uuRjmq2pfGHxtH8KtCv0uNPEs+qXcLg2UZXaqrjjGM8nmuM8G8fB/xxngefa1R1Y/8Wa8N/8AYavv/QEpiO/8a/GDxnZ+GvCE8E2mq95pDyylrCNhuErAYGOBxV/4i/Ffxjp9t4Sa3k07/S9MSWXdZRt8xfHy8cfSvMPiD/yKfgT/ALAcn/o969jex8P+G/Cfg/4k+KYo7yS20tINE0mQf8fVyW4kcf8APJc5+uKAPRfEHjqTwdrmjJqxsNS8Q661qtpZfZkDWEOPnlc4zuJ+6Oor5/8A2m9BtdL+JU2s6YANM11DfQgEYWTpIvHTDDp71oeP7+51P9pjSL+8kMk9xLZOzHjkrnj6VPrufF/gjxroQUy6r4U1aTU7IKnzG1kbEy59A2G/CmmJnjJwPpXceEYY7z4SeNLd9xa2ntLtQP8AY3D+tcCH3AEdPWu1+G8kraB44s1LNG+gs/lgZ3MJEwfw5p3JSZxhPFNzSDp+VFIBc0GkooAKKKKAEr0TwoP+Kes/9w/zNeeYr0XwoP8AinrP/cP8zQdmE1bOf1z4keKtTkhisr7+wrC3XZb2OlsYIYx+Byx9ySa6Lwz4nt/H9n/wh3jy9j+1OP8AiT6zLGBJBP2jlbqyN056ZzmvKwSRhuQPWnbvc1Fjnueiw/CvUtJmNz4+v4PC+lRSEM8rh57gDtDGvLZ7E4HNXD8RPA5H9gSfDexm8MoNkT+YV1AH/nr5gOCx64xivNdQvr6/mE99eXF1MFCB5pC7bQMAZPYVW7Y7Y6dqLDO48ZeCbKHRF8WeC76bWPDbPsl8xcXNg/8AcmUdB0w3Q5rhT6V1Xwt8V3HhLxZb3xmcadP+51GALuWeA8MpU8HitTVtD+Gtxqt3cWXjy4tbaWZnhg/seQ+WhOQv3uw4o2EcBXofiL/kgfhb/sJ3NEPgHwpdxq9l8UNG+YAhbmBoiPYg9DVr4hw6fpPws8PeHYte0rU7y2vriaX7DP5iqjfdJPY+1DYHmgHGaKB92imgClHX2oFOUDFMLjqKKKBHZeLP+SV+Bv8Arpf/APoxa4pzXpC6TbeJfhp4YtbfxJoFjdadLeC4gvrwQuu91K8EdxWWfh3MT/yOPg7/AMGg/wAKgZxNFdzB8OQ0qi58b+D4Ic/PIuo7yo9QoHNWDpPwo0mOUaj4o1jX50b5YtNthAjf8Dkzx+FVcLHny9e1TKvHvXfJ4s+Hn2hoW+GMBswMRuuoSm4Puxztz9BVu10P4Z+LX36Pr0ng64j5ntdWPmRMo6mORe/se9MVjzccfe44rQstJ1a9tTeWelX9zbhtvmQ27uu70yBiu2m174b+HMQeHfC8niS5iYZ1DWHZI2PfZEmOP97NZutfEvxlqUkX2XWJdEtIhthtNLY20Kf8BXGT7nmgDk545bebybqGW3lHVJkKMPwNIORkYIrvIPit4klRYdetdI8QxhduL+zQyY/66KNxP41KifDvxfbxrEv/AAhGtAnIYtLYTj6nLRn6nFNAefGnA13MPw9sQD9s+IPhSF93yLHd+YCOx3AcVWb4fzA/L4y8GMOx/tQDP6U7kuOpyW6nDpXVjwDcZ/5HDwd/4NB/hT/+EBuP+hu8Hf8Ag1H+FO5HKcjTGaux/wCECm/6HDwd/wCDQf4VMfhb4puLRrrSZdH1pB/Dp9+sjH8Dii4WOGoNbmr+DfF2kqH1Hw3qNuhOAfJL5P8AwHNYkqSQttuIpID6SoUP60rlCCjFA2kfK2fpRSASkpfwppNAJEtlb/bLy2tOf38yxcdfmOP612HxxCr8T9ThUkrbxwQ89fkiVf6Vz3g9Fl8YaHHtJVtStwR7eYuavfEy6kvPiL4hml2lhqU0Yx3CsVH6AUFbGt8C/C8Xiz4oaTp17tXS7aUXepSO+1Y7eMgsc/XFdHqN/PqX7WEl3cSM5/4SIxx7j92NMhFHsABR4Q/4pH4Ntq+949S8ZanFYW33SBZxuDI3qNzHb+FVIsf8NQkjp/wkR/rS3GZHws/5H7WF7f2dqn/otq6r9nnxJZeHfAXjCTW7H+0tBlS3jv7Jujox2lh6Mv3hXLfCzjx/q5/6h2qf+gNS+A+fg744/wCudt/6FQB2/ifwSvg74a+LrnS7sah4c1Zra50m+XkSxZ5U+jL0Irz3Vv8AkjHhr/sNX3/oCV6J8BdW0u9+F3ivwn40u5x4bkuIEim+99gkkziRe+MgZHpV1vg3rI0DR/DmuTJZaNpmrXt5fauSPJ+xFEIlQ9CWHAHrQBR0HwhpN/4O8H+NvGT+R4Q0XRnM3zfNez+e5W3QdySBn2rG/aO8QTeJNX8Jao9utnDLpSeRaJ9yCPfwgHTgYz7079o7xHY6rpfg7TvDUc1l4Wi0t5LGzY9SJWUyt/tMBnmsT4s/8eXgX/sDR/8AoygDc8Xf8nF6D/vWH/oFXfhNcWlv+03qP9py7NMkN/HfAkhTCUbdn1qj4u/5OL0H/esP/QKp+HP+S2eJR622qf8AolqAOO+IXh6bwr4z1PQ5cMsExMDgYV4m+ZGHttIrf+Bssf8AwlWpWMkgUX2j3MCgnqdpbA9/lq98Qyviz4U+FfHkfzX1kg0PViz7iWQZgcjtlc81jfBEbvifpSMdolWeMN12loXH9aYHFxn5AfXrTqkurc2t1Nalg5hlZCQMA4JGf0qItgc8UEsWg7hGZSj+WDgvt+UH0z0ru9B+HjJYW+veN9Ui8NaLIN6LJzeXSekMXXn1NWdY+KeoR3H2Hwnp+naVoFuojt7SWximZ1H8chYHLnqfSgR59ao11PHBbK00sjhERPmLMeAB7k8V16/C34hszofCd+rp1ViiknrgZPJ9hWvp3xU8kC/uPCWhy+I7dGWx1OGHyvKLDBZolwpIHIOOtcPda5rl5JFLdazqM0kUhljZ7hiUcnO5eeDQBRvI5bO6ktbyJ7aeJtrxyqVZW9CDXoXhNlPh2zIdMbD1b3NUG+KXjKQI11caZeSKoXz7vTIZZSB6sykn8a7DQfF2tXmkW9zN/ZfmSLk7dPiUdT2AwKDswu7seF9qVTkUylHWouc9hxpKKKoLhSN0pe9IaTQCYHoKVAPQUUq9DSsAp6UCkpV600gHLTqOwopiYUUUUANkVTyQM/So9q/3R+VPkpuM1NhibVPYflUqLxSbcCnjpTsFwA5p+BgcDg5FNFPpiHDoKEoHSnUAFFLSU0KwmxT/AAj8qNi/3R+VLRRcYAIB90flS7V/uj8qTIozQTYUhcfdH5UwbhwrMo9FJH8qM0oouFjc0zxd4s0uJY9N8Saraov3UjuWAH4VvJ8VPFsixrqR0jVhH/z/AGnRzMf+BEZrhqUUCO4vfG3h6+kEmofDTQ5ZgMb4LqWBT/wFTiq//CTeEf8AomGmf+DS4/xrkKKAOu/4Sfwj/wBEw0z/AMGlx/jR/wAJN4R/6Jhpn/g0uP8AGuRpMUAmerfCXXfCt98RtFt4vhzp1rJ5pkWZdQncxlELbsE4PSuDms7rxL49m0+xV5p9T1N0jEY3El5D8w9cdfwrd+B0DP8AEO3uMgR2lldTSn1XyWH9a0vgYiaFY+IfiTdxwsmgWRisFlJHmXswKoQemVG4/hS6lbnQftKWen6T488F6BpWz7FpNhBZqUXarOkwEjAe7ZOaxIv+To2/7GNv61D8T5JJdQ8ASyyNLI+nQM7seWYzDJPvmpIv+TpG/wCxjb+tNDMv4W/8j9q//YO1T/0B6XwF/wAkd8cf9c7X/wBCpvws/wCR+1f/ALB2qf8AoDUvgP8A5I945/6523/oVICTwb/yR3xx/wBdrT+taXiLxn4mu/2d/Deg3Gqzvp/9q3MJiJ5aONVKKT3AJJx71m+DP+SP+N/+u9pVDWP+SMeG/wDsNX3/AKAlACfEL/kVPAf/AGA5P/Rz1p/Fn/jz8C/9gWP/ANGVmfEL/kU/Af8A2A5P/R71o/Fv/jz8Cf8AYGj/APRlAG74u/5OM0H/AHrD/wBAql4c/wCS2+Jf+vbVP/RLVd8W/wDJxeg/71h/6BVLw3/yW/xN/wBeuqf+imoA3/2Y9Hg8VeCfHPhG6famo2UZtjuAC3KLuQ5PTPC/jXmnw6kutI+JmiCSJVuINUjglRiQAxbYwz+ddH8J7+40v4ceLdUtGC3Fl9kuIm/21kBGR+daXxatbW3+Jvh3xxpaEaV4lNvqsLbNqpJvxKgHbawJ/wCBUAZfi/xF4Rg8W6zAfhrp0zRX8yGQ6lcAuQ55Izxn24qpp3jXw7pt0t7p/wANNFju4wTDJNdzTojdmKMSGx71V+Mdoll8T9ehjjVFNz5uFGBl1DZH51yVMll7xBrGp+INWm1TWL2W9vJGy0khzgdgo6BR2AqhS0CgQo6UUDrRtp2AK9E8Kf8AIvWf+4f5mvO69E8Kf8i9Z/7h/maLHZhN2eVMvNJRRWSOcUUtFFWJBSHrRRQNi0UUUAgp60UUAOooooEwpH6UUUARjrUijmiigY6lFFFAhwp69KKKAFooooAXNFFFNAI5xTCxxRRSYCA8Zo3UUUwFp6UUUgFooopkCiloooAKKKKAO4+Ec32B/Fd8F3Nb6BMwHuzKv/s1dN8VNG/4RP8AZy+H+n2txJs1uefU79Q3yyvgBBj/AGR/M0UUmUjG+Jmftvw+DdRptv8ArMDViH/k6Jv+xjb+tFFNDMj4V/8AJQNY/wCwdqn/AKLaneA/+SO+OP8Arna/+hUUUmA/wZ/yR7xx/wBdrSs/Vv8AkjXhr/sNX3/oCUUUAHxD/wCRT8B/9gOT/wBHvWj8W/8Ajz8Cf9gaP/0ZRRQBueLv+Ti9B/3rD/0Cqvhv/kt/iT/r11T/ANFNRRQBlfD4f8Wi8cD1gt//AEKuo0zSG8Tfsm6teyyKLjwrqontZHyWEUvDxj05wRRRQByHxsI/4WTfHGN1vaY/8B0zmuNoopolhSGiigQo6UtFFUAV6L4U/wCRes/9w/zNFFB2YTdn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348161"/>
            <a:ext cx="3645724" cy="1444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690001"/>
            <a:ext cx="3674914" cy="147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8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98"/>
    </mc:Choice>
    <mc:Fallback xmlns="">
      <p:transition spd="slow" advTm="3319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What SRE topics are beginning teachers teaching/ wanting to teach?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514" y="1690688"/>
            <a:ext cx="3145971" cy="435133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GB" dirty="0"/>
          </a:p>
          <a:p>
            <a:r>
              <a:rPr lang="en-GB" dirty="0"/>
              <a:t>Planned encounters</a:t>
            </a:r>
          </a:p>
          <a:p>
            <a:r>
              <a:rPr lang="en-GB" dirty="0"/>
              <a:t>Pupils raising topics in a lesson</a:t>
            </a:r>
          </a:p>
          <a:p>
            <a:r>
              <a:rPr lang="en-GB" dirty="0"/>
              <a:t>Would like to teach topic as SRE in the future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45115" y="1826737"/>
          <a:ext cx="8128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Abortion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Philosophy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of science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Animal antibodies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Stem cell research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Big Bang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Evolution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Climate Change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Experiences of Covid-19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Creation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Stories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Mass vaccination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Death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Gender identity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Design argument for the existence of God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Conception of life, growth, change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Blood transfusions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Natural disasters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Designer Babies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Human impact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on the environment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Euthanasia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Nutrition an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d diet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Care for the environment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Stem cell research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85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65125"/>
            <a:ext cx="11108981" cy="553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1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9775371" cy="628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2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3" y="0"/>
            <a:ext cx="9067800" cy="671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7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755"/>
            <a:ext cx="10515600" cy="57104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Barriers to teaching of SRE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257" y="814223"/>
            <a:ext cx="8316686" cy="678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2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/>
              <a:t>Facilitators to the teaching of SRE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514" y="1034978"/>
            <a:ext cx="8730343" cy="55617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2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/>
              <a:t>Confidence and anxiety in teaching SRE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1457" y="1470303"/>
            <a:ext cx="8153399" cy="48732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69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4267" cy="1325563"/>
          </a:xfrm>
        </p:spPr>
        <p:txBody>
          <a:bodyPr/>
          <a:lstStyle/>
          <a:p>
            <a:r>
              <a:rPr lang="en-GB" dirty="0"/>
              <a:t>Perceived relationship between science and 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1067" y="1782815"/>
            <a:ext cx="7890933" cy="42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2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BFF85-0E65-22F7-323F-43DE7EE55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built on research</a:t>
            </a:r>
            <a:br>
              <a:rPr lang="en-GB" dirty="0"/>
            </a:br>
            <a:r>
              <a:rPr lang="en-GB" sz="1600" dirty="0"/>
              <a:t>https://nicer.org.uk/science-religion-encounters</a:t>
            </a:r>
            <a:br>
              <a:rPr lang="en-GB" dirty="0"/>
            </a:b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459237F-E079-EEB5-F6E4-01C520A34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544" y="2918627"/>
            <a:ext cx="3634090" cy="3814763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A31D39-8F82-55C6-4EEA-4F3214F48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19" y="1251752"/>
            <a:ext cx="6562725" cy="16668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9F9863-60E1-F2A5-E5ED-133E4BB35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361" y="2918627"/>
            <a:ext cx="4404013" cy="276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3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1906E-D2EF-6428-5943-B1776DCCC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2651"/>
          </a:xfrm>
        </p:spPr>
        <p:txBody>
          <a:bodyPr/>
          <a:lstStyle/>
          <a:p>
            <a:r>
              <a:rPr lang="en-GB" dirty="0"/>
              <a:t>Questions for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EA2B8-EFC1-0F37-43EF-E5690657E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777"/>
            <a:ext cx="10515600" cy="4422448"/>
          </a:xfrm>
        </p:spPr>
        <p:txBody>
          <a:bodyPr/>
          <a:lstStyle/>
          <a:p>
            <a:r>
              <a:rPr lang="en-GB" dirty="0"/>
              <a:t>How might you use these resources on your ITE programme or with partner schools?</a:t>
            </a:r>
          </a:p>
          <a:p>
            <a:r>
              <a:rPr lang="en-GB" dirty="0"/>
              <a:t>What opportunities do you build into your programme for teacher dialogue across subject boundaries?</a:t>
            </a:r>
          </a:p>
          <a:p>
            <a:r>
              <a:rPr lang="en-GB" dirty="0"/>
              <a:t>How can we best prepare student teachers for challenging professional conversations around curriculum?</a:t>
            </a:r>
          </a:p>
          <a:p>
            <a:r>
              <a:rPr lang="en-GB" dirty="0"/>
              <a:t>Where would you advise us to go next in disseminating this research/ these resources?</a:t>
            </a:r>
          </a:p>
        </p:txBody>
      </p:sp>
    </p:spTree>
    <p:extLst>
      <p:ext uri="{BB962C8B-B14F-4D97-AF65-F5344CB8AC3E}">
        <p14:creationId xmlns:p14="http://schemas.microsoft.com/office/powerpoint/2010/main" val="345439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44F7D-E195-2B79-754E-D2092E5D7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Humnst777 BT"/>
              </a:rPr>
              <a:t>'Mea culpa, </a:t>
            </a:r>
            <a:r>
              <a:rPr lang="en-US" dirty="0" err="1">
                <a:latin typeface="Humnst777 BT"/>
              </a:rPr>
              <a:t>mea</a:t>
            </a:r>
            <a:r>
              <a:rPr lang="en-US" dirty="0">
                <a:latin typeface="Humnst777 BT"/>
              </a:rPr>
              <a:t> culpa, </a:t>
            </a:r>
            <a:r>
              <a:rPr lang="en-US" dirty="0" err="1">
                <a:latin typeface="Humnst777 BT"/>
              </a:rPr>
              <a:t>mea</a:t>
            </a:r>
            <a:r>
              <a:rPr lang="en-US" dirty="0">
                <a:latin typeface="Humnst777 BT"/>
              </a:rPr>
              <a:t> maxima culpa'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A75AB-76AF-DC9B-64C5-CD52A1BB0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Humnst777 Lt BT"/>
              </a:rPr>
              <a:t>Reframing our work as an evidence led approach to teacher development</a:t>
            </a:r>
          </a:p>
          <a:p>
            <a:r>
              <a:rPr lang="en-US" dirty="0">
                <a:latin typeface="Humnst777 Lt BT"/>
              </a:rPr>
              <a:t>Researching the experiences of </a:t>
            </a:r>
            <a:r>
              <a:rPr lang="en-US" i="1" dirty="0">
                <a:latin typeface="Humnst777 Lt BT"/>
              </a:rPr>
              <a:t>beginning </a:t>
            </a:r>
            <a:r>
              <a:rPr lang="en-US" dirty="0">
                <a:latin typeface="Humnst777 Lt BT"/>
              </a:rPr>
              <a:t>teachers with some tricky territories</a:t>
            </a:r>
          </a:p>
          <a:p>
            <a:r>
              <a:rPr lang="en-US" dirty="0">
                <a:latin typeface="Humnst777 Lt BT"/>
              </a:rPr>
              <a:t>What we found out about, was more than that we set out to find – multi layered, complex</a:t>
            </a:r>
            <a:endParaRPr lang="en-US" dirty="0"/>
          </a:p>
          <a:p>
            <a:r>
              <a:rPr lang="en-US" dirty="0">
                <a:latin typeface="Humnst777 Lt BT"/>
              </a:rPr>
              <a:t>Albeit we profess an ambition to 'impact policy' and influence leaders'  is this more about understanding and enabling teacher agency and teacher dialogue?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Purpose of science on school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1698398"/>
            <a:ext cx="9884229" cy="508680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To use practical experimentation to understand how scientific knowledge is formed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To understand that the nature of science is concerned with observation and interpretations of the natural world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To teach children the facts and knowledge needed to make sense of the natural world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To stimulate/nurture children's curiosity and capacity to raise questions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To prepare children to think logically and analytically to solve a range of problems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To enable children's understanding of the concepts, principles and laws of science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To raise children's awareness of the moral and ethical implications of the choices humans make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To appreciate the benefits and limitations of science and its application to scientific and technological developments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To equip children with the essential skills they need to succeed in school and beyond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To develop positive scientific attitudes and values, such as cooperation, respect for evidence, concern for life and preservation of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291521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089" y="643467"/>
            <a:ext cx="7657822" cy="5571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AutoShape 4" descr="data:image/png;base64,iVBORw0KGgoAAAANSUhEUgAAAkQAAAGoCAYAAACnjvo+AAAAAXNSR0IArs4c6QAAAARnQU1BAACxjwv8YQUAAAAJcEhZcwAADsMAAA7DAcdvqGQAAHLeSURBVHhe7b2Ns31VeefpXzKVrnRN16TTnbTdMzWVeamMlcnMZMxbhzahIeanEkVBCULSIsrIII0DIgYEtcUmisjgG2CLedFAAkFBo+0rENHC4EuLmKBMJYUpq87wud7vz+euu/bZ52WvZ+9z9vdTteqes++9Zz37WWs/z3c9a59znvHVr3518Vd/9Vdubm5ubm5ubrNsDz300H9+Bg+MMcYYY+YKWsiCyBhjjDGzxoLIGGOMMbPHgsgYY4wxs8eCyBhjjDGzx4LIGGOMMbPHgsgYY4wxs8eCyBhjjDGzx4LIGGOMMbPHgsgYY4wxs8eCyBhjjDGzx4LIGGOMMbPHgsgYY4wxs8eCyMyKxx57bHHGGWcsTj/99MXDDz98eLQ93//+9xfnn3/+4nvf+97hkfGYki1iW5syzmmKfjObM1YsMNPFgmiH+cEPfrC44oorFqeeeurJ9t73vvfwt+OATVddddVkA8yNN97Y6aOWtlsQLWfOgog5eeWVVx4+M1mUsWDTcZh6zDOrY0G0w0gQ3XvvvQfPCdhnn332yedjsAuCqMs/FkTjsa1NGec0Rb+ZzVkWC9bBgmh/sCDaYUpBBHHVc9ddd52sHGnlo4v3LW95y5GK0oMPPnjyb2MJufYaSgy33Xbbyd9hg+zRsQsuuGDx5JNPHog0HSvL09ir3+l/nnrqqU7b4+ufOHGimpziudDkn9iX+hE127vs4PyXnVPNl10+E6uOVZ8PeB2NqexUP2wRXHrppQdjssyWLv+V1Oxb5ptlPtDvOJfS7ppvINp52WWXnfz/kqwxhGXjU3tNiGMGXfauOmbla+t49B3UXjPOnejP+Lxr3LteC7rm1DJ/LbMd6LNrDPuuk1osiONQO8faa/7t3/7tkWNlXDG7hQXRDqMLVMGFhHfmmWceBAUlP12cWg3pf2KAIbCce+65J4OJ6HoNBSK9BsFOAUeBpHwtwd8qaMTXjzZ09cv/1gJjJPqg9lyvVaO0vcuOknhOXb5c5rOufmpj1eeD0r8IBQV5Aj7/22fLMv9FavaVlL7p6pffkVAff/zxg7+Rn7t8U/qZc9NrRbr+v6S0c90xFByr+aPrNSEm4mXnu8x3tdfuO3e9pvqOr8PjZYKoFkO6XqucQ/F5l79WHbdIHMOu142Ur1kKolWvvTJumN3FgmiH0UWr1QlNFzgXdzxO42KvXbwxkES6XqMvWJavX75OTNgKejGALuuXoFtLfKIWtAh8CnTLAmtpe5cdtd/FQFzz5TKfdfVT82WfD8rXpeEP7NG5L7Olz3+Rmn3Q5Ztl/fKY8+LvyyQVX4uGLaWfy9cWXf9f+902Yyh0HjWhVHtNwI4um2j8blnfXa+97NyhZv8qc6RrXna91rI5xf/V/NVnu+gaw67Xjcg+EcdhnWuv6zowu4cF0Q7DhYggihe14OJedTWzLKDWXqMMfvF5+fqInrPOOuvk35YiSEkwBryufsWyYNcVfOWjMghGStu77Fh2Tl2+XOazdcZKLPOBzhF/8jt+UnlRf8ts6fNfpGZf33h39avH999//5Fz6vJN6efytUXWGJbwuzg+Xa8J2Ng395f13fXaXa8lavZrrJf1Vxv3Za+1ypzi/6O/+myHZWMoyteNlDbEcVjn2lv2t2a3sCDaYbgQuwRRGSxEVxKrbYt0vUYZ/OLz8vXLYE0Q0nN+pwAU6eo30nXu5bmUz8sgGClt77Jj2TmV/YllPuvqpzZWkS4fYB9bZSQUbCLQf+ADHzi4HwL6bFnmv0jNvmW+WdZvfIy90Z8135R28T+1pNf1/0OPYY04Psv8GBNxl73L+u567a7XErwGiT32rdfR7zS3on9r477stUr7uuwt/bXMdlg2hpGu66SMBXEcaucYia/Z97dmd7Ag2mG6LnTBBa7qi2447Lp4a3/bdXxZcAb9j4ITgUevERM1QY/PAdHvaDqXWr/xGK1rBUmgjH8X/VMGwZLS9pod0HVOUPufVX0W/6c2Vqv4oJac8LPOu8+WZf6LdM2lLt8s67f8Ha8h+7vGIB6/5ZZbFldfffXJ/490/f/QYwjLxmfZeehcYZO+l7127TjoNVa5Ufumm2462V9t3Nd5rfi7aB9tFX9FusZw2esK/jfayP8sE0Sr2FoTZGZ3sCAyoxGTHhA0a4HLGDM8NUG3KUO+ljFjYUFkRqOsENW2PIwxbbAgMuYoFkTGGGOMmT0WRMYYY4yZPRZExhhjjJk9FkTGGGOMmT0WRMYYY4yZPRZExhhjjJk9FkTGGGOMmT0WRMYYY4yZPRZExhhjjJk9FkTGGGOMmT0WRMYYY4yZPRZExhhjjJk9FkTGGGOMmT0WRMYYY4yZPRZExhhjjJk9FkTGGGOMmT0WRMYYY4yZPRZExhhjjJk9FkTGGGOMmT0WRMYYY4yZPRZExhhjjJk9FkTGGGOMmT0WRMYYY4yZPRZExhhjjJk9FkTGGGOMmT0WRMYYY4yZPRZExhhjjJk9FkTGGGOMmT0WRMYYY4yZPRZExhhjjJk9FkTGGGOMmT0WRMYYY4yZPRZExhhjjJk9FkTGGGOMmT0WRMYYY4yZPRZExhhjjJk9FkTGGGOMmT0WRMYYY4yZPRZExhhjjJk9FkTGGGOMmT0WRMYYY4yZPRZExhhjjJk9FkTGGGOMmT0WRMYYY4yZPRZEZjAef/zxxV//9V+7ubm5uTVuf/d3f3cYec1QWBCZrfmHf/iHgwv0y1/+8oEocnNzc3Nr28zwWBCZrUAMIYQQRMYYY8yuYkFkNua73/3u4sEHH/RqxRhjzM5jQWQ24pvf/OZBZcj72MYYY/YBCyKzFrpfyFtkxhhj9gkLIrMyVIO8RWaMMWYfsSAyK4EI8haZMcaYfcWCyCwlvqWex8YYY8w+YkFkOtEWGTdQG2OMMfuMBZGpwhYZYshbZMYYY+aABZE5QtwisxgyxhgzFyyIzEm8RWaMMWauWBCZA7RFts1b6qkuIarc3Nzc3No2MzwWRDNnqC0yXgdB5ebm5ubWvvldv8NjQTRjuKAQQtt+6vQQ1SVjjDFmTCyIZspQX8zqG7CNMcbsAxZEM2SIL2YdqrpkjDHGTAELohmh+4W2FTFDVZeMMcaYqWBBNBOoBg0hYoaoLhljjDFTw4JoBiCChtgiG6K6ZIwxxkwRC6I9RiIGMcTjTRmqumSMMcZMFQuiPUUiZttPnR6iumSMMcZMHQuiPQQRgxgaYots2+qS2Q1uvfXWxRve8Ia12utf//rFtddee/gKxhiz21gQHXLjjTcuTj311IP23ve+9+DY97///cXZZ5998vgFF1yweOqppw5+F7nrrrtO/s2VV155eLR+/LHHHlucccYZB8fuvffeg2Nw8803Lx5++OHDZ5sRRcw2Ymio6pKZPk888cTihhtuWFx00UVrNa6Fl7zkJYs3vvGNh69kjDG7jQXR0yBSPvShD518fNZZZy2+973vHQgihExNBIny788999wDYdN1HJGEEOL3b3nLWw5eg2MSYZsy5BYZr8Nb681+88gjj1TFTl87//zzD8SQBZExZp+wICpAqFx66aUHImgVQVSKGT1fdjwKotjfpkjEbHPT81DVJbMb3HfffYvXve51a7dzzjnnpBiyIDLG7BMWRIdoy+zEiRMHVR0ot8xqVZx1BRECiC2z008//cD5V1999cn+NmEIEYMYQlDxWtuAIOM13KbfmIs33XTT2i2KIdrll19efX03N7e2zQvX4bEgKkCwnHnmmcfu54nbXpF1BVGEY1SLJMbi/UergJDZpioEQ1eXeB236bchBVHt9d3c3No2MzwWRBUQKPGGZ1E7vqkgKrfMUPtXXXXV1jdWr4NEzLbVJV6D1zK7w2233VYVPH2tFETeMjPG7AsWRE9DhURCp6sS1FU54vg6N1XDD37wg5NbZRJE3EM0xDvNVmEoEePvNNtdLIiMMeYoFkRPU94rJHFEVUfH4vFSHNXesg/LjsdKk/5u3S2zTRhKxAxRXdoF3vqeTywuvu5P126f/Py0K2YWRMYYcxQLohkxxBez6n6hfd8i++a3n1y86OLbFv/qOdeu1f7lKVcv/ukvXLy49U8+ffhK08SCyBhjjmJBNAOGEjEIqTlskf3lF79eFTt97ad/9fWLn/jfLzpoFkTGGLNbWBDtOUOJGP5/LltkNbHT1/75L152UgxZEBljzO5hQbTHDCFi4lvq953PfPm7i597+b1rt595/nuOiCELImOM2T0siPaQKGJ4vClz2SITFkT9zYLIGLOvWBDtGRIxQ32n2b5vkUUsiPqbBZExZl+xIDqk6y3y8a33XW+L7/qb2nHest/q2+4lYrb5Ytahqku7iAVRf7MgMsbsKxZET4NIqX3bfXy87AMb1/lgRkQSQojfD/Vt91HEbFPRGaq6tKtYEPU3CyJjzL5iQVSAUNEnR5dCpSZcuv5m2fEoiGJ/m4AYQsRs+5b6oapLiKpdbR/77Dergqev1QTRe+64v9rHVNqQgqj2+m5ubm2bGR4LokO0ZRa/7b5L1ESWCZ/acQTQUN92LzG0zU3PQ1WXZMsutw/e+fmq4OlrNUF03Ts+XO1jKo25WBM8fa0URIj52uu7ubm1bcRcMywWRAUIFn0tR5eoiXT9zar/S7Uo86s7IlxQCKGhqkvbCLMp4C2z/lYKIm+ZGWP2BQuiCvqusVVFTe1v+v633DKjOpP5bff+TrPjWBD1NwsiMwe+dvf7F3e+/GfXbree9T8dvoLZRSyIngZhoHd8rXJjdKTrb5b979jfdj/UFtkQ1aUpYUHU3yyIzL7z2bf9u8Udz/3Ha7XbT//xxQ2n/NjiXS/8mcNXMbuIBdHTIFhq33YPtbfjI2J28dvudb/QtiJmqOrS1LAg6m8WRGZf+fvHv76477LTqoJnWfvAaT++ePOv/FcHzYJot7EgmglUg4YQMUN8Y/5U2TdB9J0H7+tsH7rhjYtbrrn0WLvp6tdWhZCaBZHZR/6/hz+xuOeF/2Tt9u5f/0cnxZAF0e5jQTQDEEFDbJENUV2aMvsiiLZZ6b71tJ+qCiE1CyKzjzx5wxmLv7nop9du73zOj1kQ7REWRHuMRAxiaBuGqi5NnX0QRFR/amKnr2mla0Fk5ogFkQELoj1lKBEzRHVpVxhDED3yyCMbtRpf+sDvV8VOX+NmUAV0CyIzRyyIDFgQ7SGIGMTQEFtkiCEez4FMQfTEE08sbrjhhsVFF120VnvVq161OOeccxbf+c53Dl/ph3zz5gsXD738J9du7/6No/dAWBCZOWJBZMCC6JDaO8LKd59dcMEF1a/Y4DOG9DdjfrnrUCJG1aW5fadZliCiwlMTO32N+SchUgqioQK6BZGZIxZEBiyIngaRUvtyVwQRQmbZ94yVf9/3OUSIJIQQvx/qy11hKBGj6tI232m2q2QIojvvvLMqdvra+eeff0SIWBAZMxwWRAYsiAqieFlFEJViRs+XHY+CiJ/bfLkrDCFiYnVpDvcL1WgtiO67777Fddddt3a78MILjwkRCyJjhsOCyIAFUUEUKAiiuGVWq+KsK4h4/aG+3BWGEDGqLvFa24Aw4zV2tf3hPQ9VBU9fqwmit938kWOvf88991RFRl97zWtec0yIfOELXzjy2t9607+tBuy+tq0guvzyy4/Y4ea2i22o6wdBVHv9Fm2uC9eWWBAF+EqNru8Ti5WjyLqCKMIxqkWbflI1VR1EyDaourTN68TqEq+zq+3uTz1aFTx9rSaI3n37vcdenwpRTWT0tZog+spXvnLktf/mrb9VDdh9bQhBFO1wc9vFNtT1c8Pz/tvq67doZngsiAIIk1K0RMqv3IBNBVG5ZYbaz/xyV5CI2WalgRjiNXitXaf1ltnnPve5qsjoazVB5C0zY4bDW2YGLIiehsrQFVdcsVQMIVzi95cJju/al7sOJWL27TvNLIgsiMw8GVIQ8XEaqzZivpkOFkRPQ1LXfULxfiGqOvGYqkOlOKq9ZR+WHY+VJv3dultmmzCUiBmiujQ1LIgsiMw8Ger6edNzfqL6LtGy6fPEfP1MCwuiGTHEF7PqfqF92CIrsSCyIDLzJFMQxc8T8/UzLSyIZsBQIgYhtU9bZCUWRBZEZp4MKYguueSSzlZ+npivn2lhQbTnDCVi+P992yIrsSCyIDLzxNePAQuiPWYIERPfUr/vWBA5oJt54uvHgAXRHhJFDI83Zd+3yEosiBzQzTzx9WPAguiQrneExXeadb0LrOtvasd5h1qrL3cFiZihvtNsn7fISiyIHNDNPPH1Y8CC6GkQKbUvd42Puz6puutvuo4jkhBC/H7IL3cFiZihvtNsm+rSLmJB5IBu5omvHwMWRAWleCmrRaVw6fqbZcejIOLntl/uGkXMNhWdoapLu4oFkQO6mSe+fgxYEBVEgdIlaiLLhE/tOK8/5Je7SsRs+5b6oapL2LOr7WOf/WZV8PS1miB6zx33H3v9T33qU9Ug2ddqgujRRx898tpjfZcZAT3a4ea2i20Xrx8zPBZEgfLLXbtETaTrb1b9X6pFm35SNQIEEbPNTc9DVZdkyy63D975+arg6Ws1QXTdOz587PXvvPPOapDsazVBdP/99x957bG+7Z7FQ7TDzW0X2y5eP8RcMywWRAGEyTIR0yVqan/T97/llhliJPvLXbmgEEJDVZe2EWZTwFtmLvmbeeLrx4AF0dN0fbkrYmXom6ph7C93BX+n2XEsiBzQzTzx9WPAguhpEAZ6e7yaxFHt7fiImF39clcYaotsiOrSlBhSEL39mrcsvnb3+4+0u9/xtOi+/Her7cb/8KZqAKVZEBnTFl8/BiyIZoTuF9pWxAxVXZoaQwqii5/z84s7nvuPe9vtp//44oZTfmzxzjdeUg2gtDkJoieeeGJx6623Lm644Ya12vXXX38g0I3ZBAsiAxZEM4Fq0BAiZohvzJ8q2YLoA6f9+MlAakG0WDzyyCPVbwfva/r28I9//OOHr2TMelgQGbAgmgGIoCG2yIaoLk2ZTEH07l//R0cC6dwFEe/Aq4mdvha/PdyCyGyKBZEBC6I9RiJm262EoapLU2fQe4he+OzFI7/3z6rtIy/4r48EUdqcBRH30F1yySVrtVe96lWLc84554gtFkRmUyyIDFgQ7SlDiZghqku7wpCC6F0v+cVqAKXd/aJ/ciSI0uYqiL71rW9V++lrfERFaYsFkdkUCyIDFkR7CCIGMTTEFhliiMdzwILIgsjMEwsiAxZEh+iziLhBU98rxucHnX322SffOh9/F+FDF/U3Y37b/VAiRtWluX2nmQVRm4D+949/ffGdB++rtgf+7PbFLddcWm03X39t1QaaBNEvn3jNyfa7//6mxVvf84mV2te/9cShdWZKLJsry9qTj33t8BU2w4LIgAXR0+iDExEo+pBEHUfI1ESQeGzND2ZEJMUvd4XyU6w3YSgRo+rSNt9ptqtYEA0f0Pn8pdpN5X2Nm87/44XPr9pAe93r37R41mmXL/7Vc65dq/3LU65e/LNnv7b6wZk1eOfbJs2sz2ff9u+qc2FZ08dWfOPz21UHLYgMWBAFECnrCqJSzOj5suNREJV9bsIQIiZWl+Zwv1ANC6JhA/o2CQ5bugTRm9924+JZJ95cFTzL2jN/7aqT49MniPg8JD7fqPbOtmVNN3uX42O6oSp032WnVefDssZc0by948Y3L3in4irtox/96GHPP8KCyIAFUaAmiOKWWa2Ks64goo8hv+1+CBGj6hKvtQ0IM15jV9sf3vNQVfD0tTEE0Re+8IUjtmd+OeULzjxn8ZwXvPKg/d4lb1u86/b7j7WrL3rN4tLTfulIu+TUZ1cTm1pMcLSaILrwshuqYqev/dQvX35kfN5280eO+C+2Bx54oCp2+po+D6k2Pm719lf33FGdC32t/NiK1573wuqYlE1jNOb1E9vll19+xI512lwXri2xIAosq9bEba/IuoIowjGqRZt+dQdVHUTINqi6tM3rxOoSr7Or7e5PPVoVPH1tDEH0la985Yjtf/PW36r21dfWDei/+du/WxUcfe2nf/X1i1P+9YsXD738J6vtU2f/N0fsoJWC6Iprb14865y71m618Xn37fce8Z8a12gtkfa1+HlItfFxO97+yyf/qDoX+lrtYytWEURxjMa6fuIcoSGIoh3rNDM8FkSBvu2r8jvIYFNBRF9jf9u9RMw2Kw3EEK/Ba+0CbIW84Q1vqAbM37nwjVXB09fmsmX20oveXhU7fY17dvDJac85q2oD7aHzfvKIHbRSEF35lvdX/d/XauNT2zK77777Ftddd93a7cILL+wdH3Ocpz59e3Uu9LXa9bNMENU+s2pX7sEzuVgQBZYJIn4Xv9BVcHzXvu1+KBHT6jvNvvntJxd/+cWvr934v2V8+tOfrgZMNQuiekDnnp1feclbq2JnWdMNzPLJ1AXR5z73uSP9rdpWGZ9tQcjXbt7ua1znU2VIQfT2Ky5a/MEf/EG1TWVBQSvtsCCaFhZET1PeK0SjEkRVpzwGpTjSlhctVoGWHY+Vpk23zDZhKBGzbnWJgF67wbFsd/zxn1eTa1975q9dtXjllbce9nYcvjC0JoJisyCqB/Rnn3vH4mfP+uO1W+mTKQmim979n469dfuTd9xcffs/bdlHALQWRAib2nzta9wvM+WEO6Qg2oUKK620w4JoWlgQzYghvphV9wutU13qq8yonfqS9d9GTdMNs12C6P3vf/+B2OxrF13+H6sJta/tuyD6lVf8efW8+1rpkykJolW+fFftnf/mx7Yen01hkVC7Vvqa7pexILIgMqtjQTQDNhExNRBS61aXVn3r8v924qqq2FnWyi2ZmiBa55OQh0y4FkS7L4jiRwCMIYi2edu/7LAgsiAyq2NBtOdsImJq8P/rbpGtLIZeetvifz7zP63dyiRnQVTvb1mzIKq3D5x29CMAsgXRBz/4weoN3H2ttMOCyILIrI4F0R6zroipEd9Svw7ve9/7qjc41lotifW1/+WlHz2W5M787VccfBhgbB+76qzFrRecUm3vuuy8I8HKgmg+gui65//C4rMv+4lq+2jlbd3Zgui2226r9tXXSjssiCyIzOpYEO0hUcTweFO2qS6tE9BrSayv1QTRc3/l9Opqv2zaCmmZcC2Ipi2IssdnXSyIupsFkWmFBdEhtS93hfhOM268rdH1N7XjvEOt1Ze7gkTMUN9ptml1aaqCKG6F7FLC5VOh/4dT33iy/dJZ7zzS/s/TXldtP3/Kq6s2qFkQHW8WRDlkCqIxr5/Ydml85ogF0dPoc4IQKPFziBAvXZ8lJLr+pus4Iol++P2QX+4KEjFDfafZNtWlKQqi8uP+dyXhbvsZQDUb1CyIjre5CSK+S2yTti1ZgujXz35T9RpZ1oa8fmLbZHxMHhZEAURKFESlUKkJl66/WXY8CqKyz02IImab+4WGqi7BGILovNOfVw1atF1MuJt+IOIzw5eY0mo2qFkQHW9zEkQImztf/rPVBcSyRqX1zqvPO3yVzWgtiLb5QNE4V2o2qFkQ7RcWRIEMQUQfQ365q0TMtm+pH6q6hD00C6LtEi7f2/Xf/+Y71m7PLII5rWaDmgXR8TaEIHr00UdPXgubtG0E0S+feM3iWaddftBOednbFy+6+LbOdspvXHCyPe+U51fFT9lUaf3A//2CY5+MHdsXv/TXi4uv+9Nqv7Tf/p3rFs8/8apj7XnPveBpkfbz1bGh7dr1E1s5TxBEtfFfpZnhsSAKZAiiCMeoFm36SdUIEETMJjc9i6GrS2qcay0g1FotifW1fRdEZ176x9W++tq/+LU3HrOlZoOaBdHxNoQguv/++49cD+u2da4fNSoiiKBa1WNZ0/bQL/7SmVUBpBY/l4n2huc9q/oxGrSzz39tta++purmtuPzu6+/ozoX+lqL6ye2cp6Qb2rjv0qLtzSU37awLJeQb8pcZH6IBVEgUxDR19hf7soFhRAaqroUhZkrRBZEpR3eMluddStE/8/vv6MqMPpa3F495V+/uPoxBGqlT7oE0bafOD/E+OyKIBpqywxBxKeTs9ugNwjFN+2Y1bAgCpSCiOdD31QNY3+5K7T+TjMLIgui0g4LotVZ5/o55+IbF//dv33b2i0KENqy8Xn0Ff/8mE9qguj/OOPaal/LWvmJ8zQLovWIggi0ACe/XHvttUfeQa3f8T9Ukq6//vqDqtKJEycO8o/eBa0FPH8Xq0/c7oHYKl83fkcnOS57gT8EFkRPUw44TQOr7SyaJgiTbFe/3BWG2CLrqy5ZEFkQlXbMRRB96EMfOrwKNmed6ydjfGqC6M1nPfvIp2RfctWN1X76Wovx2QVB9OpXv3rxpS996XDEtyMKolghKnMVREFE3ou5DlGkhboW9CX8TvfBxtdlgR0/XiYWF3YFC6IZofuFtt0iW6W6ZEFkQVTase+CaMgEtwuC6Prf+dUjdkxpfKYuiJgrQ1Iu6uPivRQmZYVIv4u3dUSBBcR7vbZa+Zl98X/ia+0SFkQzQTc9b7tFtuo35lsQWRCVduyzIBo6wVkQ7a8gGqKCWFIKGDGEICqrRaoQlYIIqDLdfffdO7ldBhZEMwARNMQW2TrVpc997nOLj3/84yu1n6sEpr42hCC65d+/9Igdt/7Jf6721deGCOh/dPN/OGLL+b//F9W++toQAT3aQRtLEE15fGK75557Dmf9cKxz/YwliP7fC08/YseUxueKd/5lta++1uL6iW2oCmJJa0EUX4O/q1WIgEX3eeedt5PbZWBBtMdIxCCGtmGo6lIXP1cJTH1tCEH0yZvfcGjBD/nMl79b7auvDRHQv/H5jx9a8UOuuPnhal99bduA/q4X/syhBT/i9NdullxKO9YVRFMenymRMT41QVR+MOOUxucdf/Rota++1uL6yaClIAKJINpll112sD1XE0T8H7/T6+waFkR7ylAiZojqUh+1wNTXLIjqzYLoeLMgqrfSJxZEuyuIpgKCqPZu7F3BgmgJUrtdN5GJqJ51lz3Ujmv/lWPxnWZDvuUeEYMYGmKLDDHE45bUAlNfsyCqNwui482CqN5Kn1gQWRBtC3kn5sBdw4JoCWVJsQYCZ53PIUIk6e2QQ3+561AiRtWlIb7TbBVqgamvWRDVmwXR8WZBVG+lTyyILIjmjgXRElYRRKWY0fNlx6Mg4ucQN6ANJWJUXdrmO83WpRaY+poFUb1ZEB1vFkT1VvrEgsiCaO5YEC2h3DKrVXHWFUQIoCG/3BWGEDGxurTKVtuXPvD7B9+SvW772t3vP3yFH1ELTH1tW0FE4CqD6FgB/fZX/fqhBT9iLEH00J++59CCHzGGIJr6+GzLkNfPGIJo6uMzliCqXT9md7AgWpG47RVZVxBFOEa1aJtPql5HxHSh6hKv1cffP/71xX2XnVb98sdljWD+nQfvO3yVo9QCU1/bRhB1JbgxAnpZBRHZgqiW4ES2INqF8dmUFtdPtiDahfHJFkTLrh+zO1gQrUH5lRuwqSAqt8wQJet+mBVVnSHeRYYY4uc3v/3k0vblBx5Y3PSbzzzWagE8NhLAMmqBqa9tKoiWJbjMgN4XQDMFUV8FJFMQ7cr4bAJiCGFTu0aWtb7rJ1MQ7cr4ZAqivuvH7A4WRCuCcCm/EwY4vs5N1TCFL3eFWF1663s+Uf0G6mVNX8pIwO5qbA30UQtMfa0miH7vpRcunrzhjGr78jUnehPckAH93a98UdUO2iM3vvKwx26GFEQ1G9S++P7+L5ccMuHWbKDt2visC9Wd2vXR11a5fjLG57+89fk7NT5DCqKaDWqrXD9md7AgWgJVHd0/RFN1qBRH2vKixSrQsuOx0rTNltkmUFlCCCGIqPy86OLbqoJnWUMM/dNfuPggYGxLLTD1tZogeuWVtx6+4mYMGdBv/ZNPH77qZgwpiLZlqIR74vduOHzFzZjS+EwJj89xhhREZj5YEM2M+MWsf/nFr1fFTl/76V99/aABoxaY+poFUb1ZEB1vFkT1VvrEgsiCaO5YEM2I+MWsf/yJxxb/4xnvX7u1CBi1wNTXLIjqzYLoeMsQRJtsOdN+6pcvP3yFzfH4HGcXBFHXDkIW3MpR+7qPbeB2kCuuuOLkefFuanZSynds6/jUsCCaAXpLfXwX2ZQSbq2fvmZBVG8WRMdba0G06ZYz999hy7Z4fI4zdUFElT5+8wGCaEhhsgqtBFF8c5DO88knnxy8rxZYEO05ekt9+W40C6LjWBDVccKtw/13v3TWO6uCZ1l75q9ddcSWbfH4HGfXBFGEe1T19U40xFK8nzXea1r+LfemInT4m+uvv/7IcaBfHeNLWiVSahUc/ufaa689qPhgK6+n1ymFjyiPS3SRfyyIzKgwCbs+o2iohLutCIFaP32tJog+8dlHDl9xM4YK6P/rb71h8fVvPXH4qpsxpfEZKuHu0/j84ce+tviZ5928dnvmKVcfscXjUx+fbW0ZShANMT5daMssbpeVVRttQZ04ceKYmOBv47uX9fyBBx448o3zeiczVZr494is2uuChFbc2kJMSYzpNUtBt6xCtMr3go6NBdEeEj91msc1hki42wYtUeunr0VBNESCgyEC+lABdErjs23CHSLBwb6Nz1Dbdh6f4wwhiIYanz4QRhIeZcVHrfYO5ChQBK+F0ImiSiLr/vvvP/L3pfiK1SO1KFzi35efqyck4PT/6q/sa6pYEPXQVaqMdP1N7Xic8PGt90N9BpG2yPq+02ybgD5UABW1fvqaBNGQK7htA/qQAXRK47NNwvX4HG1TG59tt8ki247Pm2688/CVtmcbQTT0+KyCBEat8tIlPoYURPSrz80D5amyksPr33333Z0fIhwrRBJH2sazINpx4iRhQGO5UXT9TddxJisThN8P/W33bJFxkazynWYEDALpuu3it/z54SsMR62fvvYb/9dfDL6CI6DX+upr/+aCjwweQDcdnxdefNvhKwzHedd9odpXXxsywYHHp47H5zi8i7bWV19rMT41lAcEQkPCocwzMZdEyr/V35X36/B3POfv4utgg7bM+N8oxPgdi/ZSEJFfzjvvvOp2GSzbMrMg2nFKoVITLl1/s+x4FETlRNyEuEVWu1/IGGPMdECkxHtqYuWGnBC3zRAt11xzTfVvERw6Ht/iXhNEPCf/6O9vueWWI18uHn/HDdfYVwoi2V3mQVEKIj3XfU16fVoUhFPBgmgJXaIm0vU3Xcc12Zm8+H3bb7vXFll8S70xxhgzNAii2k7JvmBBtIQuURPp+ptV/xeVTLkUxVzuB/dBZQgxVL6l3hhjjBka8s26eWqXsCBawqqipvY3ff9bbplR6em6Uc0YY4wxbbEgWgJipXZjdKTrb5b9L/uqU/i2e2OMMcb8EAuiHrSdRVOFBxGzy992b4wxxpijWBAZY4wxZvZYEBljjDFm9lgQGWOMMWb2WBAZY4wxZvZYEBljjDFm9lgQmZ3hne985+Lb3/724TMDf/Znf7b4xje+cfhsPPiQUD42gp9j89WvfnUyX2GDT5544onDZ+OBT2hT4CMf+cgkfDKFuWqmhQWR6YSg9dznPncyyeX222+fRPJ/2ctetvjSl750+GxcPvzhDy8+85nPHD4bnlUFKMnl7W9/+ySSDB9fgVBsxcc+9rGVrwlE/BTmLP5gfKYAPmk5Zz/5yU8ePloOdiBYjREWRKaKVnBTWFUSuL74xS8ePhsP+YQEN3biRwiRmFvC2L/4xS9eOgfwAx8yOoUVP3MkY76+733vW7ziFa9YKooQH1OYs8zVVQVCa5izrRcSzEfGhjHqgnFjvvJzKos9Mw0siMwxCCpUhrLEEEGJrzHpqkawmpzCKvuSSy45KPdnQUWsK5nhk5arbEEffaKIRJeVWJTIauCvrPHpE0WI1aw5y9h0iS+Os6DIgLjBXOi6jqlSZYgzxmSZKOI4It6YEguimULg4tOx2f6J2wsEVwJb5or/oosuqq4cCeQkuSxI/ogegmVMZgT4ZYm4FYwFgT1Cos0s83Pe9PeCF7zgmCjCV5lVEOYC8xVbog+YO62rZTVqoojKUMvtuhIEBuNQii+eZ28HsaipCVJiTeZCgjlL7CC+RVHEOC0T9sZYEM0QkgdJH+FDgIiiiADfuvLAPR5RcJ133nkHz7Hhda973cngSVDPWmXTD30jfgiiiDRBkutabbYgJlh8FVfV2JclQhgTzQ3GpKwUMU+yRCLjo1W95onAHyTdMShFEf7JmrOAH+iPaxm/6DqWkG0F85BrJI4/1zEgUPGL5i0+yahmAvYwHvTNvOCxrl2eIx6N6cKCaIawkotJVaIoC4IVAVuiiIBFoNK9QiRe/S4LEirJhECPLfwkydAyIXFQAcEX+ICxIaiPAf6ISRXb+rbPWqHKGDYgElXFzLy5XSKAayXeoFyKokwYo1g1w77W1TKuUXxRnjc+oSqjRQ12ZV/H2Ba3w7ANOySKjFmGBdEMUAIjmZBICA7xvgKOkegyIWgTqAisEa3wsoQIPtENsCQTiSFAJPH71rAVxJggVBGL+IDn+Idj+GMMEYJPyrHAP2Pcf6HERv+yh3GL1bPWIMTwCf3jF8ZGMIZZlSFswA+cf3mdYIeqRK2QCKuJokjX8Zbgj3J7F4FGvCt9ZUyJBdEMICAQzPlJUFByUUWGwJp5r46IgRVIbpTdM0QI0B83jyOEsAE/4CN8wgqXxy3R6pnxIIiT5CKMlVbajF8GJHWSnJIq/dKwFb+0FEOcbxR/us+NOcEx+ke4M2+xg/HKgPHBNi0iuFZo2BBFUQbYgj/wBfZIdNCoEDFWGYl/mSjCNp5nbWMyN7hWGQ/mKYstrid+0lpfx2Z/sCCaAQQvAkQM3gQvnpOExxBDohRFWdCf7oHABgkOBEjX6ntI6FPiIiYVftbI2KqSIME2fKD5QqJl/kg4tgQxzLmyFUZ/gHDV+ZPwSLSZW2X4RJUo5osSLHOFeZM1dzl/+ovbmJo3Eqwtwe8ShRCv3SiKaFk+AeYq84Y4JnvwBb7KHB+z+1gQzQACggK5khzJL2MluQoEViW/ViA+oqDgMQEcCJ4SJyTaTL+QSBgb4Cc2kfCwIa6w8VFLEcAcQQQq2dJ/nC+ZkNwQYFEcSii1FoURfECSjZU7xogKjeasqnxZaBET5yh+ir5qCefPvFT/pShqfR1HsAHBo2sXoj3GrIsF0YxQklMQIXhkQBAl0RLMuxKaREEragkVewieJBiO85OAjn8yYDwYA62sgZ/YwFZR65tjI3FuCB3LqCBSgaE/fuKD2nhxLGsbRmiOYJvARo5nVanoB7FBRQo76JtxiTZlUvYfRUi2EKFv5knsl2NZ17DZLyyIZgZBDHGSlVjoD6FBMCexsvIfK5DXkiw2URlBhGjLgeDeGgK2qjGlKBoLxoVER8ITHMuwiz7xQUy0Y1SFgP4RPdomG1OA4AP8wk/mjKpDGTaV4y5/QE0UYWMG9BnnRBRkxmyDBdEegtghcBIoxobApQTLz7FsQuyw1YFfYpIl6Kt6BQg3CZVWUPnRFgf9Y8sYooh+SSS6ARVINqUoyoBky7iUSV6iKGtrCv8jjrlXhp+ZAqQGNsRzxw7NHeZqKzhP5oZEDmIDX0TG8AlzluuEhkBU3xZFZggsiPYMEj+Bi58Ejax7C7ogmCNECJ4SQwS1eHNmBgRLJRYlWYkigirPST5sJbYO8PTP2FCZwi78Q6UK/2SusrGBBMI7y3i3ncaH3zE+rfxAf6rGCYQI/cUkS2PMMpMc5y0/APbo3Wz8ruVb6/EB4xD9rjES9F8Kk1ZwfXBdMCcZh1q/+KQcy5YwN7AFH5UCGlGduaAw+4cF0R6ht5gqqRIcxhBF9Evw1D4+FRcJEoI7wkNiJIuyyoBNHFOC43ctk10JSURbEPiEccsE/+veIEQg1QbGKIqBFjA3GP9lvkaE8DfMn5ZVkBqInyhKSbaIlCyYh8wNiSDOn2tYc5cxy7yeoyhiftA3jzPf5ScYC80H5gh2MHejKDJmGyyI9ggJoLjlo2OZqziCVHmPEoGcgIpQygqmnDP9YQ+NxwqcJD5+nxFI6YMxoX/6ZUwEiY6AHu/PyISkomodSYbWEs6dBEvCp+8u/5P4ssUQYBPXi8aI8UGcZYINVA0lirh29LEHcZuoJfQhcShRxNxAEOla4ndjgJjWYgvfMH/jNWXMplgQ7QEkU63cJICyq0IRAncUYATX7IoQ/RG0+RnFiEQZLQv6ZTxIrgRvxkdJjedZiaWWNFRV5GdW4kcsMw5TWNkzJiR45ohs4TH28RNh0nrukuCxgeuYuQKlKMLOzAom8zVWCyWKxhJBEXyCLdgYryVjtsWCaMdhhURiITgQQLVaGlMUYVMMVFSEFOhbQD+sXmPCxwaSPMET8cNP/o7A3rpaRiKNvmdcIvhijOoH86RM7vgEe0jISr6tIakiOJgjY6/sOW/GgvkT7cFPCAKESAaMDVWg2F8pijLBHs6fxmMqMlw3CJGsMSNuINJrghTfcI1ljY+ZBxZEOwzJLAoPAhUBlGDB49b3gwj6J3Dx2TkkV54TQDlG0CL51YLakNBPTGistlUJUkKhMpGxwiVIY4e2wbRFJEgsLQViF9ijrYYxYX7QyjHLhP4Zh+iPMe1BmNEQH9gmmK8I7FbEviJcr9iCT6hMYQOLjEyIH2OMhZkvFkQ7BMGRICUIFoiNCKtdglgmBErEBsGVlbaCurbyskr9ZUIj2Wlli1+i71rD+WMLNiFMJQqxDZHWqkolvwuEWBRj2NRanHbBHEGwx0+hLscsA3xEsqWVYhV7MudJia4f/MGcxdZWKH70zQdsYM5mzxvmCuOBUOTGduZJS38YY0G0QxAMqD6Q8BQYCBYEUcHjjCqIYIuOoBqTShRFWaivMsHynGCuylVr6EP+x4ZSFNH0mT8toE98T59AUkWAME9IaGNVifAJNgBzWH4B+ScD/IP/Ve3QuMT5m7UNgx2MDaIsig3mKtXWDGHGuJT9R/ALwjFzfLRYwCbmhgQ+82eMd7eZ+WBBtINEwUEAIeGzmiLJZG/FYAO2RFEGCKWsyhA2cP4SPATRKIoyIdHGMcCGmPxboioYfUZRhF90IzNiiNV29mqf+RCFIDaSiLMh2SJC8JWoiaLWcG1w3eIH+semOCaZtvSJoizwCdcxAozxiPEDIcR1pGvcmBZYEO0ABEwSLT8VyMsqDMEsK6ARxJX4CVrYUBNFmZBwSfpCoigzgKrPchzwF0E+Y3w0L0pRJJhD2Ii/MqFf7ImMIYigJgAQa1nXDzBXEWfMT4QR1/WYomQKogg/UJ2TT2QLYojqUKZINPPEgmgHILmxYopVEChFUQYxgCOKWNlyjIYtmYmWIC4RRCDFR3G7gySX5Rv6ZZyyqkHL6BNF2Mq4RV9lgCjUPV3Mk5Y3C/eRLQBI6pwz/cbxYP6qcoZvMucOfXMNM08g0yecJ/1FuH6xRdu7EKuKxrTGgmgHIHGR5GrJluMtgwYBKq7MCFT0Cfxk5S8QH5mrOO4tYPuHQMpjAnx25QNIdtjAue+KKELQthSLzIs4N4D+SMAS1GNDQmaRkQHnjiBEiEqAAPOVSiv+aL3dHftFdOh6Yb7qdxJFrRcSxBH6iaIIgYx/dJ8QP/GZMVlYEO0QZbLNWD2R1KLIIOljQxRDBLdMIRIrGyRX7CDpYxcCKbvyAdhQiiKSfxZsXTIvdAMqRFHE+LROcoLz5qZg+s/qswbnTeLHB2U1IgPmAkkf8IPmKH4RspHx4XErmJ/0AwgNiS/mCzbR1H9LOyKlKMJH2IgtiCPEUOYCyxgLognDCo4VE0k/BisCBYEkS4QQqAjisoF+sYHjiA8CmErcraFPVvW6x4CmVSSBtfUqO0LQjgG7FEVZSVg3o1JlYCxiNYhxyxSrnLPmCj+Zw2PBHGHRgE0I5TGSK9cHW4TqG78wRhJF2VtCzA1swS4aIg3YrsNfWTBn6Zs+y0oRgk33VxmTiQXRRCFQKrnzM67gIEuACAJptIHnBDLEiErcrSGQK1BKfKgCkJ1YIAoggS1Z2zCC+aH5QGKj/yiK4rxpDQJIfVMp0tZY9nyNyR7xwVhBpi9EOU+wASHAMdmYRbyOGR9VMbmOM31Df5oT/CxFkTFjYEE0UQjiJH6CKMGTakQpilpDXyRYVRhKUZQJwZK+taIkiOIfEjDPteJuDX3iD/UXkx2/w75M/9Cv3p7MHEEY0j9bVmPcp0PfjBONuYNY5jFjlG0PfSKYJYbwFTZlwblzzvikJp4zFhIIHq5b5qu2U3Ud0z8VaOzKXlDQP6JV4CeqeCx4jBkLC6KJQMAk6fMz3gdCANdb2wlcCu4Z1CovY4giJVl8APgJXyigZtqC6MAHEXykxJI1Ptom0wof6B9fkOiwM8svjAcJTeMDzB2OMW6IAARsC9GKv3WezAcEEP1wjHFBFJFk8UlmNZPz5dyxhXHCB9jKGEVR1Br8oG33iK5jfBaFSUvoh2om84SFTIwjPI9jacwYWBBNBAIogYugHRMLQYNAQVUiK9kK7Im28JiARRJWVSIDfINfIgTW7FUtMB7YE8EntEyfkODK1TRJDgGgRJcBcxLxg3CP2y74iGOas4xXiy0RiS76RQzxHDEo4UGfsi9zfLhGJL7wgezhMb7Igj4lfkohj43ZFRkEIuNBLCGm4Rd+Yl+MNcaMgQXRRCBwEShYTcbEQVAl+ZXBrBUkFoIW9pBEtF0GVK6y7IgQKAmc0S9jCSL6JfEKEn/rBMeYlIKQeRKFGX/D89ZJn4SuPpgPzBUlMiVeiSLmLuNWVrKGBpvoN45LFCGZqFrIlmUUG7InS6iWMCb4iOuZ8Wo5HiXlOUdRxFzCT5ozxoyJBdEEICgoyRDASSDaNstO+ogvrWwJZARxAhj2lEm4JYgfbUPRJ0GT6gcBnVZuAWRBECex4BNsQqi0qHyUMCbMDSUOElqsJjJPqIy0hn6Yq/SLAGJMYjKTKJJdrUUa/dBqAohjpZBsCXYwL/EH1wu+idcL80R+aQl9MBcQHVGUYRf+QKxlxhWuV66XCH6SKDJmKlgQjQwlfoQGwVyrNoI6zzmekeQi9IkQwi5VphTQJJQyoG/sIImQWPjJc3yEbRkQrOmrXOGSWBgXbMwQQ6K874KKCPOE8eF4aedQMB9jYkfgSHyUVSHImCf4X5UGJf2aKGqZcBl7nSv9cO1QVRWau1mLCMGcZU4gyvAHfsmE+YHgYhx0rTJWURQxd7mW47wxZmwsiEaEgKFVPoGBxEKCAZ63TCwEyZg4BEGKRE/CIdEQUFsl2hryAzYIEopEUSYEcETI2KtYxklJvxQgHGcsWyYW+igTexQfNVHUGvqq3SxcE0WtIOmrkgu1ecrjzEUNY4FPNGfxQ7YoUp9lRZnrCduwMbNyZ8yqWBCNSJn4JQYkilpBkF6lXI09cVsmi9rKmsct79Xh9ePqHgjowO8YE4mSTFSNUfUQxhAgtTEpRVHLpMv5x20e+uQ58zhWHgA7Wm3TcS1QfdE1wWKBeSIBhn/GEO+C/hGKsX9sU+W3Fbw2YwH4hvlZE2KMmStDZqpYEI1ITQBxrPVqjqCEEKOvru0n/oYg2iqw03c8bxJYFDy1BNyasqyPQOJ+CwI9thLgMwM5SQZByhgxT6IgwJ5SCLREc4ZkWxNFLf2ihF6D5Mv4sAVDRTWjGoPf44JCPihFUebc5dwl2NV/tiijf3wgv/A4iqKMrVRjtsGCKBmCA4mFZEvCI5FkVIVK6J/k1lp8daFEpqROsCwTvESREk0GJNRacteqN1MQMTYSrGzNUJkYA8QQ84VzrwnVVtUYge/pk4SL8FHCFTxHTJN8s0RInyiKwqA1+ITG/MQmGEsUscUc/SJRxLEuUWvMVLAgSoTgROAiSBBQeQwSRZlbMvRPn6UIyYSgKVEkn5SQbLMSSxeINSo12eKRpEYyQSwzVjxHsCGoM1fbjEtMrIizslLUGvqnWkfCnQr4pSaKWm5NlTAPVFml/3gNMT6tBRHXLWPCT23rMl+jX4hv2Ja5mDBmEyyIEiFYIXoIVNqyInhmJ3yCF0RBMhaygUYyYVWLbxCLmUkfoYENNVHKOLWuggj6oRqDDxAezBVW1vgC+0g6VI14nIW2yzRPmT88zxQn2ECFrKxOZcBc7OqzFEXMn8zrGcGDIIpiiJgSt1dbosVcOS6lKDJmF7AgSoQEomSn1RLBNivZ0ieVDvpnhU/QlCDJEEX0ITEWKW0gsGYmFgTGmG9TFkounD8CiMfMGexBFGlbFTtb3ytDv8wT9aN5qyrnWD6i/2xR1NdnKYoyYDwQx/TJ3GBsQNdSpn+IKczVctuf52Nt8xqzCRZEjSEwKTgRrAgerOhI+ASLeCNxawjcKqEjwkj+JF7s6hIrQ0ISpc9VRFEWBG2SCf0DtmWJIkSH+gWEmbYdgJU+iRihpPt4+JtobwuYG4wFczSOCbbRd7SxJZw31wjnrXkLUxRFjEvLMYkwN+MYMGcRRcQWfraeu4wLY4Iv+KljURRlVneNGQoLooYQJAkSJFgFCoKmEkv2Khs7YtCm0qD7mLLoE0WZ2zBAUO96m3LNxiEpKwsSPRHmiZIw84ZG8mkFcyLOTWwbQ6jSLwmeawi/lCIVsZYliPCJqjDZQqwGPmFMEIv4BZvwESKk5dyI0Hf59SQSRTT8FWONMbuABVFDCKAEBSWVsqScDeInriwJoJmJjuCJT2hdoigLzl3BnARHUomiKIsoiiQCSDY8xkae8zgLzdUolHUMYZAFfeEHwVxhzmTesCzoV2MwRnUK6J/Fgq4ZCUWOYwvjkwljQ3Ub8RNFGPZwXWUJM2OGxIKoAQgfgihNKKmMKYq0BcN9IQRTglnm/Uv4Q4FyWaWoNSR7GuevRDIVUYR/eP7c5z734FiWfzh/zQXN1eyqUARBVFbLGLNYkcgAX1BB5Kfg+mGuZM5dxqK2Lcd8YazGmLdAPJMoYmzGEKzGDIUF0QAoyQMBQYmMAB6TCsEMITIm2KrVXZYYAvxSJhb8gyjKDKJUXXTfFqIsjg+iYKzEgh0SRdkoqTEWY2+VCfpn20UVTeZIWY1oCdevrg+9A1Fjg09I/pljhS+AfhkvVeu4hrIqd1wf2FFuMTNGCMTsa9mYobEg2hKCBIEaSLYEhVgFInhmJxWSBkEKO8YOUCQW2cCKP/pCK/6MxEIf2EIgx4YohrAv3p/SGvqrnTP2ZIuiuG1KYuW+kCiKMgV8ed74ie1VbCLhZlWHmCNcxzR8g13MXZ5jT1m5ygARr09Np1KULT7wAdu39MmcoYIZRRHXVpZYNaYVFkQDQRIhKMQSsiCoZq3iCFwEbQQRK1sCZ5loslBiYUWJPfiEoIp9BPjMxEJ/ujdHN8gCz0kyLZMt/UbBRX/MlRrMn8zEwhhRCZH40NZhpkDkfLlmMvvsgnHhepVoZawkGBECWaKMvrl+GZOaX5jDmfOE89YbHvAHj8faYjamFRZEA0HQIvl3iaIsCFwEUiBwjZVkOHcEDz+V8FQ5o+rAKrcVpQCk33hzMmNEQuFYRiKmP+aG+iHJdQmi1pDUSfIkNG0dAnNGyY3fZ1aGEIxZQqMPVYJEKYqyYGyYtyyksEcLKvzEvB3rusYOXcflLQHG7DoWRFtCYFJy43Episrk3ApWtAQrVvsEzCiGWPVLJGUhsSFKUdQK/M0YxJUrjynxl0kXcZAlWqMoYmwQHJn3cEVI+vgjbrlQwUOokeRaj1EJcxObdE9Z5vZYSU0AcSz74yB07Wi+gBYXWWKa845zBPCD7lvCT8bsExZEW4DQIPHHoBFFUWZQZ0WpoE3Awi4FNB5nJ9+aAOIY1YDWaNunFEUc43djIVFE8kd84B/uC+F5JggQGv1LECrpS0S3hn4RYfSrvlUFoXqYKcq4ThEdmi/YM0ZVKMI1yxjJBmziWBbEC6qopRDEDm13ZwkzY7KwINoQAgYJpZbgSSott4RKCJoEL4IV8JNgyr07HKcSkgGJhUSm/mqiKAv8X974OYYooi+SKyIVcRorRdlQlZLoAMaF8cEu3V+VgZJ7HBuhRUaWgMcGfIBv4rhgI+OWeR1HuIaYv4wX1xG2ZG5jItjHqtIZMxYWRFsQq0FjQKAkmUl4jBW8gWBN0EaIxeqMbGsZzGOFDhAfiEQSfq1SVEvErSCxkNTwi+aKRFEUJ61hbrCyL0UPVRoSb0blTiB6GCNgXkhEM44czxLwwPjoGuJxKYrGBD+pmthyrujcIyykoijlbzIXEsaMgQXRmiiAa/U0pigiSKpvCY8xKg9A39ig4FqKopYQvHXe+CJuLRDES1HUCvpWEuWcEWVK/MC80XgpCWfBmOALGuIHW8ZK+PSLPQgxfKRraAx03WIHAoB5UlYWW4MAHKMawzgwD5iH9M/5a04i4FngaI4wRohnY/YZC6I1YD+dFZsCuKoeep6Z4IT6jqKoZTWmC63qSSwkXcQaiSVjtc+54wN8gQ/YKoxVI2ySYGsJ/cSVPMkGsRb75VgUSa2hP5Ibc4LxQIjgJ83jLPAB502SLcUGv8NPY6L+ucazt7tp+AUhnylSETjMDcG56zrBDsYLv/A3HC8rscbsGxZEa0BwIFCQ8AkWMXhl3fNAnwTQmGRLUYR9Y0DAVHWG4IpdLQM8lQ6trKMoItArgNM/ySYL+oxJBkGSIcZqIM7iKj/C9lnLbZgShBiijPFCmKkywzH8k1UhUZWshGsKIZ05V1gsMA7AvMWGTLhGiWOMhURgOV8ZF2wbY/4ak40F0RqQ7AkOUQxlBlD6pNWSLLaRdLJAANZWjNiBcMzwC8EaHyi5RlFEsCfBkXwzK2YSYDG5jSWKsIHzj4KIMcM+JeIM1CdgE+MD+IPfZfkFAcg1krV46QNBpEqd5gv+yKpQaa4yR6JIHFPEGzMmFkQ9kEwJENrnJ3hoG4hKAL9rDf0QMAleWkkraCECCKIE1ixUeaglFoJs1mofJIIU0KMoak08f8aAyhT910QR9oyRYDRvSlGUDfdxsZDQuGTPWcAPjA/jgB1ZQrn0N9eH5klcyGjetLx+1KfmImNA/3GuAvGlPGbMvmNBtARWagQMggMBnaoD9z9QAaH6kCGGgOBFf2UFCPsQaNiWca+OQIgRWGkE77G26AT910RRy8RPH7pZm37wCVt49MsxJbfspMIcZU4wR5VYa6KoNfgEAUTfPEZ8yF/MVZJy6znL+XPt8BPximBlfPANFTLGrLyfqQX0JyGITzh3rmeOMY94Tot/1xL8Tr80GGuuGjM1LIg6IFDGrTEl2Zarty7om4QyVtBCaEj8kGBI/CQTAjj2kOhaiyKtaAVBPQqeUhRlQF+cO8lV1QYdkyjCV62EGa8b/cL4aM4i1pkvgnHKqogAdiDYJUKYw/gEm2gZ40TfzNFYEYnw+4ztKcUOxI7GJB4D/FGzsRXMBY0LWBQZY0FUhcBEoOJThBUwgOCZee9FFCF6TtAi2SAI4s27LSGpawWr5I5d2AP8vuUNuvRD8NZqnqCtVXZc4ZNU+DvZlQF9Ykc8f4mi1uKZahDCVPNDCR6fSAQwXq0EWRfMB+ao4FqKybcl+Fwih2uEfqOPgMf4imspa65IAEW/lKKoJcwB4gV9Km6U44IvGLvM68eYKWFBVEBpXfc2xIBBkCARZwQvIIARyNkmK4MWooxjGatsIMmwDVMmEGwkKWNj6yAqkcHKVuPDWCHSoiiKia8FvD79Y4/s4HE5HjxubQvoXjL6kgCIFRHmbPRPBjUBxDHsbAXny3niA37ynDnJz+gjYN62FqtAv/gAkcFPGn6JMYRjGeODL7h+yxuoa2NlzFyxICogcBAgBAGDShGJN+ueISCIKlCyqhwraNGntqdIrlEU8TtW463FkCCQU42JlTFsKEVRaxgb5kRMqjVRlIH6VcJX8kc4YmdWRZM5gD80R7MTLaJcVTpdw3FO4BfmCT6hZYAPECCxP/yBbVEUZYGAr91AjS0S98bMGQuiQ6h0IDz4SeCMyS47uAN2AH0TzAn22TaQUEiuMXhru4ognykQsYHkT9M9OgKfZAsi3ZSrqgNgW9wSaQ1zBIHKXGVcZA9zhbHJumeIPpkTJFXdLAyZ1w1zgn4kymrzBL+wVZYl4Dl/fFL6gMfEGBYZGTA+LGqAc2fOMF94jH+y/GHM1LEgOkSJhGRHUCe5aJuIwKXgHhPg0BCY6Ce+nRs7gIBGEIu/aw191/ojEeOnrECK+KA/2VJLdmOgaoy2YLISnECExPGJoiiTKL4QhBJEUM7nVjAXmBNxu3Aq80SxAz9EcZIBcxLxxbyQbySKOE7Lni/GTJXZCyKCJQE9BimSL+KoDF6tA7tWbgRxJRUCGfbwM2OlHSGIx0qZVuCZENCxo0TJbuxgTsUBAY2N2YIIoUj/grFhSySzMkRy1fXC3NW85brKnK/MB5I74xD71TzJFCE18At2YF/W+DAf2V5mbEACXtcM88ViyJgfMWtBRDLRijauJBXcsyAo0afu9yCgEzixi6BGIMsWQ8D9QbG0j7/0Dp4s8A2Vuig28EumP7CB5NFVEcOWrMTCGLANo2TGPOEYj5mzmYKV5Mq8RXQwRsxTwBaqEdkCkX6ZG6Uo4nFWNXMZLKgyqmWCSi7jEvssRZEx5kfMWhARtIGAzspaQYIAqnt4MqA/gjgrbaFjWatJILkRQOkXn4CCKr6ijZFY8Ess92dWy0gm9Mf8wA+Z41GCYEcMYYOqiIgOjkVB0hrGgL7oV8gmFhiI6Cxhhk8YG2xR4q+Johbge85V/XDu9BuPjU1NAOEfCyJjjjN7QUQgj2KIbasxkAAiWAmOSZgMDedLRUoCh34kOrCBbSD1TeDPrDzUoPTPO7tI/NFHrWFuKNHij7G2XzhnEq5sqc2XTEi0+CImVs2TrMoQ48H1ii+wh/kr8Isqri2hH8YBYab+dGwMUcTcxCfMW1W8a6LIGHOcvRdEJJCuQEDAIMkqwZF0CR5jkZnkqLrEfqgEkcwQSARTnpPwWgmyGvSNXfRLcplCAEcYRvBZrORlwThgi+4HAc2XzDGKjJ1omaNs4eIH5iw/mUPZ9jAnSqHO42xRxLkzHsQz5gnXkRY8jFXmbQDG7CJ7L4ioAC0L2ogiAhfCKH6+zVgQQLFXgawVnCsVB84/BnLuR1HSZcWd6RP6Islx7iQ4bMkE39M/P9U3q+143xS+yhTNMaGqQqWVP2Qlf/phPpTXyZiiCAGPTRJDwLjF+dwK9aF5UhNAHIsCdmjoK1ZueYzo4frh2pZQzqrYGbPr7L0gAgLTmCvZCMGJYKUqzFhoNVlue1CZIckhArIrIfgEuxgvrWZjgmkNfpBPlEzon0SHXxAC/D4rweAL+lbyhZooyiDeyM09MrHagCjQVl5rsIF5IlHKuPCc41xPGVvejAv9MDZRHNdEUUsQWzGGMC8ZG8ZK85e/yVzUGLPLzEIQwVREEYGUqhUJJN6nk42COj6JQZ2gSkBFDPE3GZBc8QOBG5uUbOlf9zVlQX+lT+ifxEPiz54/EmSlKMoU04yDxoR+y3HKAt8zNogfFhXYgG2Id0QR49NyznLeul55zLiUPmCcECVZ6BqRXYwP/SOYVR13hciY1dh7QURQILkhQKYgigheQCBVkhszYCnJRAGQCYGbxAbYouoDSY/jjF82pU+yb6JmXkQBVBNFGZBstSUEEsuACGF8sqohjIGql4J5IlGUAdUW5gbnzE/6pX+JIo7Rsq9nrqFY1dQ1hV3YY4xZjb0WRARPggKrJgWMsUURgohgFcUQq9sxwRdjiCISC+NCohPYwupb9zeNhXyiilFW0oWaAGJssiuKnDN2qE8WFQhWhAFzNvMakviQIBNc35nzFqEexQd2YZPmCb/PQGPBtQKlKDLGrM/eCiIClaoxBA8eR1HUcrXN6lmBCcFDcidoYocCKv0TxLAruwJRQ0IkG/yEP8YUP10whxivMSp4EkW6oRsxkGVHFDqInyhCWFxgS9acxQ8aA4kiVWSyoVrJVnJNfDBOmXO4FjdkF3HGGLM+eymICKIET/0keBDkCeasslsnlhgwEUMSYDpGwCKo87sYVFtCUuHcsaGlGFwFhFe0YSxRxDjQL2+ZZm6MSW1OMn+Zu7yzK/MGd/pCjCGGgMpH1jyNMB+0hcrcZbzGFEX0jV8Yl3iNj0EZx3gs8ZhZuTNmn9g7QUT5nACu1RMBQitctmayVrYKmHE7bKwgSqDEDoIm/iCoE9zHAnuwoRRFHMsM5iRV5gP2MGeytwwF/ZLkxxyTCPOEsUCwI8gQi/gnG/rGJ5q//ASOYVOWvxgfxQ3mrOKJrucsO7hGdB0jWmPljgpVvN/LGLM+eyWIWEESyCMEK1aZHG+9yiaZ0x8/aQTM8r4PjmFPJoggqjIxsWBntjCL/WFDKYoywQ8kXMF4ZYgifFD6ISY2xmoMmA8SiIAfEB3Yiq+Yx5liFVSZimJoDNHK+FBF5Cd2yC7I9An9yg+MFyKaOcy1ze9ixcgYsz47LYjY04/3vRDMCQwRjhE8MvbVWaERpLBB2w1jVYUiWvHHxIIQydwmol/8gD8EPmE7aAxRhD2lICO5td6KYT7Sr+YjY4NftE3F3GGcssEO5ixincSva0lJtlXi53W5PgXjom0fxA9CRL7CPqpWWejcsQnhQbzRGEURmwE+om+uH+YofuEnNo3xcRDG7CM7LYgIWAQrrWqBwBWTHMklQwwBQYvkRsCMQT5LFJEs8AeQPFjVSwQROLFBpXWORxtbQEKjb5I9Y8X5Y4PEIuNCUI8iqSXYgE1KINhWiqIM8APCWeAHiQDAR1ngE+aCkjxzAn/gl/guplZoEUG/zAP65Bpm7uITtrmxBRtlXwb0zThw/owLP3WDOwsJzeFM6FMiCJvwla53Y8z27LQgEgRzldJJLgRQgieBtvU2WYQgpaClIC8IsK0FkRIZQZJgSbIjeOsYNuCnrPsvsIeVbBwDiSISHYkvUwxJLCMcmTMgUTRGgithTEi8mXNW1SDAJ5q3NARA6zkLul5ojBNoEcFzxihrUROREMIOhBvXlETr2DAuzGdjzHDspCAiqREw9ZMgFUURz/ldRjDvgiDPqhb7eJwF502Cj33qWPZqkiRCwi37JsnxuywxBIhAEjyJHpti39iTlehY3TMeNUGKjbRMVAGiX66fmpjPgH4Rz7FfhCHzZGyYH9jH9i6LirFhDqnya4wZjp0URKoysEJSAC1FUWvoj0b/WtWWYAuBK27ptUCrZ4K1xGApQjgWPwCxNSQQjUW0B/vGEKokEWyKYgi7MitDiA7EBnOCuYsvpgB2qNqAb/DRGBWZUozFbaoMWl+nq8L1QTWKbUMJVmNMe3ZSEJFYSSqIorjSJ7AjijJWcQRqbTGQbMeEBIYdMcnWRFEWrOrxTQR7CPAE+iwRQlLHN4I5o5tyddNwViWEeUrCj8me/qcgirCBawnBxhzqEvgZ4CPmCL5h7LLGR/3SxqwsA2OADVy7jMsY4tSYObJzggjxoUqHKkUSRVEctYZATfBEdIyd1DhvyvkE9YhEUXaCo1/sKQM5z1smmyiEOWe2XKL4YpyYO2zNICAzxSJjw1yNCZ4KWikcW0LfXefMHMKeKVRJ8FXmIoNz1n1b+IFxGksUMW8RRIxVrGaOLdKMmQM7JYioyhAkYoInUFB5ILFklpcJWEoiY6/08QeJjiQfRZFsjEm4JVQY1H92hQof0B/9ArYgfKayDQL4Jm4JQctqZhSkzE8qZJlbUF0wJ7EFcTr2YoL5QfzQvIGxRBELLOYxP/GPxBA2Zn7cgDFzZacEEUGilkAIIlmJj2TG6jUmG4kijsctmmywjYRLQxxm35Cq/scSRfQTRdHYYlWijASneVsTRS2QQFRSZS6o6oKfxqo4cJ1SAcEuBBG+GJvaPMU++S4LqlQ0xgZBxvxlzJjDjKcxpi07JYgIFvHGYBJd5spJq2zERrmqJPnxuymUtgmk+Kl10hVxW6omirISC0mDfuOHPY4lihBAzE36xYYolLExY0uIBM+5I96V9BEj2uodo1qEL5gP2Mb1ws/ssWGOcg3Tv8ahJooyiOfP/CWu8JPj+IqW7R9j5srkBRECQ9UfAgNBi9Uuj0ksCJEsCKJK/jVRlAUJhWA+hbckk1xIugRuwTFESRSvrSGJYAfjg3+YJ1EUSaBlwdjQP7bo5mBspGXCdaKEynUkwY5dmeMjVEWVGAIWOi23Dks4b+YEc4V5gi9AooixagnzVOOgOII9zA1ViYwx+UxaEGkVRwBR8Ca4s/IeQxBoNclPAhgBncSfsdoXnD/+kCjKTvQ1ZJNEEYGdMVKiaQFzI1bjVJERjA3bDtmCFR8g0hEfJFeJIWAOt/TJquArvZOpBcyH6HfOmaqhjtE3Y8U84Vj2thlzFehb149EY4ZgZT5QtVPcYK4yNxBG+KW8+d4Yk8NkBRHBWoGS5MK9GFnJXxUpIFDG+y+AgErAIpBhU6vEUoJdBExtdWBD3J7KBBvKd3CR6PANWzKtEz+vH298JZHxXFUHQIy09A19xbFnfPCBkhniCH8wd8rt3pZozsbxEdjG7+IcHxr6l0DGRzzGFnzDMWzAHwh6fCIxkgX2IKg1N7AH2zLBL7GKCcxhLQKzfWKMmaggIniSaFhFESRI+vwkaGUkf/pTtYPHBCmCqPpWyZ/EnyWGQAIoVkJ0rNX9ILy+fCFIYvgi+gT4W6oP8YbzFuB3+ihFEcKDJMP84XH0Uws419g/48AqP8Lf4L+Y+FrD3ERw4Kdy7LKQKIpzU3N1DJu4ZiUQtcDiOXZik37XCs6d+MV8YHygJoqMMeMxOUFEkiNwaIXEalYBlQTXOnCBAjdCSElVxyQACGyxGtES+qE/bCjtyIDEpqSP/+kfxrAF6Fc+KUWR7GPcMsYn9j+WPwTXDMlVlSiJkkwBgg+ABYz6j/fEyEex4jo05bUZRYhgvDhGaxlTFMeAWMYWe+wPOy2KjJkGkxJESmax2sExEg4JDoGShQJ3DKQ6lnnTIwmXlT794gcqI9mJl+RFklW/JDmhY1nbQYKEhj/wTymKMsE3zBEqQ2OLIgmQ2LeOkYxbQ18kd+6h0haU+o+iLIqEFiAusAOxof5LQZQFfSPIAB/QZJvgcetqpjGmn0kJIiUTghePBQGl5SpOqKyODQSpWnLjWAxmrSGgqk/8or45lpHkgL4I4qz6u3yioJ9JTRS13q6LkHiZM/glijL5KGPOlnQJkKw5S79UQeJ8qNnUmpooyuw/gg2xIibbmKvMkZb3cxljVmcSgoiKEMmen0omNB5nQmAimNdK/NkrfiUw3S8TxVCsoGXBql9+yfRJTKz4gaSG+BBRFPG3JL8W8Lqcc3x9zr+sZqpSlAX2UI2hX82RMQUAiZ9WVuywKauyyvxkXPDBFESR+o7bYjzWh3YiqI0x4zO6ICKJUC4moRHQSTJRFGWCLQRMJViBPdglQdIaEokqMthD4FTlA7syt+wEPpBNes74tEz+9EWfJA/6003CHIuJDRsythzok8RGggNtl2EbMD94nvnZWMxLiUZsU1UKG0sBlwnzVNcRfssUiVwfNMalrBQhHrOuY+avzrsmiowx02JUQURwIJEp2RPASChKgLHMPDSsIKPoiRDECOYkF4JnSzsAHyhIk9x4rsCJH0h6iAF8ExNwa5REBIktM9kDNpDQuEdJW4Q6FkVRS5gH8nkpihgbxoS5xGMJkiywRXNEc2YqWzDYwTgxn1vNWa5Vti3j6zMeiinAnJUoyoL+9a4yYVFkzLQZVRARzCj1xyTCY4J7ayR6+kRRxhYIATKuYgma5U3KBNgYXFvDGGAH5y8RpIpNliATNQGkYxnJBV+oMgalKEKokYQz7+lCIOMDbIl+wCYScdYYYQPzMntOCMaF8aEaJhsYh1gx5Brnede13gIqVOqPBZW2VhmfjPhmjFmfUQURRGFCcCNwZVUh+kRRJjVRlFUBKcEW9U1yieKMQJ85PswHEm5NADFfJEpaQ1KLiawURS2hb/XDT5KrxgQRgBigSoJNiKGsChGLF4QZfuE6ilWZDJgLGpMoimgIVHzC3MEnrRc1JcQU5iuNOZwpmI0xmzG6IAKClW4KzUq2JBaCKAGLe3TGFEUkFs6dNgVRROCmxYTDGJHwVCVqjfqJyb0mirKQ8JA/QKJIlYlWRPElH0Q7AJHE32WKEp07NjF3+TkGfBwHfUdRBMQS7Mq6tvE9IoymBZ5sQdSOce+fMWZ1JiGIILtaw6pNiTWzb5JaTKA8p29+AjZFUZTx2Uv0gQ+oOvBT/sBHgsTCccjwEyv72D8o+ZbHh4SkpvMEEhlCg2P0X4qirGpMTRSNIQwjVIfwVxRD2hrKJF4zpSjKAvGDP1jc0LAHX2AH9jF2/I0xZrqkCSICOkk23pNSokSs4NoSgmZMZgSxjEoRlZcYsElw+CQGcBI+ATUrgHLO5bfTIwQYC8QSWw5ZlTvBHMAvcS6Q7Fr7BCHGeTMXmROs9jl3juGnmihqDefMODA/xxJF+ANf4BMJUq7pKbwDEkpRhK2ZMEeiGMQO5owEkRY8xpjpkiKICKYkESCg6nGNLBFA8Io3nxLMVQloTbmKJcHEBMtzxFoUSS1RkpMQEAR1gnnmNkwE8ciqm7FBoCEGMqA/fEFS1bnjlyiKsCcL7FCyLStFPM6aJ8xZBJCuUfpl3jJGVIlorWzRfWRAH/iDvmO8iKIoe87SdynC8EdWPDPGbE+KICJYSGyQeAloBIoM8SHok6AaAyUVEYK5kkzL4EXf8abKKIpIbgRPbMAmrcCzkRCQGON5JrUkxtzBN/gkM7lw7iR/xk1IFCkxtwChFcUxlBVEqjASRZkwN+O8FYxb9FMLotjheqVRleH6jePB32XNW+aj7GAssEVb3FxDLLiMMbtDU0GkoEngIJFIDAHBlcpEFkqq2EHQFARPglrLJAe8flzlQplcSIax7N4S+mQMSPqcv8BGEjB+yqqCkFBJJiR5WuuxWEbc0pRAjMK9tSijX/qPoojKQ7yXjDmCKMquggjNW0QAc0TztzUSRfQtGKNSFGXAOWsxhT3MW8aDGMP2M2JozHlsjFmfZoKIxEIgV7AkcJJcCCAEjax7DQjaCC+SPxCkMu+9KCFQRgFSW3FngP+1ssWmmIBJ+pnJVlsL+IDE0rra0AVztByLmihqAeOgOUn/2KExwTckX54zlxmv1sJM0B+iGZEcKy/MHxJ/9tzFR+W9ZRJFWXbQN9dwvI7xR7yGjDG7RxNBRDIlUAoFL34ilGJgbQ22EEDjCluiKKsCEiHxkfRLURSfDw19cr4xqWt8EB/0HxNwNvgDGxHQmhtjjA2iuewX4YFNiMeWME/jHC1FEf7h9/go651t2IT4whZ8gDDKvHYF/XPu8oUqRVEU4Z8sFD/iNYuN+McYs7s0E0Ss2AhiBA6tbjMhQJLESPi69yMGc4Jay1U/VTAFbFbZiDIqIRzDtlIUtYZzLysdBHElPPyETZnJVkkMIRLHBxujoM6CRIsP8AfwkzHLBMHTVSlqDWPCvBWIQ+au7MCu8jrKgOukrCjXRFEmEkUaK/zE3DHG7C6DCiKSqVb7JFjudVBpn+CRhRIZgkzCoyaKWhIDNoIQn+APHkdRlFkJKUURY8NzxoqER0LMAt9IfDFeCDNs0JiNlegQJMwdfIVQyxStUCZaiZGMLWb6Yg4wLjwWLCw0T/FPhi0RxqNcvHD94COEyFhorFjsxAWQMWY3GbxCRAKRKAJ+kuRoWWCDAjj9kvQlijLvNZAoiit8Em0URZm2QCmK2MIk4WQJM84XoVGrvJDcsENzZywQANgX3xU4NPE8EaYkVPzCsZooyky2CB5EmOYm1xBzGEGPjdlgD0JMMHcz7WBMWDTUKMfKGLO7DCKIyiQWRRHJpfU7p+hHjeRC8CKYk/wJphxnFdcywZXQJzZIFMWEJruywA4SnIRZKYqywSfljbHZ4AOJ5DGI1whiSO8ck1hWos0SqkBlSPdKMVckimQjwkgiKRP6xFfYwLWtCl4GVMwYByqYXdeMxmrMapUxZnsGEUQxuAsCCMcyAijJhL5oMYEQ0AloiCQCfFYCJliT2BQga6Iom5oowqasBEciYU7QeDymT0j6JFcEsrYMx0DXTax+RL/QsgQb8wFbYlKPomhssAFBlimGiBuIVM0PfMN8qc1Z/jbGP2PM7jGIIAIFdwIDELiy7kkhWCJASCQxKGETx7ArsxJA9aMMjkp08k8GJH4JIMBPjIuOZQVw+kUIMR8QrPgniqKWPqHPcuyZD8BxhNGYCV9zNI4FfsFfmSDKasKQuYKNGUTRk1nN7YJtOeZqnB8IJGw0xuwfgwki0IqbhJMZNAhYrBolymJyYRsgswpB32UQJfFyHBszky99xaoQ4CMSTqZAZGWtbVMECDZo+4HftRRm+Lzc6lD1LoohHmfB+dKftqdq8zZznkApfOg/c1sX8IcqMszRWDkbg9r1M9Z9VMaY9mwkiAgUXat6VuR691BrSCAErJjslFyoRIwVULEpBk0eZ5X5Ib5LKAZ1Eg2PWwqQZTAmWvkzNlkipBRF2MFnxqiCiXjPFPCMQdzahZooag0LBeYE1zKP8ZHsIvG39kmMIZw/VbE4b/FH3MLLAp+U1w+2INL4mVnlNcbksbYgYhVHUCB4kugVOMaAhFoTXwR1gldtCyADAqbul8FH2JIFPmF8tC0FjBHJDTvKRNwKfID4idU5nmOHhFkmNVGEj9iuipWRDOi3rAbxHP9kbTMjNJgnCGXs0dYixzI+gZrxiHOAvrEjLhyyqzHYQPWQ6wTBrGtFoihWiowx+0evIIpBkUSmqsuYQYLkQSN4E9iV7LGlZRBfB+wgoGaucPGJkkwpADJBDJFYSGYkOW0NcZz5Q2u1jVm+Ln6gf3wzpk8ijFGsvjBP5KMsVI3BX1w7rcajD8So+mZcGB/uoSLWYGMUSEPDGMTzjn6QLZorY8Y7Y0wOSwURwYggIQheuhcECBIEDZJNJgghkghBE/uU8HjcuipEBUZBGhtYSeKD1v0ug3FAfJBA4jbUGAJAlSH5SOKoZWKLkLCUtJgXzAkEmPwwhk9KSLrYwJhhD/7JqgypHypjPI4iQNuZmcR31QHjgojGrtZzpuybfiP8Pt5HxXXGc34aY/aPTkFEMCLBRrHDMcRIDAgE86wAQT+s6lQFiWAn9pKAW0LAJpnhC4I2/bJtp2NjgEglUFONIqgTyAU2ZVapJBKjQORYbcxawBzRSp7xEfiA5Mfv8Ul2RaaEecOYYWfWPXf0w/XKNcLiJt5HxZzJuqcLEF/aqqyJoqzrKfZN/IgLPn6XvZ1qjBmPqiAiEBGQED9REIHuiSHBENDjCioDAhRJP9pF8sXWrCqNAnZM8plBHB9oy4XHnHu5wo6iKJsywSGIMpOtRBHjEeEYtmTBHFXiby3U++DaYAxiwudaZpy4nqmiZS1sAN8wbyU4aqKI52X8aYH6VtzDL1xf2Df2uBlj8jgmiLSKJDAp2ZZBiQBCcM1KLgRqArrs6LIrAwIkvqkJII5lCET8wbkzDvyMiQUkirL8o60Xkgo2AT/xD8czKnclEkXxng9syRCsQP/0hyAiueKbTMFRonkS/QHM5aztOojVynLuMmeyFjW6fmKFjDEi/knEZl0/xphpcEwQEbRj8hpTfAD2kFBJLpT4FVDHsAsBGJN+TRRlERN+mVgy0fiQWEgmCDHNHyUZrfpbQ/WDeSKhLh/hG5qqahmQ2NUfY6Q5kw1jwrzg55jzBGr9c4x3tWXaxFzFDhYvXL+qmmm+uipkzDw5JohqEKwIIBnig2QW+6FvCQ7K+jGxsJLLXN0SPMtgKVFEwmkNCZbzJ8GScGuiCJ9kgtihWogtjI/GSiIoSxSR1HSTchSt8lFW5YH+mBPMS4RiFEMczxZlEiD4hLlREyUZ0DdzoOyf64n5k3H9CMaE/jRn49xgwZUR54wx02MlQQQSRQSRlqgfBSUFr5hYSHpjrOJKQUSCoxHoW/sF6IcqGb4QSvgcw2dZiZ+ELyGEX7BBYggboo0ZSQbxAfiIKlEURVlwjtihfvEPz/ER80aVtAwYAyogzE/ANnzCGPE4694/zh0xRN80iSJ8wZzhp+ZNFowLczIKeAT1GDHFGDMdVhZEkLWKi6KIgIUIUOVDwTRDgJRgF8lWfatikwX+V5k/JhHsIbhnjQ+JAzu0fclPtsqo7tEYu+zkov5Ispo32CRB0AL6iQKUuaDtF4QPNjBHsIP78rLGB7CFrah4/owNVbRMOH/mCnMUmySK9DxLIDI/VJViHIgpGit8lLHYM8ZMm7UEUQYELoIoAUuiiLdIIwI4TmKJYqAlJHoCOCtK7CBg8hgbtMLNCqIEb2wAAjj+wD76V2DPgvFgfGKC5zFVIZKO7GyNPmdICZdEy9jwGFtaCxBVYQT9MV+Yt5of8fcZ4AOddxQgwNhwDWXC+ETRw5hFm7JgTnDNqF/EIc+xj5ZtjzFmekxOEFHpUIKPlSKCKgkoq/KA6FC1gSQiO4CEEysDrcEnuv9DYB+JhSoAwT2bODZjwHxgfEhkiFSJUyog2Tfp0r9EOvYoucrGLJiTCELGhZ/YoUoRz/ENPsqEecv8FdiIT8YQRYixKFDxRaygGWPmzeQEEdsLMWgTwMZIvPRLsMQWVpAkkzHsoD/6BxIsiV4VAGzLFIisqEmuul9pLFGE+MAnJHuBTRJF2cg3sXJJ9Y4qUesqlWAecP4aC1WH8EdZKWoJ/bGAwBaEuq4fRBFiiMf4C5sQaS2hb86baxn/6HnWNWOM2S0mWSGKZX2qRQS0WHbPhL6V1Ehw2VsOQBJBiPATEUJQzxYhJDgSKkkFn2ALYE+8gToDbMAeKjMR7MislsUqYSmKSPiZFRDGA3Ea4VqSPySKWosBFg7MCQRh9Ie2N6NozBAmjAE2sdBi3nL98tMYY0pGF0Qkt5hYCJKsHEl2WmVnrehUeSCRSICReEkmJJYxxFANEh9+ywJ/SAAJbGB8MkGYkliZDxJF2WIMEKPMS5q2pkCiKM7nLLCJMUGMCIRAFIgZdkmUcc1obDLnKnDtMl8RgNgBzBl8gzAq57IxxsCogohASUIpEwvBHfFBIs7aciCZqQpC4MQmoH8CKAItuypTQkKTQMsEn8TkAowP4iQL3YtCkkd0kPTGEkXMBYkLbMI3URTRMmBuMld1jUgUSaxhW7YYoX/mRhRDrQVIXDDRH+fO/MAvCKD4e3w09nVsjJkmowkighIVBiVVkm1MLNlgB9tz9E8A5yfBNTuhkEzoXx8zEMGmsfxDv4yPth1IfJmJRZUHxAb+Ud+MT9Y2GX2q0gDMGR7zM3vuqpqp60ZiFRvxlWzMBqHI9i72YQuCteX4IHqi73mOYGVeIAi1RTfWdWOM2R1GE0SIIVZvsYyfKYoInARN+qc/frKylBgCREmsirSGVTWCA1tIJAT0KYFfGB/szBSK9EUFkTGLYij7XpCyOoctQNLFJ1mVIWCu4gca84RraSqiSONEy9hWjXGDuUIFkbGSGOJ6yq4iGmN2j3RBRLBW4I6BTBBAMxILyZSkErfq2I4hiBNAqRYRVFvC+eteJSWxCLZkVT8E9uAbWtxqEBJFGsMsSO589pHGKnvLjoQqASSYO5pHNV+1RH6gGsKYcd3gH+YuMJ/wUUu4RhiXTCFYA98zPoolWmxx7dC4rrLHxxize4wiiOLqtSaKMiBxEDSxBZsEQZ7Eh30tqyCcN4JLfWhlW9qSucqX2CGJUB3DHlb7JfwdiTgT/EOCZ8wQIq2TfQnVBvqO8xQhwvjUfJQF4wXa8m05ZyOMPwsIxoF5ki3cBUKH+cD1FLcuGRNEEuMTryljjOkiXRBBTRSxys4EG2gEzSiKMlaSnC+r+bIvqg2IMdnG45arb/qIVRaSW9ziIMlljwvohtga2JyV9EsQRbGiOAUQJoiA1tVM5oL8ztjE/vAHYnGMKgwxJC4axlpgGWN2nzRBxH0OMXCR2EguOsbzsUAUafuD1hJVhhAfZXUKOM5NqQimlqtu+qV/7BH0XW5DsfrPhMoUY4FtUxMfMIYoQoBwnTA2NTHY2hb6jtVMRHN5fxvCLIrpLOiz3MpkzmZXMI0xu0+aICJos3KLogghQpvC/j7CgGTcuvrA+asPHtdEUWskhvB9hDEimeg+FH62vrE7JnOqYbE/xgTxkQ3jQ6LtSvD4Jeu+GQQYY8VPfMPj1nM0whxlDGKfPOZalpjmOZXETJEYwS/MZeY1fmIrzxhj1iVNEIFEEZUIBfosWGWzkmSl27UdMwbZokhiCPEXk5rQvVXlDectULVF544tZYWu9bZhifyj7Uv8kDU2gL/xi6D/uGAg8XP9ZMDc5HrBHzyOYCdjx+/4Wc6jTBBk+IXKaukvY4xZlVRBBCQXytmZwoR+FChZ9ccqyBTIFEWcv5KXBGotmbUUQiBBHPvhMWMTjyFKWtsS5yFjEf2B+MiqOHCe+CQKQOZtfM79VeUWUQu4VhAZiA2JxFIUAb5rPT6CfrAh3s9kjDFD0UQQEUCpQBC8Mlf3gsAZV9EktLjqJogjBKYE/oo2ZoGvukRRKzhP+kT8lPODZMdxxg/h3LoaQtKPiZ65Eu/dIvFiT2s0DuU2HeOCGFHVI/udh2KZKMoAIUgliv5VubMoMsYMyeCCiCBFwOIGUBrJJDPRk1jKVTZJtQzkBFfzQzJFEX3he34yL2qiSG9nb3lTOSCGyi06bMI+Veuwk+TbEs1Zzplx4HmE60jbmFxbYwmBTFFEX7GKy1jFSl5t7IwxZhsGEUTxnUkk1RioCGIkvYwgTiIhoZRbHKyuOS47SbQEVPMj8B3bmNl0iaLWMP6Ii5oAIeFjE/MYcdR6e5X+dP5cPzWbuH7KY2OAUEGYIVpbIeEVBTpzM44Df+NFjTFmSLYWRCSWKC4o6ZeCpLwPogUkC4IoQbO2ilXC5+3s2Ody+3TIFkUkWs3ZLgGCLczlMW7Q7bJpDkgMsYUcYSw4zu+B69xvrTfGDMlWgoikQpCKELAI5truIKHwN60FCJUoJVQF1YzSvhkGiSILkB8yR1Gk65a4Ujt3KnbMESp7/N0cBaMxph0bCyKCFvfm1IQHwoSAxu8oa8e9/ywsinaPMRPcVEVRWW3dZ4gnnDN0jQdbdVSHVCkyxpih2EgQEZRU0l4mPMZOLhZFZh1Iwq1voDarM0WRaozZXzauEEWmLDywrfVbt83+4HvLpoVFkTEmi0EEEbgaY4xpAaKo9VfIGGPMYIIIEEXc8MhPY4wxxphdYVBBZIwxxhizi1gQGWOMMWb2WBAZY4wxZvZYEBljjDFm9lgQGWOMMWb2WBAZY4wxZvZYEBljjDFm9lgQGWOMMWb2WBAZY4wxZvZYEBljjDFm9lgQGWOMMWb2WBAZY4wxZvZYEBljjDFm9lgQGWOMMWb2WBAZY4wxZvZYEBljjDFm9lgQGWOMMWb2WBAZY4wxZvZYEBljjDFm9lgQGWOMMWb2WBAZY4wxZvZYEBljjDFm9lgQGWOMMWb2WBAZY4wxZvZYEBljjDFm9lgQGWOMMWb2WBAZY4wxZvZYEBljjDFm9lgQGWOMMWb2WBAZY4wxZvZYEBljjDFm9lgQGWOMMWb2WBAZY4wxZvZYEBljjDFm9lgQGWOMMWb2WBAZY4wxZvZYEBljjDFm9lgQGWOMMWb2WBAZY4wxZvZYEBljjDFm9lgQGWOMMWb2WBAZY4wxZvZYEBljjDFm9lgQGWOMMWb2WBAZY4wxZvZYEBljjDFm9lgQmZ3nxhtvXJx66qkH7b3vfe/h0Ty+//3vL84///zF9773vcMj2/ODH/xgccUVV5w8r9NPP33x8MMPH/R19tlnHzuexT76elU49zHOeWjKOXTllVce/uY4+3LOxqyCBZGZLD/38r+otsiDDz64uOCCCxZPPfXUwXOCd3aybCWIrrrqqpNiR+f55JNPDt7X37z6X3S2yL76ep+46aabqi0SfSjhfe+99x7+1pj5YkFkJktNDNEiZZKOPPbYY4szzjjjSEXjrrvuqq6My78lQZA4+Jvrr7/+yHGgXx277LLLTiaYcvVNBYf/ufbaaw8SD7byenqdUviI8riS2OOPPz4ZQRTZZV9DrHydOHFicdttt518Lts5H1VLaue77Bxqvqi9xrbUxBAtormkOaTzwp7oO8ZZvyvPDR/hR9kv21cZE14Xf68yLsZkYkFkJktNDNFKlMxiQimDvlbCBPJSTPC355577hHxwfMHHnjgILjrdUkYl1566UGVJv49SaP2uqCkF7e2SPAxKfKapcgok4TECH3HhNMlUNahJoTUSvbR1/FvgL8766yzjvURxUF5voxV1zk8+uijx16v6zVk96bUxBAtEvvWWCFOsPfMM888YkM8Z85NIoZ5oHHo8hfwu3JMYJVxMSYbCyIzWWpiiNYFQVqBV4FYwkEtJj5RJkTgtUgGMWkpkdx///1H/r5Mbrxe2W8ULvHvlXBKlKj0/+qv7GsIakJIrYt98jV/Q7LX+XT9nY53nW/XOVBtKl+v6zUkODalJoZoEZ2v+pRtNWGic+Z/GAf9Lvoo+hj6xgTi/3T525hsLIjMZKmJIdoyYtLqCu4lQyZp+o2rZSW+MiHw+nfffXdnVSBWDOIqvkw+Q1ATQmrL2BdfiyhCa7YvO18ox0bPuwRRi6pITQzRIl1zaNk48j+rCKJVxwRWHRdjsrAgMpOlJoZoEQJzXFUTZCUc4lYLlMFalH+rvyvv11Hg5+/i62BD3D6ISYXf1VbICIPzzjuvMylGQQT8Pa8x5k3V++rrEs6rti3H60sclOcLsrnvHKDrNbalJoZokdJOUfoT4jmvKohWGRNYd1yMaY0FkZksNTFEixCMY/k/VhMIznFbgiR3zTXXVP+W4Kzj2jopE0d8rkBPu+WWWxZXX331yb+Lv+MmYOwrE4LsVlIpKQWRnus+Fb0+LYqUTagJIbXIvvo6vgYNWxFF8bn+Tq9RO98uUcfz2uvVXkP/uyk1MUSLlL4WpZgBnTP/g936XfRF+XqrjAn0jYsx2VgQGTMCJIMWFQJzHPt6mnhczNSwIDJmBKiSxKqJaYd9PU08LmZqWBAZY4wxZvZYEBljjDFm9lgQGWOMMWb2WBAZY4wxZvZYEBljjDFm9lgQGWOMMWb2WBAZY4wxZvZYEBljjDFm9lgQGWOMMWb2WBAZY4wxZvZYEBljjDFm9lgQGWOMMWb2WBAZY4wxZvYcCKKHH3744IGbm5ubm5ub2xzbQw899MQzjDHGGGPmzTOe8f8DLleeQIp/Fjk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8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12"/>
    </mc:Choice>
    <mc:Fallback xmlns="">
      <p:transition spd="slow" advTm="4731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FFEB1-B465-F571-3598-354571543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A6DDA-6580-D746-7ECC-9010286D2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hlinkClick r:id="rId2"/>
              </a:rPr>
              <a:t>https://nicer.org.uk/science-religion-encounters/development-activities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7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D9F3D-35A7-C4B4-752B-0D7A3687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Science and Religion encounters">
            <a:hlinkClick r:id="" action="ppaction://media"/>
            <a:extLst>
              <a:ext uri="{FF2B5EF4-FFF2-40B4-BE49-F238E27FC236}">
                <a16:creationId xmlns:a16="http://schemas.microsoft.com/office/drawing/2014/main" id="{398698C9-CEEF-22B2-078B-AD6778E05AC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01" y="887"/>
            <a:ext cx="12189198" cy="6847914"/>
          </a:xfrm>
        </p:spPr>
      </p:pic>
    </p:spTree>
    <p:extLst>
      <p:ext uri="{BB962C8B-B14F-4D97-AF65-F5344CB8AC3E}">
        <p14:creationId xmlns:p14="http://schemas.microsoft.com/office/powerpoint/2010/main" val="323915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71F67-69BA-DDD2-AD97-D21413189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32D20-6C34-5553-50EB-BC46FDA3B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hlinkClick r:id="rId2"/>
              </a:rPr>
              <a:t>https://vimeo.com/752016858/b6bba559c5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889"/>
            <a:ext cx="10515600" cy="1325563"/>
          </a:xfrm>
        </p:spPr>
        <p:txBody>
          <a:bodyPr/>
          <a:lstStyle/>
          <a:p>
            <a:r>
              <a:rPr lang="en-GB" dirty="0"/>
              <a:t>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452"/>
            <a:ext cx="10515600" cy="464051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1. How do teachers perceive and engage their students with knowledge about how science and religion can relate to one another, in the context of science lessons and RE lessons?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 [sub-project 1]​</a:t>
            </a:r>
          </a:p>
          <a:p>
            <a:pPr marL="0" indent="0" fontAlgn="base">
              <a:buNone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2. How can we understand the extent and nature of the experience of beginning teachers as to how knowledge works in ‘science/religion encounters’ in the classroom and how this impacts their confidence and competence? [sub-project 2]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​</a:t>
            </a:r>
          </a:p>
          <a:p>
            <a:pPr marL="0" indent="0" fontAlgn="base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GB" dirty="0"/>
              <a:t>.  How can changes in  teacher education programs develop more confident and rich outcomes around how knowledge works in science/religion encounters in the classroom? [sub-project 3]</a:t>
            </a:r>
            <a:r>
              <a:rPr lang="en-US" dirty="0"/>
              <a:t>​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73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CEFE-4CB8-47A7-8B03-4ED6D588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53" y="559813"/>
            <a:ext cx="3469341" cy="5577934"/>
          </a:xfrm>
          <a:solidFill>
            <a:srgbClr val="BFECED"/>
          </a:solidFill>
        </p:spPr>
        <p:txBody>
          <a:bodyPr>
            <a:normAutofit/>
          </a:bodyPr>
          <a:lstStyle/>
          <a:p>
            <a:r>
              <a:rPr lang="en-GB" sz="3600" b="1" dirty="0"/>
              <a:t>The Beginner Teacher in the Science Religion Encounter:</a:t>
            </a:r>
            <a:br>
              <a:rPr lang="en-GB" sz="3600" b="1" dirty="0"/>
            </a:br>
            <a:br>
              <a:rPr lang="en-GB" sz="3600" b="1" dirty="0"/>
            </a:br>
            <a:r>
              <a:rPr lang="en-GB" sz="3600" b="1" dirty="0"/>
              <a:t>Methodology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E26F59F8-B0FE-4018-AC9E-2F64386275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180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399"/>
    </mc:Choice>
    <mc:Fallback xmlns="">
      <p:transition spd="slow" advTm="8439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145" y="365126"/>
            <a:ext cx="11253787" cy="851834"/>
          </a:xfrm>
          <a:solidFill>
            <a:schemeClr val="tx2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Survey participants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0145" y="1402822"/>
          <a:ext cx="4421187" cy="3863445"/>
        </p:xfrm>
        <a:graphic>
          <a:graphicData uri="http://schemas.openxmlformats.org/drawingml/2006/table">
            <a:tbl>
              <a:tblPr firstRow="1" firstCol="1" bandRow="1"/>
              <a:tblGrid>
                <a:gridCol w="1315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9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4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5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science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am currently training to teach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am in my first year of teaching after QTS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am in my second year of teaching after QTS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0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have been qualified to teach for more than two years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467" y="1382377"/>
            <a:ext cx="6485465" cy="38981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5804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18"/>
    </mc:Choice>
    <mc:Fallback xmlns="">
      <p:transition spd="slow" advTm="2111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/>
              <a:t>Purpose of RE on school curriculum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0438" y="1809289"/>
            <a:ext cx="7663543" cy="4537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/>
              <a:t>To support the personal development of students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GB" dirty="0"/>
              <a:t>To encourage spiritual development (psychologically, emotionally, aesthetically, culturally)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GB" dirty="0"/>
              <a:t>To provide values education which combats discrimination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GB" dirty="0"/>
              <a:t>To develop skills of questioning, critical education and tools for debate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GB" dirty="0"/>
              <a:t>To educate children in a particular religious/faith life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GB" dirty="0"/>
              <a:t>To acquire knowledge about religions and worldviews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GB" dirty="0"/>
              <a:t>To develop flexibility of mind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9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760" y="643467"/>
            <a:ext cx="9170479" cy="5571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8554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10"/>
    </mc:Choice>
    <mc:Fallback xmlns="">
      <p:transition spd="slow" advTm="29110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720</Words>
  <Application>Microsoft Office PowerPoint</Application>
  <PresentationFormat>Widescreen</PresentationFormat>
  <Paragraphs>111</Paragraphs>
  <Slides>22</Slides>
  <Notes>1</Notes>
  <HiddenSlides>1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The need to promote dialogue between curriculum subjects and why that can be meaningful in ITE UCET 2022  Dr Mary Woolley       @marywoolley    mary.woolley@canterbury.ac.uk Professor Bob Bowie @bobbowie  bob.bowie@Canterbury.ac.uk  nicer.org.uk/science-religion-encounters</vt:lpstr>
      <vt:lpstr>'Mea culpa, mea culpa, mea maxima culpa'</vt:lpstr>
      <vt:lpstr>PowerPoint Presentation</vt:lpstr>
      <vt:lpstr>PowerPoint Presentation</vt:lpstr>
      <vt:lpstr>Research questions</vt:lpstr>
      <vt:lpstr>The Beginner Teacher in the Science Religion Encounter:  Methodology</vt:lpstr>
      <vt:lpstr>Survey participants</vt:lpstr>
      <vt:lpstr>Purpose of RE on school curriculum</vt:lpstr>
      <vt:lpstr>PowerPoint Presentation</vt:lpstr>
      <vt:lpstr>What SRE topics are beginning teachers teaching/ wanting to teach?</vt:lpstr>
      <vt:lpstr>PowerPoint Presentation</vt:lpstr>
      <vt:lpstr>PowerPoint Presentation</vt:lpstr>
      <vt:lpstr>PowerPoint Presentation</vt:lpstr>
      <vt:lpstr>Barriers to teaching of SRE</vt:lpstr>
      <vt:lpstr>Facilitators to the teaching of SRE</vt:lpstr>
      <vt:lpstr>Confidence and anxiety in teaching SRE</vt:lpstr>
      <vt:lpstr>Perceived relationship between science and RE</vt:lpstr>
      <vt:lpstr>Resources built on research https://nicer.org.uk/science-religion-encounters </vt:lpstr>
      <vt:lpstr>Questions for consideration</vt:lpstr>
      <vt:lpstr>Purpose of science on school curriculum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Experiences of beginning teachers as to how knowledge works in 'science/religion encounters' in the classroom  Dr Mary Woolley       @marywoolley    mary.woolley@canterbury.ac.uk Professor Bob Bowie @bobbowie  bob.bowie@Canterbury.ac.uk  nicer.org.uk/science-religion-encounters</dc:title>
  <dc:creator>Mary Woolley</dc:creator>
  <cp:lastModifiedBy>Mary Woolley</cp:lastModifiedBy>
  <cp:revision>70</cp:revision>
  <dcterms:created xsi:type="dcterms:W3CDTF">2022-09-16T10:59:38Z</dcterms:created>
  <dcterms:modified xsi:type="dcterms:W3CDTF">2022-10-31T11:29:33Z</dcterms:modified>
</cp:coreProperties>
</file>