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1"/>
  </p:sldMasterIdLst>
  <p:notesMasterIdLst>
    <p:notesMasterId r:id="rId27"/>
  </p:notesMasterIdLst>
  <p:sldIdLst>
    <p:sldId id="256" r:id="rId2"/>
    <p:sldId id="283" r:id="rId3"/>
    <p:sldId id="258" r:id="rId4"/>
    <p:sldId id="259" r:id="rId5"/>
    <p:sldId id="260" r:id="rId6"/>
    <p:sldId id="261" r:id="rId7"/>
    <p:sldId id="284" r:id="rId8"/>
    <p:sldId id="282" r:id="rId9"/>
    <p:sldId id="262" r:id="rId10"/>
    <p:sldId id="263" r:id="rId11"/>
    <p:sldId id="275" r:id="rId12"/>
    <p:sldId id="276" r:id="rId13"/>
    <p:sldId id="264" r:id="rId14"/>
    <p:sldId id="279" r:id="rId15"/>
    <p:sldId id="265" r:id="rId16"/>
    <p:sldId id="266" r:id="rId17"/>
    <p:sldId id="267" r:id="rId18"/>
    <p:sldId id="286" r:id="rId19"/>
    <p:sldId id="272" r:id="rId20"/>
    <p:sldId id="277" r:id="rId21"/>
    <p:sldId id="274" r:id="rId22"/>
    <p:sldId id="268" r:id="rId23"/>
    <p:sldId id="285" r:id="rId24"/>
    <p:sldId id="271"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68" y="652"/>
      </p:cViewPr>
      <p:guideLst/>
    </p:cSldViewPr>
  </p:slideViewPr>
  <p:notesTextViewPr>
    <p:cViewPr>
      <p:scale>
        <a:sx n="1" d="1"/>
        <a:sy n="1" d="1"/>
      </p:scale>
      <p:origin x="0" y="0"/>
    </p:cViewPr>
  </p:notesTextViewPr>
  <p:notesViewPr>
    <p:cSldViewPr snapToGrid="0">
      <p:cViewPr>
        <p:scale>
          <a:sx n="79" d="100"/>
          <a:sy n="79" d="100"/>
        </p:scale>
        <p:origin x="27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F99E3-A9A5-42BD-919A-DEC4FA0C632F}" type="datetimeFigureOut">
              <a:rPr lang="en-GB" smtClean="0"/>
              <a:t>31/10/2022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4F0F7-4BEB-4447-9AD8-8994FE7CDF6E}" type="slidenum">
              <a:rPr lang="en-GB" smtClean="0"/>
              <a:t>‹#›</a:t>
            </a:fld>
            <a:endParaRPr lang="en-GB"/>
          </a:p>
        </p:txBody>
      </p:sp>
    </p:spTree>
    <p:extLst>
      <p:ext uri="{BB962C8B-B14F-4D97-AF65-F5344CB8AC3E}">
        <p14:creationId xmlns:p14="http://schemas.microsoft.com/office/powerpoint/2010/main" val="2953311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to teach is a transitional process of boundary crossing (Hager and Hodkinson,2009,p.635) . Learning as becoming within a transitional process of boundary crossing.  Hager and Hodkinson reject the transfer and acquisition metaphor for learning and propose the boundary crossing as a metaphor. </a:t>
            </a:r>
          </a:p>
          <a:p>
            <a:endParaRPr lang="en-US" dirty="0"/>
          </a:p>
          <a:p>
            <a:r>
              <a:rPr lang="en-US" dirty="0"/>
              <a:t>Learning as becoming – it is difficult to know when the learning to become a teacher starts – it is influenced by positions, dispositions and capital ( Bourdieu) prior to being employed  and it never ends. </a:t>
            </a:r>
          </a:p>
          <a:p>
            <a:endParaRPr lang="en-US" dirty="0"/>
          </a:p>
          <a:p>
            <a:r>
              <a:rPr lang="en-US" dirty="0"/>
              <a:t>The learner reconstructs themselves. Learning as a relational web, a process of ongoing change which is part of and shaped by the context. The learner moves from one location to another – formal learning to the workplace. They reconstruct themselves when they construct/reconstruct knowledge and skills. </a:t>
            </a:r>
          </a:p>
          <a:p>
            <a:endParaRPr lang="en-US" dirty="0"/>
          </a:p>
          <a:p>
            <a:r>
              <a:rPr lang="en-US" dirty="0"/>
              <a:t>Boyd links boundary crossing and situated learning.</a:t>
            </a:r>
          </a:p>
          <a:p>
            <a:endParaRPr lang="en-US" dirty="0"/>
          </a:p>
          <a:p>
            <a:r>
              <a:rPr lang="en-US" dirty="0"/>
              <a:t>Trainee teachers may not be </a:t>
            </a:r>
            <a:r>
              <a:rPr lang="en-US" dirty="0" err="1"/>
              <a:t>recognised</a:t>
            </a:r>
            <a:r>
              <a:rPr lang="en-US" dirty="0"/>
              <a:t> as students but as inexperienced teachers…full participants in the community but narrow experts. </a:t>
            </a:r>
            <a:endParaRPr lang="en-GB" dirty="0"/>
          </a:p>
        </p:txBody>
      </p:sp>
      <p:sp>
        <p:nvSpPr>
          <p:cNvPr id="4" name="Slide Number Placeholder 3"/>
          <p:cNvSpPr>
            <a:spLocks noGrp="1"/>
          </p:cNvSpPr>
          <p:nvPr>
            <p:ph type="sldNum" sz="quarter" idx="10"/>
          </p:nvPr>
        </p:nvSpPr>
        <p:spPr/>
        <p:txBody>
          <a:bodyPr/>
          <a:lstStyle/>
          <a:p>
            <a:fld id="{6C64F0F7-4BEB-4447-9AD8-8994FE7CDF6E}" type="slidenum">
              <a:rPr lang="en-GB" smtClean="0"/>
              <a:t>1</a:t>
            </a:fld>
            <a:endParaRPr lang="en-GB"/>
          </a:p>
        </p:txBody>
      </p:sp>
    </p:spTree>
    <p:extLst>
      <p:ext uri="{BB962C8B-B14F-4D97-AF65-F5344CB8AC3E}">
        <p14:creationId xmlns:p14="http://schemas.microsoft.com/office/powerpoint/2010/main" val="2332733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10</a:t>
            </a:fld>
            <a:endParaRPr lang="en-GB"/>
          </a:p>
        </p:txBody>
      </p:sp>
    </p:spTree>
    <p:extLst>
      <p:ext uri="{BB962C8B-B14F-4D97-AF65-F5344CB8AC3E}">
        <p14:creationId xmlns:p14="http://schemas.microsoft.com/office/powerpoint/2010/main" val="4092209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11</a:t>
            </a:fld>
            <a:endParaRPr lang="en-GB"/>
          </a:p>
        </p:txBody>
      </p:sp>
    </p:spTree>
    <p:extLst>
      <p:ext uri="{BB962C8B-B14F-4D97-AF65-F5344CB8AC3E}">
        <p14:creationId xmlns:p14="http://schemas.microsoft.com/office/powerpoint/2010/main" val="3007813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15</a:t>
            </a:fld>
            <a:endParaRPr lang="en-GB"/>
          </a:p>
        </p:txBody>
      </p:sp>
    </p:spTree>
    <p:extLst>
      <p:ext uri="{BB962C8B-B14F-4D97-AF65-F5344CB8AC3E}">
        <p14:creationId xmlns:p14="http://schemas.microsoft.com/office/powerpoint/2010/main" val="3922482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19</a:t>
            </a:fld>
            <a:endParaRPr lang="en-GB"/>
          </a:p>
        </p:txBody>
      </p:sp>
    </p:spTree>
    <p:extLst>
      <p:ext uri="{BB962C8B-B14F-4D97-AF65-F5344CB8AC3E}">
        <p14:creationId xmlns:p14="http://schemas.microsoft.com/office/powerpoint/2010/main" val="2103400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20</a:t>
            </a:fld>
            <a:endParaRPr lang="en-GB"/>
          </a:p>
        </p:txBody>
      </p:sp>
    </p:spTree>
    <p:extLst>
      <p:ext uri="{BB962C8B-B14F-4D97-AF65-F5344CB8AC3E}">
        <p14:creationId xmlns:p14="http://schemas.microsoft.com/office/powerpoint/2010/main" val="3554822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21</a:t>
            </a:fld>
            <a:endParaRPr lang="en-GB"/>
          </a:p>
        </p:txBody>
      </p:sp>
    </p:spTree>
    <p:extLst>
      <p:ext uri="{BB962C8B-B14F-4D97-AF65-F5344CB8AC3E}">
        <p14:creationId xmlns:p14="http://schemas.microsoft.com/office/powerpoint/2010/main" val="845995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22</a:t>
            </a:fld>
            <a:endParaRPr lang="en-GB"/>
          </a:p>
        </p:txBody>
      </p:sp>
    </p:spTree>
    <p:extLst>
      <p:ext uri="{BB962C8B-B14F-4D97-AF65-F5344CB8AC3E}">
        <p14:creationId xmlns:p14="http://schemas.microsoft.com/office/powerpoint/2010/main" val="260542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 a culture of </a:t>
            </a:r>
            <a:r>
              <a:rPr lang="en-US" dirty="0" err="1"/>
              <a:t>managerialism</a:t>
            </a:r>
            <a:r>
              <a:rPr lang="en-US" dirty="0"/>
              <a:t> and neoliberalism. </a:t>
            </a:r>
          </a:p>
          <a:p>
            <a:endParaRPr lang="en-US" dirty="0"/>
          </a:p>
          <a:p>
            <a:r>
              <a:rPr lang="en-US" dirty="0"/>
              <a:t>Previously involved in FETEP with Sai Loo . Their journeys to becoming teacher educators.</a:t>
            </a:r>
            <a:endParaRPr lang="en-GB" dirty="0"/>
          </a:p>
        </p:txBody>
      </p:sp>
      <p:sp>
        <p:nvSpPr>
          <p:cNvPr id="4" name="Slide Number Placeholder 3"/>
          <p:cNvSpPr>
            <a:spLocks noGrp="1"/>
          </p:cNvSpPr>
          <p:nvPr>
            <p:ph type="sldNum" sz="quarter" idx="10"/>
          </p:nvPr>
        </p:nvSpPr>
        <p:spPr/>
        <p:txBody>
          <a:bodyPr/>
          <a:lstStyle/>
          <a:p>
            <a:fld id="{6C64F0F7-4BEB-4447-9AD8-8994FE7CDF6E}" type="slidenum">
              <a:rPr lang="en-GB" smtClean="0"/>
              <a:t>2</a:t>
            </a:fld>
            <a:endParaRPr lang="en-GB"/>
          </a:p>
        </p:txBody>
      </p:sp>
    </p:spTree>
    <p:extLst>
      <p:ext uri="{BB962C8B-B14F-4D97-AF65-F5344CB8AC3E}">
        <p14:creationId xmlns:p14="http://schemas.microsoft.com/office/powerpoint/2010/main" val="62785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64F0F7-4BEB-4447-9AD8-8994FE7CDF6E}" type="slidenum">
              <a:rPr lang="en-GB" smtClean="0"/>
              <a:t>3</a:t>
            </a:fld>
            <a:endParaRPr lang="en-GB"/>
          </a:p>
        </p:txBody>
      </p:sp>
    </p:spTree>
    <p:extLst>
      <p:ext uri="{BB962C8B-B14F-4D97-AF65-F5344CB8AC3E}">
        <p14:creationId xmlns:p14="http://schemas.microsoft.com/office/powerpoint/2010/main" val="418907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64F0F7-4BEB-4447-9AD8-8994FE7CDF6E}" type="slidenum">
              <a:rPr lang="en-GB" smtClean="0"/>
              <a:t>4</a:t>
            </a:fld>
            <a:endParaRPr lang="en-GB"/>
          </a:p>
        </p:txBody>
      </p:sp>
    </p:spTree>
    <p:extLst>
      <p:ext uri="{BB962C8B-B14F-4D97-AF65-F5344CB8AC3E}">
        <p14:creationId xmlns:p14="http://schemas.microsoft.com/office/powerpoint/2010/main" val="3892499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5</a:t>
            </a:fld>
            <a:endParaRPr lang="en-GB"/>
          </a:p>
        </p:txBody>
      </p:sp>
    </p:spTree>
    <p:extLst>
      <p:ext uri="{BB962C8B-B14F-4D97-AF65-F5344CB8AC3E}">
        <p14:creationId xmlns:p14="http://schemas.microsoft.com/office/powerpoint/2010/main" val="2019898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6</a:t>
            </a:fld>
            <a:endParaRPr lang="en-GB"/>
          </a:p>
        </p:txBody>
      </p:sp>
    </p:spTree>
    <p:extLst>
      <p:ext uri="{BB962C8B-B14F-4D97-AF65-F5344CB8AC3E}">
        <p14:creationId xmlns:p14="http://schemas.microsoft.com/office/powerpoint/2010/main" val="2271597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7</a:t>
            </a:fld>
            <a:endParaRPr lang="en-GB"/>
          </a:p>
        </p:txBody>
      </p:sp>
    </p:spTree>
    <p:extLst>
      <p:ext uri="{BB962C8B-B14F-4D97-AF65-F5344CB8AC3E}">
        <p14:creationId xmlns:p14="http://schemas.microsoft.com/office/powerpoint/2010/main" val="3838492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8</a:t>
            </a:fld>
            <a:endParaRPr lang="en-GB"/>
          </a:p>
        </p:txBody>
      </p:sp>
    </p:spTree>
    <p:extLst>
      <p:ext uri="{BB962C8B-B14F-4D97-AF65-F5344CB8AC3E}">
        <p14:creationId xmlns:p14="http://schemas.microsoft.com/office/powerpoint/2010/main" val="2100251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C64F0F7-4BEB-4447-9AD8-8994FE7CDF6E}" type="slidenum">
              <a:rPr lang="en-GB" smtClean="0"/>
              <a:t>9</a:t>
            </a:fld>
            <a:endParaRPr lang="en-GB"/>
          </a:p>
        </p:txBody>
      </p:sp>
    </p:spTree>
    <p:extLst>
      <p:ext uri="{BB962C8B-B14F-4D97-AF65-F5344CB8AC3E}">
        <p14:creationId xmlns:p14="http://schemas.microsoft.com/office/powerpoint/2010/main" val="1038193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8B9EBBA-996F-894A-B54A-D6246ED52CEA}" type="datetimeFigureOut">
              <a:rPr lang="en-US" smtClean="0"/>
              <a:pPr/>
              <a:t>10/31/2022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672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04041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64448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50924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34185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B482E8-6E0E-1B4F-B1FD-C69DB9E858D9}" type="datetimeFigureOut">
              <a:rPr lang="en-US" smtClean="0"/>
              <a:pPr/>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801172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9B482E8-6E0E-1B4F-B1FD-C69DB9E858D9}" type="datetimeFigureOut">
              <a:rPr lang="en-US" smtClean="0"/>
              <a:pPr/>
              <a:t>10/31/2022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4976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6C52C72-DE31-F449-A4ED-4C594FD91407}"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844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D62726E-379B-B349-9EED-81ED093FA806}"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78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562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082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684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15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671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682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284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039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9B482E8-6E0E-1B4F-B1FD-C69DB9E858D9}" type="datetimeFigureOut">
              <a:rPr lang="en-US" smtClean="0"/>
              <a:pPr/>
              <a:t>10/31/2022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099732"/>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booth-martin@shipley.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i.org/10.1080/14480220.2020.1747787" TargetMode="External"/><Relationship Id="rId2" Type="http://schemas.openxmlformats.org/officeDocument/2006/relationships/hyperlink" Target="https://www.bera.ac.uk/blog/how-times-of-uncertainty-can-lead-to-new-opportunities-reconceptualising-the-postgraduate-certificate-in-education-pgce-mentor-mentee-dynami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a:t>Crossing boundaries: learning to teach in Further Education: how FE teacher educators use modelling to teach values</a:t>
            </a:r>
            <a:endParaRPr lang="en-GB" sz="4800" dirty="0"/>
          </a:p>
        </p:txBody>
      </p:sp>
      <p:sp>
        <p:nvSpPr>
          <p:cNvPr id="3" name="Subtitle 2"/>
          <p:cNvSpPr>
            <a:spLocks noGrp="1"/>
          </p:cNvSpPr>
          <p:nvPr>
            <p:ph type="subTitle" idx="1"/>
          </p:nvPr>
        </p:nvSpPr>
        <p:spPr/>
        <p:txBody>
          <a:bodyPr>
            <a:normAutofit/>
          </a:bodyPr>
          <a:lstStyle/>
          <a:p>
            <a:r>
              <a:rPr lang="en-US" cap="none" dirty="0"/>
              <a:t>Heather Booth-Martin   @</a:t>
            </a:r>
            <a:r>
              <a:rPr lang="en-US" cap="none" dirty="0" err="1"/>
              <a:t>HeatherBMartin</a:t>
            </a:r>
            <a:r>
              <a:rPr lang="en-US" cap="none" dirty="0"/>
              <a:t> </a:t>
            </a:r>
            <a:r>
              <a:rPr lang="en-US" cap="none" dirty="0">
                <a:hlinkClick r:id="rId3"/>
              </a:rPr>
              <a:t>hbooth-martin@shipley.ac.uk</a:t>
            </a:r>
            <a:endParaRPr lang="en-US" cap="none" dirty="0"/>
          </a:p>
          <a:p>
            <a:r>
              <a:rPr lang="en-US" cap="none" dirty="0"/>
              <a:t>UCET November 2022</a:t>
            </a:r>
            <a:endParaRPr lang="en-GB" cap="none" dirty="0"/>
          </a:p>
        </p:txBody>
      </p:sp>
    </p:spTree>
    <p:extLst>
      <p:ext uri="{BB962C8B-B14F-4D97-AF65-F5344CB8AC3E}">
        <p14:creationId xmlns:p14="http://schemas.microsoft.com/office/powerpoint/2010/main" val="2938717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a:t>
            </a:r>
            <a:endParaRPr lang="en-GB" dirty="0"/>
          </a:p>
        </p:txBody>
      </p:sp>
      <p:sp>
        <p:nvSpPr>
          <p:cNvPr id="3" name="Content Placeholder 2"/>
          <p:cNvSpPr>
            <a:spLocks noGrp="1"/>
          </p:cNvSpPr>
          <p:nvPr>
            <p:ph idx="1"/>
          </p:nvPr>
        </p:nvSpPr>
        <p:spPr>
          <a:xfrm>
            <a:off x="1154954" y="2603500"/>
            <a:ext cx="8825659" cy="3771174"/>
          </a:xfrm>
        </p:spPr>
        <p:txBody>
          <a:bodyPr>
            <a:normAutofit fontScale="40000" lnSpcReduction="20000"/>
          </a:bodyPr>
          <a:lstStyle/>
          <a:p>
            <a:pPr>
              <a:buFont typeface="Arial" panose="020B0604020202020204" pitchFamily="34" charset="0"/>
              <a:buChar char="•"/>
            </a:pPr>
            <a:r>
              <a:rPr lang="en-US" sz="4000" dirty="0">
                <a:solidFill>
                  <a:schemeClr val="tx1"/>
                </a:solidFill>
                <a:cs typeface="Calibri Light" panose="020F0302020204030204" pitchFamily="34" charset="0"/>
              </a:rPr>
              <a:t>Participatory action research with a cohort of in-service Cert Ed/PGCE trainee teachers and their teacher educators at a large college of Further Education which is part of the University of </a:t>
            </a:r>
            <a:r>
              <a:rPr lang="en-US" sz="4000" dirty="0" err="1">
                <a:solidFill>
                  <a:schemeClr val="tx1"/>
                </a:solidFill>
                <a:cs typeface="Calibri Light" panose="020F0302020204030204" pitchFamily="34" charset="0"/>
              </a:rPr>
              <a:t>Huddersfield</a:t>
            </a:r>
            <a:r>
              <a:rPr lang="en-US" sz="4000" dirty="0">
                <a:solidFill>
                  <a:schemeClr val="tx1"/>
                </a:solidFill>
                <a:cs typeface="Calibri Light" panose="020F0302020204030204" pitchFamily="34" charset="0"/>
              </a:rPr>
              <a:t> Consortium. The study followed the cohort for two years.</a:t>
            </a:r>
          </a:p>
          <a:p>
            <a:pPr>
              <a:buFont typeface="Arial" panose="020B0604020202020204" pitchFamily="34" charset="0"/>
              <a:buChar char="•"/>
            </a:pPr>
            <a:r>
              <a:rPr lang="en-US" sz="4000" dirty="0">
                <a:solidFill>
                  <a:schemeClr val="tx1"/>
                </a:solidFill>
                <a:cs typeface="Calibri Light" panose="020F0302020204030204" pitchFamily="34" charset="0"/>
              </a:rPr>
              <a:t>Semi structured interviews with the teacher educators</a:t>
            </a:r>
          </a:p>
          <a:p>
            <a:pPr>
              <a:buFont typeface="Arial" panose="020B0604020202020204" pitchFamily="34" charset="0"/>
              <a:buChar char="•"/>
            </a:pPr>
            <a:r>
              <a:rPr lang="en-US" sz="4000" dirty="0">
                <a:solidFill>
                  <a:schemeClr val="tx1"/>
                </a:solidFill>
                <a:cs typeface="Calibri Light" panose="020F0302020204030204" pitchFamily="34" charset="0"/>
              </a:rPr>
              <a:t>Filming teacher education classes</a:t>
            </a:r>
          </a:p>
          <a:p>
            <a:pPr>
              <a:buFont typeface="Arial" panose="020B0604020202020204" pitchFamily="34" charset="0"/>
              <a:buChar char="•"/>
            </a:pPr>
            <a:r>
              <a:rPr lang="en-US" sz="4000" dirty="0">
                <a:solidFill>
                  <a:schemeClr val="tx1"/>
                </a:solidFill>
                <a:cs typeface="Calibri Light" panose="020F0302020204030204" pitchFamily="34" charset="0"/>
              </a:rPr>
              <a:t>Video stimulated recall interviews (Endacott,2016) following the filming with the teacher educators</a:t>
            </a:r>
          </a:p>
          <a:p>
            <a:pPr>
              <a:buFont typeface="Arial" panose="020B0604020202020204" pitchFamily="34" charset="0"/>
              <a:buChar char="•"/>
            </a:pPr>
            <a:r>
              <a:rPr lang="en-US" sz="4000" dirty="0">
                <a:solidFill>
                  <a:schemeClr val="tx1"/>
                </a:solidFill>
                <a:cs typeface="Calibri Light" panose="020F0302020204030204" pitchFamily="34" charset="0"/>
              </a:rPr>
              <a:t>Focus groups with the trainee teachers following the recording of the classes</a:t>
            </a:r>
          </a:p>
          <a:p>
            <a:pPr>
              <a:buFont typeface="Arial" panose="020B0604020202020204" pitchFamily="34" charset="0"/>
              <a:buChar char="•"/>
            </a:pPr>
            <a:r>
              <a:rPr lang="en-US" sz="4000" dirty="0">
                <a:solidFill>
                  <a:schemeClr val="tx1"/>
                </a:solidFill>
                <a:cs typeface="Calibri Light" panose="020F0302020204030204" pitchFamily="34" charset="0"/>
              </a:rPr>
              <a:t>Semi structured interviews with a sample of trainee teachers</a:t>
            </a:r>
          </a:p>
          <a:p>
            <a:pPr>
              <a:buFont typeface="Arial" panose="020B0604020202020204" pitchFamily="34" charset="0"/>
              <a:buChar char="•"/>
            </a:pPr>
            <a:r>
              <a:rPr lang="en-US" sz="4000" dirty="0">
                <a:solidFill>
                  <a:schemeClr val="tx1"/>
                </a:solidFill>
                <a:cs typeface="Calibri Light" panose="020F0302020204030204" pitchFamily="34" charset="0"/>
              </a:rPr>
              <a:t>Filming of a sample of trainee teachers’ classes and video stimulated recall interviews with those trainees</a:t>
            </a:r>
          </a:p>
          <a:p>
            <a:pPr>
              <a:buFont typeface="Arial" panose="020B0604020202020204" pitchFamily="34" charset="0"/>
              <a:buChar char="•"/>
            </a:pPr>
            <a:r>
              <a:rPr lang="en-US" sz="4000" dirty="0">
                <a:solidFill>
                  <a:schemeClr val="tx1"/>
                </a:solidFill>
                <a:cs typeface="Calibri Light" panose="020F0302020204030204" pitchFamily="34" charset="0"/>
              </a:rPr>
              <a:t>Focus groups with students of the trainee teachers.</a:t>
            </a:r>
          </a:p>
          <a:p>
            <a:endParaRPr lang="en-GB" dirty="0"/>
          </a:p>
        </p:txBody>
      </p:sp>
    </p:spTree>
    <p:extLst>
      <p:ext uri="{BB962C8B-B14F-4D97-AF65-F5344CB8AC3E}">
        <p14:creationId xmlns:p14="http://schemas.microsoft.com/office/powerpoint/2010/main" val="264102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research ,</a:t>
            </a:r>
            <a:r>
              <a:rPr lang="en-US" dirty="0" err="1"/>
              <a:t>phronesis</a:t>
            </a:r>
            <a:r>
              <a:rPr lang="en-US" dirty="0"/>
              <a:t> and ethics</a:t>
            </a:r>
            <a:endParaRPr lang="en-GB" dirty="0"/>
          </a:p>
        </p:txBody>
      </p:sp>
      <p:sp>
        <p:nvSpPr>
          <p:cNvPr id="3" name="Content Placeholder 2"/>
          <p:cNvSpPr>
            <a:spLocks noGrp="1"/>
          </p:cNvSpPr>
          <p:nvPr>
            <p:ph idx="1"/>
          </p:nvPr>
        </p:nvSpPr>
        <p:spPr/>
        <p:txBody>
          <a:bodyPr/>
          <a:lstStyle/>
          <a:p>
            <a:r>
              <a:rPr lang="en-US" dirty="0" err="1"/>
              <a:t>Kemmis</a:t>
            </a:r>
            <a:r>
              <a:rPr lang="en-US" dirty="0"/>
              <a:t> (2010) believes that a profession such as education has a collective responsibility to contribute to the evolution of professional practice and that collaborative action research is “…one way for practitioners to fulfil their stewardship for the next generation”(p.420).</a:t>
            </a:r>
          </a:p>
          <a:p>
            <a:r>
              <a:rPr lang="en-US" dirty="0"/>
              <a:t>He states that </a:t>
            </a:r>
            <a:r>
              <a:rPr lang="en-US" dirty="0" err="1"/>
              <a:t>phronesis</a:t>
            </a:r>
            <a:r>
              <a:rPr lang="en-US" dirty="0"/>
              <a:t>, the disposition to live wisely and well is “…the most important goal of action research to do what is right for each person (individual praxis) and for humankind (collective praxis)”(p.422).</a:t>
            </a:r>
          </a:p>
          <a:p>
            <a:r>
              <a:rPr lang="en-US" dirty="0"/>
              <a:t>The ethics of action research chime with the research aims in that the study is concerned with the evolution of the practice of teacher educators and the relation of </a:t>
            </a:r>
            <a:r>
              <a:rPr lang="en-US" dirty="0" err="1"/>
              <a:t>phronesis</a:t>
            </a:r>
            <a:r>
              <a:rPr lang="en-US" dirty="0"/>
              <a:t> to the moral judgements of both teacher educators and trainee teachers. </a:t>
            </a:r>
            <a:endParaRPr lang="en-GB" dirty="0"/>
          </a:p>
        </p:txBody>
      </p:sp>
    </p:spTree>
    <p:extLst>
      <p:ext uri="{BB962C8B-B14F-4D97-AF65-F5344CB8AC3E}">
        <p14:creationId xmlns:p14="http://schemas.microsoft.com/office/powerpoint/2010/main" val="94564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Ethical Reflection (SER)</a:t>
            </a:r>
            <a:endParaRPr lang="en-GB" dirty="0"/>
          </a:p>
        </p:txBody>
      </p:sp>
      <p:sp>
        <p:nvSpPr>
          <p:cNvPr id="3" name="Content Placeholder 2"/>
          <p:cNvSpPr>
            <a:spLocks noGrp="1"/>
          </p:cNvSpPr>
          <p:nvPr>
            <p:ph idx="1"/>
          </p:nvPr>
        </p:nvSpPr>
        <p:spPr/>
        <p:txBody>
          <a:bodyPr/>
          <a:lstStyle/>
          <a:p>
            <a:r>
              <a:rPr lang="en-US" dirty="0"/>
              <a:t>Brydon-Miller (2021) </a:t>
            </a:r>
            <a:r>
              <a:rPr lang="en-US" dirty="0" err="1"/>
              <a:t>recognises</a:t>
            </a:r>
            <a:r>
              <a:rPr lang="en-US" dirty="0"/>
              <a:t> the danger in assuming that practitioner action research will pose few ethical dilemmas , calling this the ‘road to hell’.</a:t>
            </a:r>
          </a:p>
          <a:p>
            <a:r>
              <a:rPr lang="en-US" dirty="0"/>
              <a:t>The  SER process ( Stevens et al, 2016) is a process of identifying values implicit in the research and developing a set of ethical principles which seeks to ensure that values are reflected at each stage of the research process.  The process </a:t>
            </a:r>
            <a:r>
              <a:rPr lang="en-US" dirty="0" err="1"/>
              <a:t>favours</a:t>
            </a:r>
            <a:r>
              <a:rPr lang="en-US" dirty="0"/>
              <a:t> covenantal ethics  and “…the unconditional responsibility and ethical demand to act in the best interest of our fellow human beings” (Hilsen,2006,p.27).</a:t>
            </a:r>
          </a:p>
          <a:p>
            <a:r>
              <a:rPr lang="en-US" dirty="0"/>
              <a:t>The values of open-</a:t>
            </a:r>
            <a:r>
              <a:rPr lang="en-US" dirty="0" err="1"/>
              <a:t>mindedness,integrity,respect</a:t>
            </a:r>
            <a:r>
              <a:rPr lang="en-US" dirty="0"/>
              <a:t>, trust and care have influenced each stage of the research process. </a:t>
            </a:r>
            <a:endParaRPr lang="en-GB" dirty="0"/>
          </a:p>
        </p:txBody>
      </p:sp>
    </p:spTree>
    <p:extLst>
      <p:ext uri="{BB962C8B-B14F-4D97-AF65-F5344CB8AC3E}">
        <p14:creationId xmlns:p14="http://schemas.microsoft.com/office/powerpoint/2010/main" val="290511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Findings (1)</a:t>
            </a:r>
            <a:endParaRPr lang="en-GB" dirty="0"/>
          </a:p>
        </p:txBody>
      </p:sp>
      <p:sp>
        <p:nvSpPr>
          <p:cNvPr id="3" name="Content Placeholder 2"/>
          <p:cNvSpPr>
            <a:spLocks noGrp="1"/>
          </p:cNvSpPr>
          <p:nvPr>
            <p:ph idx="1"/>
          </p:nvPr>
        </p:nvSpPr>
        <p:spPr/>
        <p:txBody>
          <a:bodyPr>
            <a:noAutofit/>
          </a:bodyPr>
          <a:lstStyle/>
          <a:p>
            <a:r>
              <a:rPr lang="en-US" sz="2000" dirty="0">
                <a:cs typeface="Calibri Light" panose="020F0302020204030204" pitchFamily="34" charset="0"/>
              </a:rPr>
              <a:t>Routes to becoming a FE teacher educator are unintended and frequently accidental.</a:t>
            </a:r>
          </a:p>
          <a:p>
            <a:r>
              <a:rPr lang="en-US" sz="2000" dirty="0">
                <a:cs typeface="Calibri Light" panose="020F0302020204030204" pitchFamily="34" charset="0"/>
              </a:rPr>
              <a:t>Teacher educators are able to articulate their values with varying degrees of clarity and showed orientations in their values towards learning, the end product of the teacher and relationships. Dual professionalism and biography play a significant role in shaping values . </a:t>
            </a:r>
          </a:p>
          <a:p>
            <a:r>
              <a:rPr lang="en-US" sz="2000" dirty="0">
                <a:cs typeface="Calibri Light" panose="020F0302020204030204" pitchFamily="34" charset="0"/>
              </a:rPr>
              <a:t>Teacher educators' views on modelling </a:t>
            </a:r>
            <a:r>
              <a:rPr lang="en-US" sz="2000" dirty="0" err="1">
                <a:cs typeface="Calibri Light" panose="020F0302020204030204" pitchFamily="34" charset="0"/>
              </a:rPr>
              <a:t>centre</a:t>
            </a:r>
            <a:r>
              <a:rPr lang="en-US" sz="2000" dirty="0">
                <a:cs typeface="Calibri Light" panose="020F0302020204030204" pitchFamily="34" charset="0"/>
              </a:rPr>
              <a:t> around  being “a good teacher” and foreground teaching strategies.</a:t>
            </a:r>
          </a:p>
          <a:p>
            <a:r>
              <a:rPr lang="en-US" sz="2000" dirty="0">
                <a:cs typeface="Calibri Light" panose="020F0302020204030204" pitchFamily="34" charset="0"/>
              </a:rPr>
              <a:t>Modelling of values by teacher educators is largely implicit and unplanned.</a:t>
            </a:r>
          </a:p>
          <a:p>
            <a:endParaRPr lang="en-GB" sz="2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49260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findings (2)</a:t>
            </a:r>
            <a:endParaRPr lang="en-GB" dirty="0"/>
          </a:p>
        </p:txBody>
      </p:sp>
      <p:sp>
        <p:nvSpPr>
          <p:cNvPr id="3" name="Content Placeholder 2"/>
          <p:cNvSpPr>
            <a:spLocks noGrp="1"/>
          </p:cNvSpPr>
          <p:nvPr>
            <p:ph idx="1"/>
          </p:nvPr>
        </p:nvSpPr>
        <p:spPr>
          <a:xfrm>
            <a:off x="1154954" y="2603499"/>
            <a:ext cx="8825659" cy="3627483"/>
          </a:xfrm>
        </p:spPr>
        <p:txBody>
          <a:bodyPr>
            <a:normAutofit/>
          </a:bodyPr>
          <a:lstStyle/>
          <a:p>
            <a:r>
              <a:rPr lang="en-US" sz="2000" dirty="0"/>
              <a:t>It was difficult for the teacher educators initially to notice their values . None had watched themselves teaching prior to the research and they had to remind themselves not to ‘observe’ the session.</a:t>
            </a:r>
          </a:p>
          <a:p>
            <a:r>
              <a:rPr lang="en-US" sz="2000" dirty="0"/>
              <a:t>“It’s hard to think, we know the skills and strategies , but the other stuff…what makes you a teacher …is harder.”</a:t>
            </a:r>
          </a:p>
          <a:p>
            <a:r>
              <a:rPr lang="en-US" sz="2000" dirty="0"/>
              <a:t>The trainee teachers initially noticed very little beyond the content of the session. </a:t>
            </a:r>
          </a:p>
          <a:p>
            <a:r>
              <a:rPr lang="en-US" sz="2000" dirty="0"/>
              <a:t>Both teacher educators and trainee teachers developed a raised level of consciousness of values during the research.</a:t>
            </a:r>
            <a:endParaRPr lang="en-GB" sz="2000" dirty="0"/>
          </a:p>
        </p:txBody>
      </p:sp>
    </p:spTree>
    <p:extLst>
      <p:ext uri="{BB962C8B-B14F-4D97-AF65-F5344CB8AC3E}">
        <p14:creationId xmlns:p14="http://schemas.microsoft.com/office/powerpoint/2010/main" val="2264360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findings (3)</a:t>
            </a:r>
            <a:endParaRPr lang="en-GB" dirty="0"/>
          </a:p>
        </p:txBody>
      </p:sp>
      <p:sp>
        <p:nvSpPr>
          <p:cNvPr id="3" name="Content Placeholder 2"/>
          <p:cNvSpPr>
            <a:spLocks noGrp="1"/>
          </p:cNvSpPr>
          <p:nvPr>
            <p:ph idx="1"/>
          </p:nvPr>
        </p:nvSpPr>
        <p:spPr/>
        <p:txBody>
          <a:bodyPr>
            <a:normAutofit fontScale="85000" lnSpcReduction="20000"/>
          </a:bodyPr>
          <a:lstStyle/>
          <a:p>
            <a:r>
              <a:rPr lang="en-US" sz="2800" dirty="0">
                <a:solidFill>
                  <a:schemeClr val="tx1"/>
                </a:solidFill>
                <a:cs typeface="Calibri Light" panose="020F0302020204030204" pitchFamily="34" charset="0"/>
              </a:rPr>
              <a:t>Themes emerged in the analysis of modelling strategies by teacher educators as :</a:t>
            </a:r>
          </a:p>
          <a:p>
            <a:r>
              <a:rPr lang="en-US" sz="2800" b="1" dirty="0">
                <a:solidFill>
                  <a:schemeClr val="tx1"/>
                </a:solidFill>
                <a:cs typeface="Calibri Light" panose="020F0302020204030204" pitchFamily="34" charset="0"/>
              </a:rPr>
              <a:t>Actions</a:t>
            </a:r>
            <a:r>
              <a:rPr lang="en-US" sz="2800" dirty="0">
                <a:solidFill>
                  <a:schemeClr val="tx1"/>
                </a:solidFill>
                <a:cs typeface="Calibri Light" panose="020F0302020204030204" pitchFamily="34" charset="0"/>
              </a:rPr>
              <a:t> - planning activities for trainees to collaborate and share experiences model the value of collaboration</a:t>
            </a:r>
          </a:p>
          <a:p>
            <a:r>
              <a:rPr lang="en-US" sz="2800" b="1" dirty="0">
                <a:solidFill>
                  <a:schemeClr val="tx1"/>
                </a:solidFill>
                <a:cs typeface="Calibri Light" panose="020F0302020204030204" pitchFamily="34" charset="0"/>
              </a:rPr>
              <a:t>Interactions </a:t>
            </a:r>
            <a:r>
              <a:rPr lang="en-US" sz="2800" dirty="0">
                <a:solidFill>
                  <a:schemeClr val="tx1"/>
                </a:solidFill>
                <a:cs typeface="Calibri Light" panose="020F0302020204030204" pitchFamily="34" charset="0"/>
              </a:rPr>
              <a:t>– personal narratives and story telling models the value of honesty, building rapport models the value of relationships</a:t>
            </a:r>
          </a:p>
          <a:p>
            <a:r>
              <a:rPr lang="en-US" sz="2800" b="1" dirty="0">
                <a:solidFill>
                  <a:schemeClr val="tx1"/>
                </a:solidFill>
                <a:cs typeface="Calibri Light" panose="020F0302020204030204" pitchFamily="34" charset="0"/>
              </a:rPr>
              <a:t>Explanations</a:t>
            </a:r>
            <a:r>
              <a:rPr lang="en-US" sz="2800" dirty="0">
                <a:solidFill>
                  <a:schemeClr val="tx1"/>
                </a:solidFill>
                <a:cs typeface="Calibri Light" panose="020F0302020204030204" pitchFamily="34" charset="0"/>
              </a:rPr>
              <a:t> - pointing out the importance of reflective practice models the value of reflection</a:t>
            </a:r>
          </a:p>
          <a:p>
            <a:endParaRPr lang="en-GB" dirty="0"/>
          </a:p>
        </p:txBody>
      </p:sp>
    </p:spTree>
    <p:extLst>
      <p:ext uri="{BB962C8B-B14F-4D97-AF65-F5344CB8AC3E}">
        <p14:creationId xmlns:p14="http://schemas.microsoft.com/office/powerpoint/2010/main" val="3884031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Findings (4)</a:t>
            </a:r>
            <a:endParaRPr lang="en-GB" dirty="0"/>
          </a:p>
        </p:txBody>
      </p:sp>
      <p:sp>
        <p:nvSpPr>
          <p:cNvPr id="3" name="Content Placeholder 2"/>
          <p:cNvSpPr>
            <a:spLocks noGrp="1"/>
          </p:cNvSpPr>
          <p:nvPr>
            <p:ph idx="1"/>
          </p:nvPr>
        </p:nvSpPr>
        <p:spPr/>
        <p:txBody>
          <a:bodyPr>
            <a:noAutofit/>
          </a:bodyPr>
          <a:lstStyle/>
          <a:p>
            <a:r>
              <a:rPr lang="en-US" sz="2000" dirty="0">
                <a:solidFill>
                  <a:srgbClr val="000000"/>
                </a:solidFill>
                <a:cs typeface="Calibri Light" panose="020F0302020204030204" pitchFamily="34" charset="0"/>
              </a:rPr>
              <a:t>Teacher educators model values outside of the classroom . They do this in observations, one to one tutorials, giving feedback and how they communicate with trainee teachers.</a:t>
            </a:r>
          </a:p>
          <a:p>
            <a:r>
              <a:rPr lang="en-US" sz="2000" dirty="0">
                <a:solidFill>
                  <a:srgbClr val="000000"/>
                </a:solidFill>
                <a:cs typeface="Calibri Light" panose="020F0302020204030204" pitchFamily="34" charset="0"/>
              </a:rPr>
              <a:t>Trainee teachers notice the values of teacher educators including trust, </a:t>
            </a:r>
            <a:r>
              <a:rPr lang="en-US" sz="2000" dirty="0" err="1">
                <a:solidFill>
                  <a:srgbClr val="000000"/>
                </a:solidFill>
                <a:cs typeface="Calibri Light" panose="020F0302020204030204" pitchFamily="34" charset="0"/>
              </a:rPr>
              <a:t>honesty,equality,courtesy</a:t>
            </a:r>
            <a:r>
              <a:rPr lang="en-US" sz="2000" dirty="0">
                <a:solidFill>
                  <a:srgbClr val="000000"/>
                </a:solidFill>
                <a:cs typeface="Calibri Light" panose="020F0302020204030204" pitchFamily="34" charset="0"/>
              </a:rPr>
              <a:t>, </a:t>
            </a:r>
            <a:r>
              <a:rPr lang="en-US" sz="2000" dirty="0" err="1">
                <a:solidFill>
                  <a:srgbClr val="000000"/>
                </a:solidFill>
                <a:cs typeface="Calibri Light" panose="020F0302020204030204" pitchFamily="34" charset="0"/>
              </a:rPr>
              <a:t>humour</a:t>
            </a:r>
            <a:r>
              <a:rPr lang="en-US" sz="2000" dirty="0">
                <a:solidFill>
                  <a:srgbClr val="000000"/>
                </a:solidFill>
                <a:cs typeface="Calibri Light" panose="020F0302020204030204" pitchFamily="34" charset="0"/>
              </a:rPr>
              <a:t>, rules, encouragement , calm, patience, consistency.</a:t>
            </a:r>
          </a:p>
          <a:p>
            <a:r>
              <a:rPr lang="en-US" sz="2000" dirty="0">
                <a:solidFill>
                  <a:srgbClr val="000000"/>
                </a:solidFill>
                <a:cs typeface="Calibri Light" panose="020F0302020204030204" pitchFamily="34" charset="0"/>
              </a:rPr>
              <a:t>The students of trainee teachers notice and are able to articulate and appreciate a range of values in their practice .</a:t>
            </a:r>
            <a:endParaRPr lang="en-GB" sz="2000" dirty="0">
              <a:cs typeface="Calibri Light" panose="020F0302020204030204" pitchFamily="34" charset="0"/>
            </a:endParaRPr>
          </a:p>
        </p:txBody>
      </p:sp>
    </p:spTree>
    <p:extLst>
      <p:ext uri="{BB962C8B-B14F-4D97-AF65-F5344CB8AC3E}">
        <p14:creationId xmlns:p14="http://schemas.microsoft.com/office/powerpoint/2010/main" val="1948849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Trainee teacher voice</a:t>
            </a:r>
            <a:endParaRPr lang="en-GB" dirty="0"/>
          </a:p>
        </p:txBody>
      </p:sp>
      <p:sp>
        <p:nvSpPr>
          <p:cNvPr id="3" name="Content Placeholder 2"/>
          <p:cNvSpPr>
            <a:spLocks noGrp="1"/>
          </p:cNvSpPr>
          <p:nvPr>
            <p:ph idx="1"/>
          </p:nvPr>
        </p:nvSpPr>
        <p:spPr/>
        <p:txBody>
          <a:bodyPr>
            <a:normAutofit fontScale="70000" lnSpcReduction="20000"/>
          </a:bodyPr>
          <a:lstStyle/>
          <a:p>
            <a:r>
              <a:rPr lang="en-US" sz="3200" dirty="0">
                <a:latin typeface="+mj-lt"/>
              </a:rPr>
              <a:t>"The teacher educator has helped with my development as I observed how students respond positively to respect, </a:t>
            </a:r>
            <a:r>
              <a:rPr lang="en-US" sz="3200" dirty="0" err="1">
                <a:latin typeface="+mj-lt"/>
              </a:rPr>
              <a:t>humour</a:t>
            </a:r>
            <a:r>
              <a:rPr lang="en-US" sz="3200" dirty="0">
                <a:latin typeface="+mj-lt"/>
              </a:rPr>
              <a:t>, understanding and encouragement." </a:t>
            </a:r>
          </a:p>
          <a:p>
            <a:endParaRPr lang="en-US" sz="3200" dirty="0">
              <a:latin typeface="+mj-lt"/>
            </a:endParaRPr>
          </a:p>
          <a:p>
            <a:r>
              <a:rPr lang="en-US" sz="3200" dirty="0">
                <a:latin typeface="+mj-lt"/>
              </a:rPr>
              <a:t>"The teacher educator knew her subject inside out which was inspiring, her confidence was impressive but it may have created a barrier between her and the shyer, less capable students who were reluctant to ask for help. “</a:t>
            </a:r>
          </a:p>
          <a:p>
            <a:r>
              <a:rPr lang="en-US" sz="3200" dirty="0">
                <a:latin typeface="+mj-lt"/>
              </a:rPr>
              <a:t>“I completely copied her…the way she was…supporting and caring and her negotiation techniques.” </a:t>
            </a:r>
            <a:endParaRPr lang="en-GB" sz="3200" dirty="0">
              <a:latin typeface="+mj-lt"/>
            </a:endParaRPr>
          </a:p>
        </p:txBody>
      </p:sp>
    </p:spTree>
    <p:extLst>
      <p:ext uri="{BB962C8B-B14F-4D97-AF65-F5344CB8AC3E}">
        <p14:creationId xmlns:p14="http://schemas.microsoft.com/office/powerpoint/2010/main" val="1326807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7F960-F2FC-E575-4F9C-EFDE9E7DAD3D}"/>
              </a:ext>
            </a:extLst>
          </p:cNvPr>
          <p:cNvSpPr>
            <a:spLocks noGrp="1"/>
          </p:cNvSpPr>
          <p:nvPr>
            <p:ph type="title"/>
          </p:nvPr>
        </p:nvSpPr>
        <p:spPr/>
        <p:txBody>
          <a:bodyPr/>
          <a:lstStyle/>
          <a:p>
            <a:r>
              <a:rPr lang="en-GB" dirty="0"/>
              <a:t>Initial Findings (5)</a:t>
            </a:r>
          </a:p>
        </p:txBody>
      </p:sp>
      <p:sp>
        <p:nvSpPr>
          <p:cNvPr id="3" name="Content Placeholder 2">
            <a:extLst>
              <a:ext uri="{FF2B5EF4-FFF2-40B4-BE49-F238E27FC236}">
                <a16:creationId xmlns:a16="http://schemas.microsoft.com/office/drawing/2014/main" id="{8F38297B-96BD-BC9C-85C4-C1B57BB25F23}"/>
              </a:ext>
            </a:extLst>
          </p:cNvPr>
          <p:cNvSpPr>
            <a:spLocks noGrp="1"/>
          </p:cNvSpPr>
          <p:nvPr>
            <p:ph idx="1"/>
          </p:nvPr>
        </p:nvSpPr>
        <p:spPr/>
        <p:txBody>
          <a:bodyPr>
            <a:normAutofit lnSpcReduction="10000"/>
          </a:bodyPr>
          <a:lstStyle/>
          <a:p>
            <a:r>
              <a:rPr lang="en-GB" dirty="0"/>
              <a:t>The modelling of values by the teacher educators does impact the trainee teachers’ values .</a:t>
            </a:r>
          </a:p>
          <a:p>
            <a:r>
              <a:rPr lang="en-GB" dirty="0"/>
              <a:t>Where there was an incompatibility in values, this created a tension between the trainees and the teacher educator in the pedagogical relationship.</a:t>
            </a:r>
          </a:p>
          <a:p>
            <a:r>
              <a:rPr lang="en-GB" dirty="0"/>
              <a:t>The way in which the teacher educator managed the ITE class and thus modelled values is highly influential.</a:t>
            </a:r>
          </a:p>
          <a:p>
            <a:r>
              <a:rPr lang="en-GB" dirty="0"/>
              <a:t>The trainee teachers also cited the values of their mentors as being significant in the development of their own values.</a:t>
            </a:r>
          </a:p>
          <a:p>
            <a:r>
              <a:rPr lang="en-GB" dirty="0"/>
              <a:t>The speed of trajectory of some trainees in FE leads to additional complexity in their relationship with the teacher educator. </a:t>
            </a:r>
          </a:p>
        </p:txBody>
      </p:sp>
    </p:spTree>
    <p:extLst>
      <p:ext uri="{BB962C8B-B14F-4D97-AF65-F5344CB8AC3E}">
        <p14:creationId xmlns:p14="http://schemas.microsoft.com/office/powerpoint/2010/main" val="546016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920446"/>
          </a:xfrm>
        </p:spPr>
        <p:txBody>
          <a:bodyPr/>
          <a:lstStyle/>
          <a:p>
            <a:r>
              <a:rPr lang="en-US" dirty="0"/>
              <a:t>Modelling values during the Coronavirus pandemic</a:t>
            </a:r>
            <a:endParaRPr lang="en-GB" dirty="0"/>
          </a:p>
        </p:txBody>
      </p:sp>
      <p:sp>
        <p:nvSpPr>
          <p:cNvPr id="3" name="Content Placeholder 2"/>
          <p:cNvSpPr>
            <a:spLocks noGrp="1"/>
          </p:cNvSpPr>
          <p:nvPr>
            <p:ph idx="1"/>
          </p:nvPr>
        </p:nvSpPr>
        <p:spPr/>
        <p:txBody>
          <a:bodyPr>
            <a:normAutofit lnSpcReduction="10000"/>
          </a:bodyPr>
          <a:lstStyle/>
          <a:p>
            <a:r>
              <a:rPr lang="en-US" dirty="0"/>
              <a:t>The research encountered the Coronavirus pandemic and the move to online teaching and learning in March 2020. </a:t>
            </a:r>
          </a:p>
          <a:p>
            <a:r>
              <a:rPr lang="en-US" dirty="0"/>
              <a:t>The transition to online and the significant change to the site of practice (Kemmis,2022) resulted in a reframing of values being modelled by the teacher educator  . There was a greater concern for health and wellbeing and a practice of care. </a:t>
            </a:r>
          </a:p>
          <a:p>
            <a:r>
              <a:rPr lang="en-US" dirty="0"/>
              <a:t>This is echoed in research by </a:t>
            </a:r>
            <a:r>
              <a:rPr lang="en-US" dirty="0" err="1"/>
              <a:t>Sj</a:t>
            </a:r>
            <a:r>
              <a:rPr lang="en-US" sz="1400" dirty="0" err="1"/>
              <a:t>Ø</a:t>
            </a:r>
            <a:r>
              <a:rPr lang="en-US" dirty="0" err="1"/>
              <a:t>lie</a:t>
            </a:r>
            <a:r>
              <a:rPr lang="en-US" dirty="0"/>
              <a:t> et al (2020) who explain that the practice architectures , the conditions that make practices possible,( the </a:t>
            </a:r>
            <a:r>
              <a:rPr lang="en-US" dirty="0" err="1"/>
              <a:t>saying,doings</a:t>
            </a:r>
            <a:r>
              <a:rPr lang="en-US" dirty="0"/>
              <a:t> and </a:t>
            </a:r>
            <a:r>
              <a:rPr lang="en-US" dirty="0" err="1"/>
              <a:t>relatings</a:t>
            </a:r>
            <a:r>
              <a:rPr lang="en-US" dirty="0"/>
              <a:t> )changed fundamentally during the period of online teaching and learning. Teachers’ and students’ homes became ‘landscapes for academic practices’ and ‘hierarchical relationships softened by care and concern’ (Kemmis,2022). </a:t>
            </a:r>
          </a:p>
        </p:txBody>
      </p:sp>
    </p:spTree>
    <p:extLst>
      <p:ext uri="{BB962C8B-B14F-4D97-AF65-F5344CB8AC3E}">
        <p14:creationId xmlns:p14="http://schemas.microsoft.com/office/powerpoint/2010/main" val="1183388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a:t>
            </a:r>
            <a:endParaRPr lang="en-GB" dirty="0"/>
          </a:p>
        </p:txBody>
      </p:sp>
      <p:sp>
        <p:nvSpPr>
          <p:cNvPr id="3" name="Content Placeholder 2"/>
          <p:cNvSpPr>
            <a:spLocks noGrp="1"/>
          </p:cNvSpPr>
          <p:nvPr>
            <p:ph idx="1"/>
          </p:nvPr>
        </p:nvSpPr>
        <p:spPr/>
        <p:txBody>
          <a:bodyPr>
            <a:normAutofit/>
          </a:bodyPr>
          <a:lstStyle/>
          <a:p>
            <a:r>
              <a:rPr lang="en-US" sz="2400" dirty="0"/>
              <a:t>Teaching in Further Education for over thirty years</a:t>
            </a:r>
          </a:p>
          <a:p>
            <a:r>
              <a:rPr lang="en-US" sz="2400" dirty="0"/>
              <a:t>A teacher educator for sixteen years as part of the University of </a:t>
            </a:r>
            <a:r>
              <a:rPr lang="en-US" sz="2400" dirty="0" err="1"/>
              <a:t>Huddersfield</a:t>
            </a:r>
            <a:r>
              <a:rPr lang="en-US" sz="2400" dirty="0"/>
              <a:t> Consortium for Education and Training </a:t>
            </a:r>
          </a:p>
          <a:p>
            <a:r>
              <a:rPr lang="en-US" sz="2400" dirty="0"/>
              <a:t>Located at Shipley College in </a:t>
            </a:r>
            <a:r>
              <a:rPr lang="en-US" sz="2400" dirty="0" err="1"/>
              <a:t>Saltaire</a:t>
            </a:r>
            <a:r>
              <a:rPr lang="en-US" sz="2400" dirty="0"/>
              <a:t>, West Yorkshire </a:t>
            </a:r>
            <a:endParaRPr lang="en-GB" sz="2400" dirty="0"/>
          </a:p>
        </p:txBody>
      </p:sp>
      <p:pic>
        <p:nvPicPr>
          <p:cNvPr id="4" name="Picture 3"/>
          <p:cNvPicPr>
            <a:picLocks noChangeAspect="1"/>
          </p:cNvPicPr>
          <p:nvPr/>
        </p:nvPicPr>
        <p:blipFill>
          <a:blip r:embed="rId3"/>
          <a:stretch>
            <a:fillRect/>
          </a:stretch>
        </p:blipFill>
        <p:spPr>
          <a:xfrm>
            <a:off x="9877425" y="4189367"/>
            <a:ext cx="2314575" cy="2609850"/>
          </a:xfrm>
          <a:prstGeom prst="rect">
            <a:avLst/>
          </a:prstGeom>
        </p:spPr>
      </p:pic>
      <p:pic>
        <p:nvPicPr>
          <p:cNvPr id="5" name="Picture 4"/>
          <p:cNvPicPr>
            <a:picLocks noChangeAspect="1"/>
          </p:cNvPicPr>
          <p:nvPr/>
        </p:nvPicPr>
        <p:blipFill>
          <a:blip r:embed="rId4"/>
          <a:stretch>
            <a:fillRect/>
          </a:stretch>
        </p:blipFill>
        <p:spPr>
          <a:xfrm>
            <a:off x="5394688" y="5018042"/>
            <a:ext cx="1428750" cy="1428750"/>
          </a:xfrm>
          <a:prstGeom prst="rect">
            <a:avLst/>
          </a:prstGeom>
        </p:spPr>
      </p:pic>
      <p:pic>
        <p:nvPicPr>
          <p:cNvPr id="7" name="Picture 6"/>
          <p:cNvPicPr>
            <a:picLocks noChangeAspect="1"/>
          </p:cNvPicPr>
          <p:nvPr/>
        </p:nvPicPr>
        <p:blipFill>
          <a:blip r:embed="rId5"/>
          <a:stretch>
            <a:fillRect/>
          </a:stretch>
        </p:blipFill>
        <p:spPr>
          <a:xfrm>
            <a:off x="1417446" y="4665617"/>
            <a:ext cx="3714750" cy="2133600"/>
          </a:xfrm>
          <a:prstGeom prst="rect">
            <a:avLst/>
          </a:prstGeom>
        </p:spPr>
      </p:pic>
    </p:spTree>
    <p:extLst>
      <p:ext uri="{BB962C8B-B14F-4D97-AF65-F5344CB8AC3E}">
        <p14:creationId xmlns:p14="http://schemas.microsoft.com/office/powerpoint/2010/main" val="4254568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Modelling values during the coronavirus pandemic</a:t>
            </a:r>
            <a:endParaRPr lang="en-GB" dirty="0"/>
          </a:p>
        </p:txBody>
      </p:sp>
      <p:sp>
        <p:nvSpPr>
          <p:cNvPr id="3" name="Content Placeholder 2"/>
          <p:cNvSpPr>
            <a:spLocks noGrp="1"/>
          </p:cNvSpPr>
          <p:nvPr>
            <p:ph idx="1"/>
          </p:nvPr>
        </p:nvSpPr>
        <p:spPr/>
        <p:txBody>
          <a:bodyPr>
            <a:normAutofit/>
          </a:bodyPr>
          <a:lstStyle/>
          <a:p>
            <a:r>
              <a:rPr lang="en-US" sz="2800" dirty="0"/>
              <a:t>“ It is more relaxed…in someone else’s home …getting inside how people are coping. The teaching qualification has moved down the pile. People are dealing with bereavement . It’s more about health and well-being now.” </a:t>
            </a:r>
          </a:p>
          <a:p>
            <a:pPr marL="0" indent="0">
              <a:buNone/>
            </a:pPr>
            <a:r>
              <a:rPr lang="en-US" sz="2800" dirty="0"/>
              <a:t>Teacher educator May 2020.</a:t>
            </a:r>
            <a:endParaRPr lang="en-GB" sz="2800" dirty="0"/>
          </a:p>
        </p:txBody>
      </p:sp>
    </p:spTree>
    <p:extLst>
      <p:ext uri="{BB962C8B-B14F-4D97-AF65-F5344CB8AC3E}">
        <p14:creationId xmlns:p14="http://schemas.microsoft.com/office/powerpoint/2010/main" val="1295969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Modelling values during the Coronavirus pandemic</a:t>
            </a:r>
            <a:endParaRPr lang="en-GB" dirty="0"/>
          </a:p>
        </p:txBody>
      </p:sp>
      <p:sp>
        <p:nvSpPr>
          <p:cNvPr id="3" name="Content Placeholder 2"/>
          <p:cNvSpPr>
            <a:spLocks noGrp="1"/>
          </p:cNvSpPr>
          <p:nvPr>
            <p:ph idx="1"/>
          </p:nvPr>
        </p:nvSpPr>
        <p:spPr>
          <a:xfrm>
            <a:off x="1154954" y="2603500"/>
            <a:ext cx="8825659" cy="3888740"/>
          </a:xfrm>
        </p:spPr>
        <p:txBody>
          <a:bodyPr>
            <a:normAutofit/>
          </a:bodyPr>
          <a:lstStyle/>
          <a:p>
            <a:r>
              <a:rPr lang="en-US" sz="2000" dirty="0"/>
              <a:t>A further impact of the pandemic and the move to online learning was one of co-learning ( </a:t>
            </a:r>
            <a:r>
              <a:rPr lang="en-US" sz="2000" dirty="0" err="1"/>
              <a:t>McGrogan</a:t>
            </a:r>
            <a:r>
              <a:rPr lang="en-US" sz="2000" dirty="0"/>
              <a:t> and Richardson,2022) as both teacher educator and trainee teachers were “…developing their knowledge base of online pedagogy based on their own experiential learning” . The teacher educator was in the same position as the trainee teachers and this changed the traditional assumption that the teacher educator had greater knowledge and experience. This led to a vulnerability and openness in the teacher educator .</a:t>
            </a:r>
            <a:endParaRPr lang="en-GB" sz="2000" dirty="0">
              <a:solidFill>
                <a:srgbClr val="FF0000"/>
              </a:solidFill>
            </a:endParaRPr>
          </a:p>
        </p:txBody>
      </p:sp>
    </p:spTree>
    <p:extLst>
      <p:ext uri="{BB962C8B-B14F-4D97-AF65-F5344CB8AC3E}">
        <p14:creationId xmlns:p14="http://schemas.microsoft.com/office/powerpoint/2010/main" val="1011998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Virtuosity </a:t>
            </a:r>
            <a:endParaRPr lang="en-GB" dirty="0"/>
          </a:p>
        </p:txBody>
      </p:sp>
      <p:sp>
        <p:nvSpPr>
          <p:cNvPr id="3" name="Content Placeholder 2"/>
          <p:cNvSpPr>
            <a:spLocks noGrp="1"/>
          </p:cNvSpPr>
          <p:nvPr>
            <p:ph idx="1"/>
          </p:nvPr>
        </p:nvSpPr>
        <p:spPr/>
        <p:txBody>
          <a:bodyPr>
            <a:normAutofit fontScale="92500"/>
          </a:bodyPr>
          <a:lstStyle/>
          <a:p>
            <a:r>
              <a:rPr lang="en-US" sz="3200" dirty="0" err="1">
                <a:cs typeface="Calibri Light" panose="020F0302020204030204" pitchFamily="34" charset="0"/>
              </a:rPr>
              <a:t>Biesta</a:t>
            </a:r>
            <a:r>
              <a:rPr lang="en-US" sz="3200" dirty="0">
                <a:cs typeface="Calibri Light" panose="020F0302020204030204" pitchFamily="34" charset="0"/>
              </a:rPr>
              <a:t> (2015) advocates the formation of educational virtuosity  in teacher education and the development of </a:t>
            </a:r>
            <a:r>
              <a:rPr lang="en-US" sz="3200" dirty="0" err="1">
                <a:cs typeface="Calibri Light" panose="020F0302020204030204" pitchFamily="34" charset="0"/>
              </a:rPr>
              <a:t>phronesis</a:t>
            </a:r>
            <a:r>
              <a:rPr lang="en-US" sz="3200" dirty="0">
                <a:cs typeface="Calibri Light" panose="020F0302020204030204" pitchFamily="34" charset="0"/>
              </a:rPr>
              <a:t> or practical wisdom. How does modelling values contribute to the development of embodied educational wisdom and the ability to make wise decisions ?</a:t>
            </a:r>
            <a:endParaRPr lang="en-GB" sz="3200" dirty="0">
              <a:cs typeface="Calibri Light" panose="020F0302020204030204" pitchFamily="34" charset="0"/>
            </a:endParaRPr>
          </a:p>
        </p:txBody>
      </p:sp>
    </p:spTree>
    <p:extLst>
      <p:ext uri="{BB962C8B-B14F-4D97-AF65-F5344CB8AC3E}">
        <p14:creationId xmlns:p14="http://schemas.microsoft.com/office/powerpoint/2010/main" val="2279713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 </a:t>
            </a:r>
            <a:endParaRPr lang="en-GB" dirty="0"/>
          </a:p>
        </p:txBody>
      </p:sp>
      <p:sp>
        <p:nvSpPr>
          <p:cNvPr id="3" name="Content Placeholder 2"/>
          <p:cNvSpPr>
            <a:spLocks noGrp="1"/>
          </p:cNvSpPr>
          <p:nvPr>
            <p:ph idx="1"/>
          </p:nvPr>
        </p:nvSpPr>
        <p:spPr/>
        <p:txBody>
          <a:bodyPr>
            <a:normAutofit/>
          </a:bodyPr>
          <a:lstStyle/>
          <a:p>
            <a:r>
              <a:rPr lang="en-US" sz="2000" dirty="0"/>
              <a:t>What are your thoughts about this research ?</a:t>
            </a:r>
          </a:p>
          <a:p>
            <a:r>
              <a:rPr lang="en-US" sz="2000" dirty="0"/>
              <a:t>How does it link to your own practice ?</a:t>
            </a:r>
          </a:p>
          <a:p>
            <a:r>
              <a:rPr lang="en-US" sz="2000" dirty="0"/>
              <a:t>What do you think the recommendations from the research might be ?</a:t>
            </a:r>
          </a:p>
          <a:p>
            <a:r>
              <a:rPr lang="en-US" sz="2000" dirty="0"/>
              <a:t>What might teacher education look like as a practice of values ?</a:t>
            </a:r>
            <a:endParaRPr lang="en-GB" sz="2000" dirty="0"/>
          </a:p>
        </p:txBody>
      </p:sp>
    </p:spTree>
    <p:extLst>
      <p:ext uri="{BB962C8B-B14F-4D97-AF65-F5344CB8AC3E}">
        <p14:creationId xmlns:p14="http://schemas.microsoft.com/office/powerpoint/2010/main" val="3409480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en-GB" dirty="0"/>
          </a:p>
        </p:txBody>
      </p:sp>
      <p:sp>
        <p:nvSpPr>
          <p:cNvPr id="3" name="Content Placeholder 2"/>
          <p:cNvSpPr>
            <a:spLocks noGrp="1"/>
          </p:cNvSpPr>
          <p:nvPr>
            <p:ph idx="1"/>
          </p:nvPr>
        </p:nvSpPr>
        <p:spPr/>
        <p:txBody>
          <a:bodyPr>
            <a:normAutofit fontScale="47500" lnSpcReduction="20000"/>
          </a:bodyPr>
          <a:lstStyle/>
          <a:p>
            <a:r>
              <a:rPr lang="en-US" dirty="0" err="1">
                <a:solidFill>
                  <a:srgbClr val="000000"/>
                </a:solidFill>
                <a:latin typeface="Calibri Light" panose="020F0302020204030204" pitchFamily="34" charset="0"/>
                <a:cs typeface="Calibri Light" panose="020F0302020204030204" pitchFamily="34" charset="0"/>
              </a:rPr>
              <a:t>Biesta,G</a:t>
            </a:r>
            <a:r>
              <a:rPr lang="en-US" dirty="0">
                <a:solidFill>
                  <a:srgbClr val="000000"/>
                </a:solidFill>
                <a:latin typeface="Calibri Light" panose="020F0302020204030204" pitchFamily="34" charset="0"/>
                <a:cs typeface="Calibri Light" panose="020F0302020204030204" pitchFamily="34" charset="0"/>
              </a:rPr>
              <a:t>.(2015). How does a competent teacher become a good teacher? On judgement, wisdom and virtuosity in teaching and teacher education. In R. Heilbronn, &amp; </a:t>
            </a:r>
            <a:r>
              <a:rPr lang="en-US" dirty="0" err="1">
                <a:solidFill>
                  <a:srgbClr val="000000"/>
                </a:solidFill>
                <a:latin typeface="Calibri Light" panose="020F0302020204030204" pitchFamily="34" charset="0"/>
                <a:cs typeface="Calibri Light" panose="020F0302020204030204" pitchFamily="34" charset="0"/>
              </a:rPr>
              <a:t>L.Foreman</a:t>
            </a:r>
            <a:r>
              <a:rPr lang="en-US" dirty="0">
                <a:solidFill>
                  <a:srgbClr val="000000"/>
                </a:solidFill>
                <a:latin typeface="Calibri Light" panose="020F0302020204030204" pitchFamily="34" charset="0"/>
                <a:cs typeface="Calibri Light" panose="020F0302020204030204" pitchFamily="34" charset="0"/>
              </a:rPr>
              <a:t>-Peck (</a:t>
            </a:r>
            <a:r>
              <a:rPr lang="en-US" dirty="0" err="1">
                <a:solidFill>
                  <a:srgbClr val="000000"/>
                </a:solidFill>
                <a:latin typeface="Calibri Light" panose="020F0302020204030204" pitchFamily="34" charset="0"/>
                <a:cs typeface="Calibri Light" panose="020F0302020204030204" pitchFamily="34" charset="0"/>
              </a:rPr>
              <a:t>Eds</a:t>
            </a:r>
            <a:r>
              <a:rPr lang="en-US" dirty="0">
                <a:solidFill>
                  <a:srgbClr val="000000"/>
                </a:solidFill>
                <a:latin typeface="Calibri Light" panose="020F0302020204030204" pitchFamily="34" charset="0"/>
                <a:cs typeface="Calibri Light" panose="020F0302020204030204" pitchFamily="34" charset="0"/>
              </a:rPr>
              <a:t>). </a:t>
            </a:r>
            <a:r>
              <a:rPr lang="en-US" i="1" dirty="0">
                <a:solidFill>
                  <a:srgbClr val="000000"/>
                </a:solidFill>
                <a:latin typeface="Calibri Light" panose="020F0302020204030204" pitchFamily="34" charset="0"/>
                <a:cs typeface="Calibri Light" panose="020F0302020204030204" pitchFamily="34" charset="0"/>
              </a:rPr>
              <a:t>Philosophical perspectives on teacher education. </a:t>
            </a:r>
            <a:r>
              <a:rPr lang="en-US" dirty="0">
                <a:solidFill>
                  <a:srgbClr val="000000"/>
                </a:solidFill>
                <a:latin typeface="Calibri Light" panose="020F0302020204030204" pitchFamily="34" charset="0"/>
                <a:cs typeface="Calibri Light" panose="020F0302020204030204" pitchFamily="34" charset="0"/>
              </a:rPr>
              <a:t>(pp.3-22) Hoboken: Wiley.</a:t>
            </a:r>
          </a:p>
          <a:p>
            <a:r>
              <a:rPr lang="en-US" dirty="0">
                <a:solidFill>
                  <a:srgbClr val="000000"/>
                </a:solidFill>
                <a:latin typeface="Calibri Light" panose="020F0302020204030204" pitchFamily="34" charset="0"/>
                <a:cs typeface="Calibri Light" panose="020F0302020204030204" pitchFamily="34" charset="0"/>
              </a:rPr>
              <a:t>Boyd, P. (2014) Using ‘modelling’ to Improve the Coherence of Initial Teacher Education. In P. </a:t>
            </a:r>
            <a:r>
              <a:rPr lang="en-US" dirty="0" err="1">
                <a:solidFill>
                  <a:srgbClr val="000000"/>
                </a:solidFill>
                <a:latin typeface="Calibri Light" panose="020F0302020204030204" pitchFamily="34" charset="0"/>
                <a:cs typeface="Calibri Light" panose="020F0302020204030204" pitchFamily="34" charset="0"/>
              </a:rPr>
              <a:t>Boyd,A.Szplit</a:t>
            </a:r>
            <a:r>
              <a:rPr lang="en-US" dirty="0">
                <a:solidFill>
                  <a:srgbClr val="000000"/>
                </a:solidFill>
                <a:latin typeface="Calibri Light" panose="020F0302020204030204" pitchFamily="34" charset="0"/>
                <a:cs typeface="Calibri Light" panose="020F0302020204030204" pitchFamily="34" charset="0"/>
              </a:rPr>
              <a:t> and </a:t>
            </a:r>
            <a:r>
              <a:rPr lang="en-US" dirty="0" err="1">
                <a:solidFill>
                  <a:srgbClr val="000000"/>
                </a:solidFill>
                <a:latin typeface="Calibri Light" panose="020F0302020204030204" pitchFamily="34" charset="0"/>
                <a:cs typeface="Calibri Light" panose="020F0302020204030204" pitchFamily="34" charset="0"/>
              </a:rPr>
              <a:t>Z.Zbrog</a:t>
            </a:r>
            <a:r>
              <a:rPr lang="en-US" dirty="0">
                <a:solidFill>
                  <a:srgbClr val="000000"/>
                </a:solidFill>
                <a:latin typeface="Calibri Light" panose="020F0302020204030204" pitchFamily="34" charset="0"/>
                <a:cs typeface="Calibri Light" panose="020F0302020204030204" pitchFamily="34" charset="0"/>
              </a:rPr>
              <a:t> (Eds.)</a:t>
            </a:r>
            <a:r>
              <a:rPr lang="en-US" i="1" dirty="0">
                <a:solidFill>
                  <a:srgbClr val="000000"/>
                </a:solidFill>
                <a:latin typeface="Calibri Light" panose="020F0302020204030204" pitchFamily="34" charset="0"/>
                <a:cs typeface="Calibri Light" panose="020F0302020204030204" pitchFamily="34" charset="0"/>
              </a:rPr>
              <a:t>Teacher Educators and Teachers as Learners .International </a:t>
            </a:r>
            <a:r>
              <a:rPr lang="en-US" i="1" dirty="0" err="1">
                <a:solidFill>
                  <a:srgbClr val="000000"/>
                </a:solidFill>
                <a:latin typeface="Calibri Light" panose="020F0302020204030204" pitchFamily="34" charset="0"/>
                <a:cs typeface="Calibri Light" panose="020F0302020204030204" pitchFamily="34" charset="0"/>
              </a:rPr>
              <a:t>Perspectives</a:t>
            </a:r>
            <a:r>
              <a:rPr lang="en-US" dirty="0" err="1">
                <a:solidFill>
                  <a:srgbClr val="000000"/>
                </a:solidFill>
                <a:latin typeface="Calibri Light" panose="020F0302020204030204" pitchFamily="34" charset="0"/>
                <a:cs typeface="Calibri Light" panose="020F0302020204030204" pitchFamily="34" charset="0"/>
              </a:rPr>
              <a:t>.Libron.Krakow.pp</a:t>
            </a:r>
            <a:r>
              <a:rPr lang="en-US" dirty="0">
                <a:solidFill>
                  <a:srgbClr val="000000"/>
                </a:solidFill>
                <a:latin typeface="Calibri Light" panose="020F0302020204030204" pitchFamily="34" charset="0"/>
                <a:cs typeface="Calibri Light" panose="020F0302020204030204" pitchFamily="34" charset="0"/>
              </a:rPr>
              <a:t> 51-74.</a:t>
            </a:r>
          </a:p>
          <a:p>
            <a:r>
              <a:rPr lang="en-US" dirty="0">
                <a:solidFill>
                  <a:srgbClr val="000000"/>
                </a:solidFill>
                <a:latin typeface="Calibri Light" panose="020F0302020204030204" pitchFamily="34" charset="0"/>
                <a:cs typeface="Calibri Light" panose="020F0302020204030204" pitchFamily="34" charset="0"/>
              </a:rPr>
              <a:t>Brydon-</a:t>
            </a:r>
            <a:r>
              <a:rPr lang="en-US" dirty="0" err="1">
                <a:solidFill>
                  <a:srgbClr val="000000"/>
                </a:solidFill>
                <a:latin typeface="Calibri Light" panose="020F0302020204030204" pitchFamily="34" charset="0"/>
                <a:cs typeface="Calibri Light" panose="020F0302020204030204" pitchFamily="34" charset="0"/>
              </a:rPr>
              <a:t>Miller,M</a:t>
            </a:r>
            <a:r>
              <a:rPr lang="en-US" dirty="0">
                <a:solidFill>
                  <a:srgbClr val="000000"/>
                </a:solidFill>
                <a:latin typeface="Calibri Light" panose="020F0302020204030204" pitchFamily="34" charset="0"/>
                <a:cs typeface="Calibri Light" panose="020F0302020204030204" pitchFamily="34" charset="0"/>
              </a:rPr>
              <a:t>. (2021 January) The “Road to Hell”. The Problem of Good Intentions in Action Research [Keynote Address]. Presentation at the </a:t>
            </a:r>
            <a:r>
              <a:rPr lang="en-US" dirty="0" err="1">
                <a:solidFill>
                  <a:srgbClr val="000000"/>
                </a:solidFill>
                <a:latin typeface="Calibri Light" panose="020F0302020204030204" pitchFamily="34" charset="0"/>
                <a:cs typeface="Calibri Light" panose="020F0302020204030204" pitchFamily="34" charset="0"/>
              </a:rPr>
              <a:t>NEARIMeet</a:t>
            </a:r>
            <a:r>
              <a:rPr lang="en-US" dirty="0">
                <a:solidFill>
                  <a:srgbClr val="000000"/>
                </a:solidFill>
                <a:latin typeface="Calibri Light" panose="020F0302020204030204" pitchFamily="34" charset="0"/>
                <a:cs typeface="Calibri Light" panose="020F0302020204030204" pitchFamily="34" charset="0"/>
              </a:rPr>
              <a:t> (Online).</a:t>
            </a:r>
          </a:p>
          <a:p>
            <a:r>
              <a:rPr lang="en-US" dirty="0" err="1">
                <a:solidFill>
                  <a:srgbClr val="000000"/>
                </a:solidFill>
                <a:latin typeface="Calibri Light" panose="020F0302020204030204" pitchFamily="34" charset="0"/>
                <a:cs typeface="Calibri Light" panose="020F0302020204030204" pitchFamily="34" charset="0"/>
              </a:rPr>
              <a:t>Endacott</a:t>
            </a:r>
            <a:r>
              <a:rPr lang="en-US" dirty="0">
                <a:solidFill>
                  <a:srgbClr val="000000"/>
                </a:solidFill>
                <a:latin typeface="Calibri Light" panose="020F0302020204030204" pitchFamily="34" charset="0"/>
                <a:cs typeface="Calibri Light" panose="020F0302020204030204" pitchFamily="34" charset="0"/>
              </a:rPr>
              <a:t>, J. L. (2016). Using video-stimulated recall to enhance preservice-teacher reflection.</a:t>
            </a:r>
            <a:r>
              <a:rPr lang="en-US" i="1" dirty="0">
                <a:solidFill>
                  <a:srgbClr val="000000"/>
                </a:solidFill>
                <a:latin typeface="Calibri Light" panose="020F0302020204030204" pitchFamily="34" charset="0"/>
                <a:cs typeface="Calibri Light" panose="020F0302020204030204" pitchFamily="34" charset="0"/>
              </a:rPr>
              <a:t> The New Educator, </a:t>
            </a:r>
            <a:r>
              <a:rPr lang="en-US" dirty="0">
                <a:solidFill>
                  <a:srgbClr val="000000"/>
                </a:solidFill>
                <a:latin typeface="Calibri Light" panose="020F0302020204030204" pitchFamily="34" charset="0"/>
                <a:cs typeface="Calibri Light" panose="020F0302020204030204" pitchFamily="34" charset="0"/>
              </a:rPr>
              <a:t>12(1), 28-47. doi:10.1080/1547688X.2015.1113351</a:t>
            </a:r>
          </a:p>
          <a:p>
            <a:r>
              <a:rPr lang="en-US" dirty="0">
                <a:solidFill>
                  <a:srgbClr val="000000"/>
                </a:solidFill>
                <a:latin typeface="Calibri Light" panose="020F0302020204030204" pitchFamily="34" charset="0"/>
                <a:cs typeface="Calibri Light" panose="020F0302020204030204" pitchFamily="34" charset="0"/>
              </a:rPr>
              <a:t>Hattie, J. (2017) What the best schools know and do [Lecture]. University of </a:t>
            </a:r>
            <a:r>
              <a:rPr lang="en-US" dirty="0" err="1">
                <a:solidFill>
                  <a:srgbClr val="000000"/>
                </a:solidFill>
                <a:latin typeface="Calibri Light" panose="020F0302020204030204" pitchFamily="34" charset="0"/>
                <a:cs typeface="Calibri Light" panose="020F0302020204030204" pitchFamily="34" charset="0"/>
              </a:rPr>
              <a:t>Cumbria</a:t>
            </a:r>
            <a:r>
              <a:rPr lang="en-US" dirty="0">
                <a:solidFill>
                  <a:srgbClr val="000000"/>
                </a:solidFill>
                <a:latin typeface="Calibri Light" panose="020F0302020204030204" pitchFamily="34" charset="0"/>
                <a:cs typeface="Calibri Light" panose="020F0302020204030204" pitchFamily="34" charset="0"/>
              </a:rPr>
              <a:t>.</a:t>
            </a:r>
          </a:p>
          <a:p>
            <a:r>
              <a:rPr lang="en-US" dirty="0" err="1">
                <a:solidFill>
                  <a:srgbClr val="000000"/>
                </a:solidFill>
                <a:latin typeface="Calibri Light" panose="020F0302020204030204" pitchFamily="34" charset="0"/>
                <a:cs typeface="Calibri Light" panose="020F0302020204030204" pitchFamily="34" charset="0"/>
              </a:rPr>
              <a:t>Hilsen</a:t>
            </a:r>
            <a:r>
              <a:rPr lang="en-US" dirty="0">
                <a:solidFill>
                  <a:srgbClr val="000000"/>
                </a:solidFill>
                <a:latin typeface="Calibri Light" panose="020F0302020204030204" pitchFamily="34" charset="0"/>
                <a:cs typeface="Calibri Light" panose="020F0302020204030204" pitchFamily="34" charset="0"/>
              </a:rPr>
              <a:t>, A. I. (2006). And they shall be known by their deeds: Ethics and politics in action research. </a:t>
            </a:r>
            <a:r>
              <a:rPr lang="en-US" i="1" dirty="0">
                <a:solidFill>
                  <a:srgbClr val="000000"/>
                </a:solidFill>
                <a:latin typeface="Calibri Light" panose="020F0302020204030204" pitchFamily="34" charset="0"/>
                <a:cs typeface="Calibri Light" panose="020F0302020204030204" pitchFamily="34" charset="0"/>
              </a:rPr>
              <a:t>Action Research</a:t>
            </a:r>
            <a:r>
              <a:rPr lang="en-US" dirty="0">
                <a:solidFill>
                  <a:srgbClr val="000000"/>
                </a:solidFill>
                <a:latin typeface="Calibri Light" panose="020F0302020204030204" pitchFamily="34" charset="0"/>
                <a:cs typeface="Calibri Light" panose="020F0302020204030204" pitchFamily="34" charset="0"/>
              </a:rPr>
              <a:t>, 4(1), 23-36. https://doi.org/10.1177/1476750306060539</a:t>
            </a:r>
          </a:p>
          <a:p>
            <a:r>
              <a:rPr lang="en-US" dirty="0" err="1">
                <a:solidFill>
                  <a:srgbClr val="000000"/>
                </a:solidFill>
                <a:latin typeface="Calibri Light" panose="020F0302020204030204" pitchFamily="34" charset="0"/>
                <a:cs typeface="Calibri Light" panose="020F0302020204030204" pitchFamily="34" charset="0"/>
              </a:rPr>
              <a:t>Kemmis,S</a:t>
            </a:r>
            <a:r>
              <a:rPr lang="en-US" dirty="0">
                <a:solidFill>
                  <a:srgbClr val="000000"/>
                </a:solidFill>
                <a:latin typeface="Calibri Light" panose="020F0302020204030204" pitchFamily="34" charset="0"/>
                <a:cs typeface="Calibri Light" panose="020F0302020204030204" pitchFamily="34" charset="0"/>
              </a:rPr>
              <a:t>. (2022) </a:t>
            </a:r>
            <a:r>
              <a:rPr lang="en-US" i="1" dirty="0">
                <a:solidFill>
                  <a:srgbClr val="000000"/>
                </a:solidFill>
                <a:latin typeface="Calibri Light" panose="020F0302020204030204" pitchFamily="34" charset="0"/>
                <a:cs typeface="Calibri Light" panose="020F0302020204030204" pitchFamily="34" charset="0"/>
              </a:rPr>
              <a:t>Transforming Practices</a:t>
            </a:r>
            <a:r>
              <a:rPr lang="en-US" dirty="0">
                <a:solidFill>
                  <a:srgbClr val="000000"/>
                </a:solidFill>
                <a:latin typeface="Calibri Light" panose="020F0302020204030204" pitchFamily="34" charset="0"/>
                <a:cs typeface="Calibri Light" panose="020F0302020204030204" pitchFamily="34" charset="0"/>
              </a:rPr>
              <a:t>. Presented at </a:t>
            </a:r>
            <a:r>
              <a:rPr lang="en-US" dirty="0" err="1">
                <a:solidFill>
                  <a:srgbClr val="000000"/>
                </a:solidFill>
                <a:latin typeface="Calibri Light" panose="020F0302020204030204" pitchFamily="34" charset="0"/>
                <a:cs typeface="Calibri Light" panose="020F0302020204030204" pitchFamily="34" charset="0"/>
              </a:rPr>
              <a:t>NEARIMeet</a:t>
            </a:r>
            <a:r>
              <a:rPr lang="en-US" dirty="0">
                <a:solidFill>
                  <a:srgbClr val="000000"/>
                </a:solidFill>
                <a:latin typeface="Calibri Light" panose="020F0302020204030204" pitchFamily="34" charset="0"/>
                <a:cs typeface="Calibri Light" panose="020F0302020204030204" pitchFamily="34" charset="0"/>
              </a:rPr>
              <a:t> (Online).</a:t>
            </a:r>
          </a:p>
          <a:p>
            <a:r>
              <a:rPr lang="en-US" dirty="0" err="1">
                <a:solidFill>
                  <a:srgbClr val="000000"/>
                </a:solidFill>
                <a:latin typeface="Calibri Light" panose="020F0302020204030204" pitchFamily="34" charset="0"/>
                <a:cs typeface="Calibri Light" panose="020F0302020204030204" pitchFamily="34" charset="0"/>
              </a:rPr>
              <a:t>Kemmis,S</a:t>
            </a:r>
            <a:r>
              <a:rPr lang="en-US" dirty="0">
                <a:solidFill>
                  <a:srgbClr val="000000"/>
                </a:solidFill>
                <a:latin typeface="Calibri Light" panose="020F0302020204030204" pitchFamily="34" charset="0"/>
                <a:cs typeface="Calibri Light" panose="020F0302020204030204" pitchFamily="34" charset="0"/>
              </a:rPr>
              <a:t>. ,Wilkinson,J.,Edwards-Groves,C.,Hardy,I.,</a:t>
            </a:r>
            <a:r>
              <a:rPr lang="en-US" dirty="0" err="1">
                <a:solidFill>
                  <a:srgbClr val="000000"/>
                </a:solidFill>
                <a:latin typeface="Calibri Light" panose="020F0302020204030204" pitchFamily="34" charset="0"/>
                <a:cs typeface="Calibri Light" panose="020F0302020204030204" pitchFamily="34" charset="0"/>
              </a:rPr>
              <a:t>Grootenboer,P</a:t>
            </a:r>
            <a:r>
              <a:rPr lang="en-US" dirty="0">
                <a:solidFill>
                  <a:srgbClr val="000000"/>
                </a:solidFill>
                <a:latin typeface="Calibri Light" panose="020F0302020204030204" pitchFamily="34" charset="0"/>
                <a:cs typeface="Calibri Light" panose="020F0302020204030204" pitchFamily="34" charset="0"/>
              </a:rPr>
              <a:t>. &amp; </a:t>
            </a:r>
            <a:r>
              <a:rPr lang="en-US" dirty="0" err="1">
                <a:solidFill>
                  <a:srgbClr val="000000"/>
                </a:solidFill>
                <a:latin typeface="Calibri Light" panose="020F0302020204030204" pitchFamily="34" charset="0"/>
                <a:cs typeface="Calibri Light" panose="020F0302020204030204" pitchFamily="34" charset="0"/>
              </a:rPr>
              <a:t>Bristol,L</a:t>
            </a:r>
            <a:r>
              <a:rPr lang="en-US" dirty="0">
                <a:solidFill>
                  <a:srgbClr val="000000"/>
                </a:solidFill>
                <a:latin typeface="Calibri Light" panose="020F0302020204030204" pitchFamily="34" charset="0"/>
                <a:cs typeface="Calibri Light" panose="020F0302020204030204" pitchFamily="34" charset="0"/>
              </a:rPr>
              <a:t>.(2014) </a:t>
            </a:r>
            <a:r>
              <a:rPr lang="en-US" i="1" dirty="0">
                <a:solidFill>
                  <a:srgbClr val="000000"/>
                </a:solidFill>
                <a:latin typeface="Calibri Light" panose="020F0302020204030204" pitchFamily="34" charset="0"/>
                <a:cs typeface="Calibri Light" panose="020F0302020204030204" pitchFamily="34" charset="0"/>
              </a:rPr>
              <a:t>Changing Practices, Changing Education</a:t>
            </a:r>
            <a:r>
              <a:rPr lang="en-US" dirty="0">
                <a:solidFill>
                  <a:srgbClr val="000000"/>
                </a:solidFill>
                <a:latin typeface="Calibri Light" panose="020F0302020204030204" pitchFamily="34" charset="0"/>
                <a:cs typeface="Calibri Light" panose="020F0302020204030204" pitchFamily="34" charset="0"/>
              </a:rPr>
              <a:t>. Springer. </a:t>
            </a:r>
          </a:p>
          <a:p>
            <a:r>
              <a:rPr lang="en-US" dirty="0" err="1">
                <a:solidFill>
                  <a:srgbClr val="000000"/>
                </a:solidFill>
                <a:latin typeface="Calibri Light" panose="020F0302020204030204" pitchFamily="34" charset="0"/>
                <a:cs typeface="Calibri Light" panose="020F0302020204030204" pitchFamily="34" charset="0"/>
              </a:rPr>
              <a:t>Lunenberg</a:t>
            </a:r>
            <a:r>
              <a:rPr lang="en-US" dirty="0">
                <a:solidFill>
                  <a:srgbClr val="000000"/>
                </a:solidFill>
                <a:latin typeface="Calibri Light" panose="020F0302020204030204" pitchFamily="34" charset="0"/>
                <a:cs typeface="Calibri Light" panose="020F0302020204030204" pitchFamily="34" charset="0"/>
              </a:rPr>
              <a:t>, M., Korthagen, F., &amp; </a:t>
            </a:r>
            <a:r>
              <a:rPr lang="en-US" dirty="0" err="1">
                <a:solidFill>
                  <a:srgbClr val="000000"/>
                </a:solidFill>
                <a:latin typeface="Calibri Light" panose="020F0302020204030204" pitchFamily="34" charset="0"/>
                <a:cs typeface="Calibri Light" panose="020F0302020204030204" pitchFamily="34" charset="0"/>
              </a:rPr>
              <a:t>Swennen</a:t>
            </a:r>
            <a:r>
              <a:rPr lang="en-US" dirty="0">
                <a:solidFill>
                  <a:srgbClr val="000000"/>
                </a:solidFill>
                <a:latin typeface="Calibri Light" panose="020F0302020204030204" pitchFamily="34" charset="0"/>
                <a:cs typeface="Calibri Light" panose="020F0302020204030204" pitchFamily="34" charset="0"/>
              </a:rPr>
              <a:t>, A. (2007). The teacher educator as a role model. </a:t>
            </a:r>
            <a:r>
              <a:rPr lang="en-US" i="1" dirty="0">
                <a:solidFill>
                  <a:srgbClr val="000000"/>
                </a:solidFill>
                <a:latin typeface="Calibri Light" panose="020F0302020204030204" pitchFamily="34" charset="0"/>
                <a:cs typeface="Calibri Light" panose="020F0302020204030204" pitchFamily="34" charset="0"/>
              </a:rPr>
              <a:t>Teaching and Teacher Education,</a:t>
            </a:r>
            <a:r>
              <a:rPr lang="en-US" dirty="0">
                <a:solidFill>
                  <a:srgbClr val="000000"/>
                </a:solidFill>
                <a:latin typeface="Calibri Light" panose="020F0302020204030204" pitchFamily="34" charset="0"/>
                <a:cs typeface="Calibri Light" panose="020F0302020204030204" pitchFamily="34" charset="0"/>
              </a:rPr>
              <a:t> 23(5), 586-601. </a:t>
            </a:r>
            <a:r>
              <a:rPr lang="en-US" dirty="0" err="1">
                <a:solidFill>
                  <a:srgbClr val="000000"/>
                </a:solidFill>
                <a:latin typeface="Calibri Light" panose="020F0302020204030204" pitchFamily="34" charset="0"/>
                <a:cs typeface="Calibri Light" panose="020F0302020204030204" pitchFamily="34" charset="0"/>
              </a:rPr>
              <a:t>doi</a:t>
            </a:r>
            <a:r>
              <a:rPr lang="en-US" dirty="0">
                <a:solidFill>
                  <a:srgbClr val="000000"/>
                </a:solidFill>
                <a:latin typeface="Calibri Light" panose="020F0302020204030204" pitchFamily="34" charset="0"/>
                <a:cs typeface="Calibri Light" panose="020F0302020204030204" pitchFamily="34" charset="0"/>
              </a:rPr>
              <a:t>: 10.1016/j.tate.2006.11.001</a:t>
            </a:r>
          </a:p>
          <a:p>
            <a:r>
              <a:rPr lang="en-US" dirty="0" err="1">
                <a:solidFill>
                  <a:srgbClr val="000000"/>
                </a:solidFill>
                <a:latin typeface="Calibri Light" panose="020F0302020204030204" pitchFamily="34" charset="0"/>
                <a:cs typeface="Calibri Light" panose="020F0302020204030204" pitchFamily="34" charset="0"/>
              </a:rPr>
              <a:t>Loo,S</a:t>
            </a:r>
            <a:r>
              <a:rPr lang="en-US" dirty="0">
                <a:solidFill>
                  <a:srgbClr val="000000"/>
                </a:solidFill>
                <a:latin typeface="Calibri Light" panose="020F0302020204030204" pitchFamily="34" charset="0"/>
                <a:cs typeface="Calibri Light" panose="020F0302020204030204" pitchFamily="34" charset="0"/>
              </a:rPr>
              <a:t>. ,Ade-</a:t>
            </a:r>
            <a:r>
              <a:rPr lang="en-US" dirty="0" err="1">
                <a:solidFill>
                  <a:srgbClr val="000000"/>
                </a:solidFill>
                <a:latin typeface="Calibri Light" panose="020F0302020204030204" pitchFamily="34" charset="0"/>
                <a:cs typeface="Calibri Light" panose="020F0302020204030204" pitchFamily="34" charset="0"/>
              </a:rPr>
              <a:t>Ojo,G</a:t>
            </a:r>
            <a:r>
              <a:rPr lang="en-US" dirty="0">
                <a:solidFill>
                  <a:srgbClr val="000000"/>
                </a:solidFill>
                <a:latin typeface="Calibri Light" panose="020F0302020204030204" pitchFamily="34" charset="0"/>
                <a:cs typeface="Calibri Light" panose="020F0302020204030204" pitchFamily="34" charset="0"/>
              </a:rPr>
              <a:t>., Booth-</a:t>
            </a:r>
            <a:r>
              <a:rPr lang="en-US" dirty="0" err="1">
                <a:solidFill>
                  <a:srgbClr val="000000"/>
                </a:solidFill>
                <a:latin typeface="Calibri Light" panose="020F0302020204030204" pitchFamily="34" charset="0"/>
                <a:cs typeface="Calibri Light" panose="020F0302020204030204" pitchFamily="34" charset="0"/>
              </a:rPr>
              <a:t>Martin,H</a:t>
            </a:r>
            <a:r>
              <a:rPr lang="en-US" dirty="0">
                <a:solidFill>
                  <a:srgbClr val="000000"/>
                </a:solidFill>
                <a:latin typeface="Calibri Light" panose="020F0302020204030204" pitchFamily="34" charset="0"/>
                <a:cs typeface="Calibri Light" panose="020F0302020204030204" pitchFamily="34" charset="0"/>
              </a:rPr>
              <a:t>. , </a:t>
            </a:r>
            <a:r>
              <a:rPr lang="en-US" dirty="0" err="1">
                <a:solidFill>
                  <a:srgbClr val="000000"/>
                </a:solidFill>
                <a:latin typeface="Calibri Light" panose="020F0302020204030204" pitchFamily="34" charset="0"/>
                <a:cs typeface="Calibri Light" panose="020F0302020204030204" pitchFamily="34" charset="0"/>
              </a:rPr>
              <a:t>Bostock,J</a:t>
            </a:r>
            <a:r>
              <a:rPr lang="en-US" dirty="0">
                <a:solidFill>
                  <a:srgbClr val="000000"/>
                </a:solidFill>
                <a:latin typeface="Calibri Light" panose="020F0302020204030204" pitchFamily="34" charset="0"/>
                <a:cs typeface="Calibri Light" panose="020F0302020204030204" pitchFamily="34" charset="0"/>
              </a:rPr>
              <a:t>. ,</a:t>
            </a:r>
            <a:r>
              <a:rPr lang="en-US" dirty="0" err="1">
                <a:solidFill>
                  <a:srgbClr val="000000"/>
                </a:solidFill>
                <a:latin typeface="Calibri Light" panose="020F0302020204030204" pitchFamily="34" charset="0"/>
                <a:cs typeface="Calibri Light" panose="020F0302020204030204" pitchFamily="34" charset="0"/>
              </a:rPr>
              <a:t>Crawley,J</a:t>
            </a:r>
            <a:r>
              <a:rPr lang="en-US" dirty="0">
                <a:solidFill>
                  <a:srgbClr val="000000"/>
                </a:solidFill>
                <a:latin typeface="Calibri Light" panose="020F0302020204030204" pitchFamily="34" charset="0"/>
                <a:cs typeface="Calibri Light" panose="020F0302020204030204" pitchFamily="34" charset="0"/>
              </a:rPr>
              <a:t>. , </a:t>
            </a:r>
            <a:r>
              <a:rPr lang="en-US" dirty="0" err="1">
                <a:solidFill>
                  <a:srgbClr val="000000"/>
                </a:solidFill>
                <a:latin typeface="Calibri Light" panose="020F0302020204030204" pitchFamily="34" charset="0"/>
                <a:cs typeface="Calibri Light" panose="020F0302020204030204" pitchFamily="34" charset="0"/>
              </a:rPr>
              <a:t>Eberte,B</a:t>
            </a:r>
            <a:r>
              <a:rPr lang="en-US" dirty="0">
                <a:solidFill>
                  <a:srgbClr val="000000"/>
                </a:solidFill>
                <a:latin typeface="Calibri Light" panose="020F0302020204030204" pitchFamily="34" charset="0"/>
                <a:cs typeface="Calibri Light" panose="020F0302020204030204" pitchFamily="34" charset="0"/>
              </a:rPr>
              <a:t>., </a:t>
            </a:r>
            <a:r>
              <a:rPr lang="en-US" dirty="0" err="1">
                <a:solidFill>
                  <a:srgbClr val="000000"/>
                </a:solidFill>
                <a:latin typeface="Calibri Light" panose="020F0302020204030204" pitchFamily="34" charset="0"/>
                <a:cs typeface="Calibri Light" panose="020F0302020204030204" pitchFamily="34" charset="0"/>
              </a:rPr>
              <a:t>Sowe,N</a:t>
            </a:r>
            <a:r>
              <a:rPr lang="en-US" dirty="0">
                <a:solidFill>
                  <a:srgbClr val="000000"/>
                </a:solidFill>
                <a:latin typeface="Calibri Light" panose="020F0302020204030204" pitchFamily="34" charset="0"/>
                <a:cs typeface="Calibri Light" panose="020F0302020204030204" pitchFamily="34" charset="0"/>
              </a:rPr>
              <a:t>. and </a:t>
            </a:r>
            <a:r>
              <a:rPr lang="en-US" dirty="0" err="1">
                <a:solidFill>
                  <a:srgbClr val="000000"/>
                </a:solidFill>
                <a:latin typeface="Calibri Light" panose="020F0302020204030204" pitchFamily="34" charset="0"/>
                <a:cs typeface="Calibri Light" panose="020F0302020204030204" pitchFamily="34" charset="0"/>
              </a:rPr>
              <a:t>Spencer,S</a:t>
            </a:r>
            <a:r>
              <a:rPr lang="en-US" dirty="0">
                <a:solidFill>
                  <a:srgbClr val="000000"/>
                </a:solidFill>
                <a:latin typeface="Calibri Light" panose="020F0302020204030204" pitchFamily="34" charset="0"/>
                <a:cs typeface="Calibri Light" panose="020F0302020204030204" pitchFamily="34" charset="0"/>
              </a:rPr>
              <a:t>. (2018) Further Education Teacher Educators Project . Unpublished. UCL.</a:t>
            </a:r>
          </a:p>
          <a:p>
            <a:r>
              <a:rPr lang="en-US" dirty="0">
                <a:solidFill>
                  <a:srgbClr val="000000"/>
                </a:solidFill>
                <a:latin typeface="Calibri Light" panose="020F0302020204030204" pitchFamily="34" charset="0"/>
                <a:cs typeface="Calibri Light" panose="020F0302020204030204" pitchFamily="34" charset="0"/>
              </a:rPr>
              <a:t>Loo, S. (2020). </a:t>
            </a:r>
            <a:r>
              <a:rPr lang="en-US" i="1" dirty="0">
                <a:solidFill>
                  <a:srgbClr val="000000"/>
                </a:solidFill>
                <a:latin typeface="Calibri Light" panose="020F0302020204030204" pitchFamily="34" charset="0"/>
                <a:cs typeface="Calibri Light" panose="020F0302020204030204" pitchFamily="34" charset="0"/>
              </a:rPr>
              <a:t>Professional development of teacher educators in further education: Pathways, knowledge, identities and </a:t>
            </a:r>
            <a:r>
              <a:rPr lang="en-US" i="1" dirty="0" err="1">
                <a:solidFill>
                  <a:srgbClr val="000000"/>
                </a:solidFill>
                <a:latin typeface="Calibri Light" panose="020F0302020204030204" pitchFamily="34" charset="0"/>
                <a:cs typeface="Calibri Light" panose="020F0302020204030204" pitchFamily="34" charset="0"/>
              </a:rPr>
              <a:t>vocationalism</a:t>
            </a:r>
            <a:r>
              <a:rPr lang="en-US" i="1" dirty="0">
                <a:solidFill>
                  <a:srgbClr val="000000"/>
                </a:solidFill>
                <a:latin typeface="Calibri Light" panose="020F0302020204030204" pitchFamily="34" charset="0"/>
                <a:cs typeface="Calibri Light" panose="020F0302020204030204" pitchFamily="34" charset="0"/>
              </a:rPr>
              <a:t>.</a:t>
            </a:r>
            <a:r>
              <a:rPr lang="en-US" dirty="0">
                <a:solidFill>
                  <a:srgbClr val="000000"/>
                </a:solidFill>
                <a:latin typeface="Calibri Light" panose="020F0302020204030204" pitchFamily="34" charset="0"/>
                <a:cs typeface="Calibri Light" panose="020F0302020204030204" pitchFamily="34" charset="0"/>
              </a:rPr>
              <a:t> : Routledge.</a:t>
            </a:r>
          </a:p>
          <a:p>
            <a:r>
              <a:rPr lang="en-US" dirty="0" err="1">
                <a:solidFill>
                  <a:srgbClr val="000000"/>
                </a:solidFill>
                <a:latin typeface="Calibri Light" panose="020F0302020204030204" pitchFamily="34" charset="0"/>
                <a:cs typeface="Calibri Light" panose="020F0302020204030204" pitchFamily="34" charset="0"/>
              </a:rPr>
              <a:t>Makinson,J</a:t>
            </a:r>
            <a:r>
              <a:rPr lang="en-US" dirty="0">
                <a:solidFill>
                  <a:srgbClr val="000000"/>
                </a:solidFill>
                <a:latin typeface="Calibri Light" panose="020F0302020204030204" pitchFamily="34" charset="0"/>
                <a:cs typeface="Calibri Light" panose="020F0302020204030204" pitchFamily="34" charset="0"/>
              </a:rPr>
              <a:t>.(2018).Values. </a:t>
            </a:r>
            <a:r>
              <a:rPr lang="en-US" i="1" dirty="0">
                <a:solidFill>
                  <a:srgbClr val="000000"/>
                </a:solidFill>
                <a:latin typeface="Calibri Light" panose="020F0302020204030204" pitchFamily="34" charset="0"/>
                <a:cs typeface="Calibri Light" panose="020F0302020204030204" pitchFamily="34" charset="0"/>
              </a:rPr>
              <a:t>Making Maggie’s</a:t>
            </a:r>
            <a:r>
              <a:rPr lang="en-US" dirty="0">
                <a:solidFill>
                  <a:srgbClr val="000000"/>
                </a:solidFill>
                <a:latin typeface="Calibri Light" panose="020F0302020204030204" pitchFamily="34" charset="0"/>
                <a:cs typeface="Calibri Light" panose="020F0302020204030204" pitchFamily="34" charset="0"/>
              </a:rPr>
              <a:t>. Issue 1.2018</a:t>
            </a:r>
          </a:p>
          <a:p>
            <a:r>
              <a:rPr lang="en-US" dirty="0" err="1">
                <a:solidFill>
                  <a:srgbClr val="000000"/>
                </a:solidFill>
                <a:latin typeface="Calibri Light" panose="020F0302020204030204" pitchFamily="34" charset="0"/>
                <a:cs typeface="Calibri Light" panose="020F0302020204030204" pitchFamily="34" charset="0"/>
              </a:rPr>
              <a:t>Mycroft,L</a:t>
            </a:r>
            <a:r>
              <a:rPr lang="en-US" dirty="0">
                <a:solidFill>
                  <a:srgbClr val="000000"/>
                </a:solidFill>
                <a:latin typeface="Calibri Light" panose="020F0302020204030204" pitchFamily="34" charset="0"/>
                <a:cs typeface="Calibri Light" panose="020F0302020204030204" pitchFamily="34" charset="0"/>
              </a:rPr>
              <a:t>. (2021) </a:t>
            </a:r>
            <a:r>
              <a:rPr lang="en-US" i="1" dirty="0">
                <a:solidFill>
                  <a:srgbClr val="000000"/>
                </a:solidFill>
                <a:latin typeface="Calibri Light" panose="020F0302020204030204" pitchFamily="34" charset="0"/>
                <a:cs typeface="Calibri Light" panose="020F0302020204030204" pitchFamily="34" charset="0"/>
              </a:rPr>
              <a:t>The Practice of Values. </a:t>
            </a:r>
            <a:r>
              <a:rPr lang="en-US" dirty="0">
                <a:solidFill>
                  <a:srgbClr val="000000"/>
                </a:solidFill>
                <a:latin typeface="Calibri Light" panose="020F0302020204030204" pitchFamily="34" charset="0"/>
                <a:cs typeface="Calibri Light" panose="020F0302020204030204" pitchFamily="34" charset="0"/>
              </a:rPr>
              <a:t>A </a:t>
            </a:r>
            <a:r>
              <a:rPr lang="en-US" dirty="0" err="1">
                <a:solidFill>
                  <a:srgbClr val="000000"/>
                </a:solidFill>
                <a:latin typeface="Calibri Light" panose="020F0302020204030204" pitchFamily="34" charset="0"/>
                <a:cs typeface="Calibri Light" panose="020F0302020204030204" pitchFamily="34" charset="0"/>
              </a:rPr>
              <a:t>CollectiveEd</a:t>
            </a:r>
            <a:r>
              <a:rPr lang="en-US" dirty="0">
                <a:solidFill>
                  <a:srgbClr val="000000"/>
                </a:solidFill>
                <a:latin typeface="Calibri Light" panose="020F0302020204030204" pitchFamily="34" charset="0"/>
                <a:cs typeface="Calibri Light" panose="020F0302020204030204" pitchFamily="34" charset="0"/>
              </a:rPr>
              <a:t> Practice Insight Paper. </a:t>
            </a:r>
          </a:p>
        </p:txBody>
      </p:sp>
    </p:spTree>
    <p:extLst>
      <p:ext uri="{BB962C8B-B14F-4D97-AF65-F5344CB8AC3E}">
        <p14:creationId xmlns:p14="http://schemas.microsoft.com/office/powerpoint/2010/main" val="725197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continued</a:t>
            </a:r>
            <a:endParaRPr lang="en-GB" dirty="0"/>
          </a:p>
        </p:txBody>
      </p:sp>
      <p:sp>
        <p:nvSpPr>
          <p:cNvPr id="3" name="Content Placeholder 2"/>
          <p:cNvSpPr>
            <a:spLocks noGrp="1"/>
          </p:cNvSpPr>
          <p:nvPr>
            <p:ph idx="1"/>
          </p:nvPr>
        </p:nvSpPr>
        <p:spPr/>
        <p:txBody>
          <a:bodyPr>
            <a:normAutofit fontScale="55000" lnSpcReduction="20000"/>
          </a:bodyPr>
          <a:lstStyle/>
          <a:p>
            <a:r>
              <a:rPr lang="en-US" dirty="0" err="1"/>
              <a:t>McGrogan,N</a:t>
            </a:r>
            <a:r>
              <a:rPr lang="en-US" dirty="0"/>
              <a:t>. and Richardson, P. (2022) How times of uncertainty can lead to new opportunities. </a:t>
            </a:r>
            <a:r>
              <a:rPr lang="en-US" dirty="0">
                <a:hlinkClick r:id="rId2"/>
              </a:rPr>
              <a:t>https://www.bera.ac.uk/blog/how-times-of-uncertainty-can-lead-to-new-opportunities-reconceptualising-the-postgraduate-certificate-in-education-pgce-mentor-mentee-dynamic</a:t>
            </a:r>
            <a:endParaRPr lang="en-US" dirty="0"/>
          </a:p>
          <a:p>
            <a:r>
              <a:rPr lang="en-US" dirty="0"/>
              <a:t> Powell, D., (2016) It’s not as straightforward as it sounds”: An action research study of a team of further education-based teacher educators and their use of modelling during a period of de-regulation and austerity. Unpublished </a:t>
            </a:r>
            <a:r>
              <a:rPr lang="en-US" dirty="0" err="1"/>
              <a:t>EdD</a:t>
            </a:r>
            <a:r>
              <a:rPr lang="en-US" dirty="0"/>
              <a:t>. </a:t>
            </a:r>
            <a:r>
              <a:rPr lang="en-US" dirty="0" err="1"/>
              <a:t>Huddersfield</a:t>
            </a:r>
            <a:r>
              <a:rPr lang="en-US" dirty="0"/>
              <a:t>: University of </a:t>
            </a:r>
            <a:r>
              <a:rPr lang="en-US" dirty="0" err="1"/>
              <a:t>Huddersfield</a:t>
            </a:r>
            <a:r>
              <a:rPr lang="en-US" dirty="0"/>
              <a:t>. </a:t>
            </a:r>
          </a:p>
          <a:p>
            <a:r>
              <a:rPr lang="en-US" dirty="0"/>
              <a:t>Powell, D. (2020). In-service teachers' practice of learning to teach, the theory of practice architectures and further education-based teacher education classes in England. </a:t>
            </a:r>
            <a:r>
              <a:rPr lang="en-US" i="1" dirty="0"/>
              <a:t>The International Journal of Training Research,</a:t>
            </a:r>
            <a:r>
              <a:rPr lang="en-US" dirty="0"/>
              <a:t> 18(1), 8-21. </a:t>
            </a:r>
            <a:r>
              <a:rPr lang="en-US" dirty="0">
                <a:hlinkClick r:id="rId3"/>
              </a:rPr>
              <a:t>https://doi.org/10.1080/14480220.2020.1747787</a:t>
            </a:r>
            <a:endParaRPr lang="en-US" dirty="0"/>
          </a:p>
          <a:p>
            <a:r>
              <a:rPr lang="en-US" dirty="0"/>
              <a:t>Stevens, D. M., Brydon-Miller, M., &amp; Raider-Roth, M. (2016). Structured ethical reflection in practitioner inquiry: Theory, pedagogy, and practice. </a:t>
            </a:r>
            <a:r>
              <a:rPr lang="en-US" i="1" dirty="0"/>
              <a:t>The Educational Forum </a:t>
            </a:r>
            <a:r>
              <a:rPr lang="en-US" dirty="0"/>
              <a:t>(West Lafayette, Ind.), 80(4), 430-443. https://doi.org/10.1080/00131725.2016.1206160</a:t>
            </a:r>
          </a:p>
          <a:p>
            <a:r>
              <a:rPr lang="en-US" dirty="0"/>
              <a:t>SjØlie,E.,Francisco,S.,</a:t>
            </a:r>
            <a:r>
              <a:rPr lang="en-US" dirty="0" err="1"/>
              <a:t>Mahon,K</a:t>
            </a:r>
            <a:r>
              <a:rPr lang="en-US" dirty="0"/>
              <a:t>. and </a:t>
            </a:r>
            <a:r>
              <a:rPr lang="en-US" dirty="0" err="1"/>
              <a:t>Kaukko,M</a:t>
            </a:r>
            <a:r>
              <a:rPr lang="en-US" dirty="0"/>
              <a:t>. (2020) Learning of Academics in the time of the Coronavirus Pandemic .</a:t>
            </a:r>
            <a:r>
              <a:rPr lang="en-US" i="1" dirty="0"/>
              <a:t>Journal of Praxis in Higher Education</a:t>
            </a:r>
            <a:r>
              <a:rPr lang="en-US" dirty="0"/>
              <a:t>,2 (1),85-107.</a:t>
            </a:r>
          </a:p>
          <a:p>
            <a:r>
              <a:rPr lang="en-US" dirty="0" err="1"/>
              <a:t>White,E</a:t>
            </a:r>
            <a:r>
              <a:rPr lang="en-US" dirty="0"/>
              <a:t>. and </a:t>
            </a:r>
            <a:r>
              <a:rPr lang="en-US" dirty="0" err="1"/>
              <a:t>Timmermans,M</a:t>
            </a:r>
            <a:r>
              <a:rPr lang="en-US" dirty="0"/>
              <a:t>. (2021) The Teacher Educator's Handbook. A narrative approach to professional learning. Critical Publishing.</a:t>
            </a:r>
          </a:p>
          <a:p>
            <a:r>
              <a:rPr lang="en-US" dirty="0" err="1"/>
              <a:t>Willemse</a:t>
            </a:r>
            <a:r>
              <a:rPr lang="en-US" dirty="0"/>
              <a:t>, M., </a:t>
            </a:r>
            <a:r>
              <a:rPr lang="en-US" dirty="0" err="1"/>
              <a:t>Lunenberg</a:t>
            </a:r>
            <a:r>
              <a:rPr lang="en-US" dirty="0"/>
              <a:t>, M., &amp; Korthagen, F. (2008). The moral aspects of teacher educators' practices. </a:t>
            </a:r>
            <a:r>
              <a:rPr lang="en-US" i="1" dirty="0"/>
              <a:t>Journal of Moral Education</a:t>
            </a:r>
            <a:r>
              <a:rPr lang="en-US" dirty="0"/>
              <a:t>, 37(4), 445-466. doi:10.1080/03057240802399269</a:t>
            </a:r>
          </a:p>
          <a:p>
            <a:r>
              <a:rPr lang="en-US" dirty="0" err="1"/>
              <a:t>Willemse</a:t>
            </a:r>
            <a:r>
              <a:rPr lang="en-US" dirty="0"/>
              <a:t>, M., </a:t>
            </a:r>
            <a:r>
              <a:rPr lang="en-US" dirty="0" err="1"/>
              <a:t>Lunenberg</a:t>
            </a:r>
            <a:r>
              <a:rPr lang="en-US" dirty="0"/>
              <a:t>, M., &amp; Korthagen, F. (2005). Values in education: A challenge for teacher educators. </a:t>
            </a:r>
            <a:r>
              <a:rPr lang="en-US" i="1" dirty="0"/>
              <a:t>Teaching and Teacher Education</a:t>
            </a:r>
            <a:r>
              <a:rPr lang="en-US" dirty="0"/>
              <a:t>, 21(2), 205-217. </a:t>
            </a:r>
            <a:r>
              <a:rPr lang="en-US" dirty="0" err="1"/>
              <a:t>doi</a:t>
            </a:r>
            <a:r>
              <a:rPr lang="en-US" dirty="0"/>
              <a:t>: 10.1016/j.tate.2004.12.009</a:t>
            </a:r>
          </a:p>
          <a:p>
            <a:endParaRPr lang="en-US" dirty="0"/>
          </a:p>
          <a:p>
            <a:endParaRPr lang="en-GB" dirty="0"/>
          </a:p>
        </p:txBody>
      </p:sp>
    </p:spTree>
    <p:extLst>
      <p:ext uri="{BB962C8B-B14F-4D97-AF65-F5344CB8AC3E}">
        <p14:creationId xmlns:p14="http://schemas.microsoft.com/office/powerpoint/2010/main" val="419005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research seeks to answer …</a:t>
            </a:r>
            <a:endParaRPr lang="en-GB" dirty="0"/>
          </a:p>
        </p:txBody>
      </p:sp>
      <p:sp>
        <p:nvSpPr>
          <p:cNvPr id="3" name="Content Placeholder 2"/>
          <p:cNvSpPr>
            <a:spLocks noGrp="1"/>
          </p:cNvSpPr>
          <p:nvPr>
            <p:ph idx="1"/>
          </p:nvPr>
        </p:nvSpPr>
        <p:spPr/>
        <p:txBody>
          <a:bodyPr>
            <a:normAutofit fontScale="92500" lnSpcReduction="10000"/>
          </a:bodyPr>
          <a:lstStyle/>
          <a:p>
            <a:r>
              <a:rPr lang="en-US" sz="2400" dirty="0">
                <a:solidFill>
                  <a:schemeClr val="tx1"/>
                </a:solidFill>
                <a:cs typeface="Calibri Light" panose="020F0302020204030204" pitchFamily="34" charset="0"/>
              </a:rPr>
              <a:t>1.What do Further Education teacher educators understand by values as part of the pedagogy of ITE?</a:t>
            </a:r>
          </a:p>
          <a:p>
            <a:r>
              <a:rPr lang="en-US" sz="2400" dirty="0">
                <a:solidFill>
                  <a:schemeClr val="tx1"/>
                </a:solidFill>
                <a:cs typeface="Calibri Light" panose="020F0302020204030204" pitchFamily="34" charset="0"/>
              </a:rPr>
              <a:t>2. How do Further Education teacher educators at one college model the teaching of values within a college-based ITE </a:t>
            </a:r>
            <a:r>
              <a:rPr lang="en-US" sz="2400" dirty="0" err="1">
                <a:solidFill>
                  <a:schemeClr val="tx1"/>
                </a:solidFill>
                <a:cs typeface="Calibri Light" panose="020F0302020204030204" pitchFamily="34" charset="0"/>
              </a:rPr>
              <a:t>programme</a:t>
            </a:r>
            <a:r>
              <a:rPr lang="en-US" sz="2400" dirty="0">
                <a:solidFill>
                  <a:schemeClr val="tx1"/>
                </a:solidFill>
                <a:cs typeface="Calibri Light" panose="020F0302020204030204" pitchFamily="34" charset="0"/>
              </a:rPr>
              <a:t>?</a:t>
            </a:r>
          </a:p>
          <a:p>
            <a:r>
              <a:rPr lang="en-US" sz="2400" dirty="0">
                <a:solidFill>
                  <a:schemeClr val="tx1"/>
                </a:solidFill>
                <a:cs typeface="Calibri Light" panose="020F0302020204030204" pitchFamily="34" charset="0"/>
              </a:rPr>
              <a:t>3. How do trainee teachers model the teaching of values in their own classroom?</a:t>
            </a:r>
          </a:p>
          <a:p>
            <a:r>
              <a:rPr lang="en-US" sz="2400" dirty="0">
                <a:solidFill>
                  <a:schemeClr val="tx1"/>
                </a:solidFill>
                <a:cs typeface="Calibri Light" panose="020F0302020204030204" pitchFamily="34" charset="0"/>
              </a:rPr>
              <a:t>4. How does modelling of values by teacher educators develop values in trainee teachers ? </a:t>
            </a:r>
          </a:p>
          <a:p>
            <a:endParaRPr lang="en-GB" dirty="0"/>
          </a:p>
        </p:txBody>
      </p:sp>
    </p:spTree>
    <p:extLst>
      <p:ext uri="{BB962C8B-B14F-4D97-AF65-F5344CB8AC3E}">
        <p14:creationId xmlns:p14="http://schemas.microsoft.com/office/powerpoint/2010/main" val="1912364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am I curious ?</a:t>
            </a:r>
            <a:endParaRPr lang="en-GB" dirty="0"/>
          </a:p>
        </p:txBody>
      </p:sp>
      <p:sp>
        <p:nvSpPr>
          <p:cNvPr id="3" name="Content Placeholder 2"/>
          <p:cNvSpPr>
            <a:spLocks noGrp="1"/>
          </p:cNvSpPr>
          <p:nvPr>
            <p:ph idx="1"/>
          </p:nvPr>
        </p:nvSpPr>
        <p:spPr>
          <a:xfrm>
            <a:off x="1154954" y="2603500"/>
            <a:ext cx="8825659" cy="3705860"/>
          </a:xfrm>
        </p:spPr>
        <p:txBody>
          <a:bodyPr>
            <a:normAutofit fontScale="85000" lnSpcReduction="20000"/>
          </a:bodyPr>
          <a:lstStyle/>
          <a:p>
            <a:r>
              <a:rPr lang="en-US" sz="2400" dirty="0">
                <a:solidFill>
                  <a:schemeClr val="tx1"/>
                </a:solidFill>
                <a:cs typeface="Calibri Light" panose="020F0302020204030204" pitchFamily="34" charset="0"/>
              </a:rPr>
              <a:t>There is limited research into teacher education in Further Education, particularly by FE teacher educators.</a:t>
            </a:r>
          </a:p>
          <a:p>
            <a:r>
              <a:rPr lang="en-US" sz="2400" dirty="0">
                <a:solidFill>
                  <a:schemeClr val="tx1"/>
                </a:solidFill>
                <a:cs typeface="Calibri Light" panose="020F0302020204030204" pitchFamily="34" charset="0"/>
              </a:rPr>
              <a:t>There is a developing interest in a pedagogy of teacher education (Boyd,2014,Powell,2016,2020) alongside the recognition of the importance of the moral aspect of learning to become a teacher.(</a:t>
            </a:r>
            <a:r>
              <a:rPr lang="en-US" sz="2400" dirty="0" err="1">
                <a:solidFill>
                  <a:schemeClr val="tx1"/>
                </a:solidFill>
                <a:cs typeface="Calibri Light" panose="020F0302020204030204" pitchFamily="34" charset="0"/>
              </a:rPr>
              <a:t>Willemse</a:t>
            </a:r>
            <a:r>
              <a:rPr lang="en-US" sz="2400" dirty="0">
                <a:solidFill>
                  <a:schemeClr val="tx1"/>
                </a:solidFill>
                <a:cs typeface="Calibri Light" panose="020F0302020204030204" pitchFamily="34" charset="0"/>
              </a:rPr>
              <a:t> et al ,2008) .</a:t>
            </a:r>
          </a:p>
          <a:p>
            <a:r>
              <a:rPr lang="en-US" sz="2400" dirty="0">
                <a:solidFill>
                  <a:schemeClr val="tx1"/>
                </a:solidFill>
                <a:cs typeface="Calibri Light" panose="020F0302020204030204" pitchFamily="34" charset="0"/>
              </a:rPr>
              <a:t>Teacher education </a:t>
            </a:r>
            <a:r>
              <a:rPr lang="en-US" sz="2400" dirty="0" err="1">
                <a:solidFill>
                  <a:schemeClr val="tx1"/>
                </a:solidFill>
                <a:cs typeface="Calibri Light" panose="020F0302020204030204" pitchFamily="34" charset="0"/>
              </a:rPr>
              <a:t>programmes</a:t>
            </a:r>
            <a:r>
              <a:rPr lang="en-US" sz="2400" dirty="0">
                <a:solidFill>
                  <a:schemeClr val="tx1"/>
                </a:solidFill>
                <a:cs typeface="Calibri Light" panose="020F0302020204030204" pitchFamily="34" charset="0"/>
              </a:rPr>
              <a:t> are increasingly evaluated in terms of the impact that trainee teachers and qualified teachers have on their own students.(Hattie,2017).</a:t>
            </a:r>
          </a:p>
          <a:p>
            <a:r>
              <a:rPr lang="en-US" sz="2400" dirty="0">
                <a:solidFill>
                  <a:schemeClr val="tx1"/>
                </a:solidFill>
                <a:cs typeface="Calibri Light" panose="020F0302020204030204" pitchFamily="34" charset="0"/>
              </a:rPr>
              <a:t>A significant number of Further Education teacher educators come into the role by accident (Loo et al,2018, Loo,2020) and there is no agreed pathway to becoming and being a teacher educator in the FE sector.</a:t>
            </a:r>
          </a:p>
          <a:p>
            <a:endParaRPr lang="en-GB" dirty="0"/>
          </a:p>
        </p:txBody>
      </p:sp>
    </p:spTree>
    <p:extLst>
      <p:ext uri="{BB962C8B-B14F-4D97-AF65-F5344CB8AC3E}">
        <p14:creationId xmlns:p14="http://schemas.microsoft.com/office/powerpoint/2010/main" val="334126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20000"/>
          </a:bodyPr>
          <a:lstStyle/>
          <a:p>
            <a:pPr>
              <a:buFont typeface="Arial" panose="020B0604020202020204" pitchFamily="34" charset="0"/>
              <a:buChar char="•"/>
            </a:pPr>
            <a:r>
              <a:rPr lang="en-US" sz="2800" dirty="0">
                <a:solidFill>
                  <a:schemeClr val="tx1"/>
                </a:solidFill>
                <a:latin typeface="+mj-lt"/>
              </a:rPr>
              <a:t>There is little evidence that teacher educators are competent in serving as role models.(</a:t>
            </a:r>
            <a:r>
              <a:rPr lang="en-US" sz="2800" dirty="0" err="1">
                <a:solidFill>
                  <a:schemeClr val="tx1"/>
                </a:solidFill>
                <a:latin typeface="+mj-lt"/>
              </a:rPr>
              <a:t>Lunenberg,Korthagen</a:t>
            </a:r>
            <a:r>
              <a:rPr lang="en-US" sz="2800" dirty="0">
                <a:solidFill>
                  <a:schemeClr val="tx1"/>
                </a:solidFill>
                <a:latin typeface="+mj-lt"/>
              </a:rPr>
              <a:t> and </a:t>
            </a:r>
            <a:r>
              <a:rPr lang="en-US" sz="2800" dirty="0" err="1">
                <a:solidFill>
                  <a:schemeClr val="tx1"/>
                </a:solidFill>
                <a:latin typeface="+mj-lt"/>
              </a:rPr>
              <a:t>Swennen</a:t>
            </a:r>
            <a:r>
              <a:rPr lang="en-US" sz="2800" dirty="0">
                <a:solidFill>
                  <a:schemeClr val="tx1"/>
                </a:solidFill>
                <a:latin typeface="+mj-lt"/>
              </a:rPr>
              <a:t> ,2007)</a:t>
            </a:r>
          </a:p>
          <a:p>
            <a:pPr>
              <a:buFont typeface="Arial" panose="020B0604020202020204" pitchFamily="34" charset="0"/>
              <a:buChar char="•"/>
            </a:pPr>
            <a:r>
              <a:rPr lang="en-US" sz="2800" dirty="0">
                <a:solidFill>
                  <a:schemeClr val="tx1"/>
                </a:solidFill>
                <a:latin typeface="+mj-lt"/>
              </a:rPr>
              <a:t>There is a … “lack of awareness amongst teacher educators of the influence they may have on their students, merely by being the teachers they are.” (ibid,p.589)</a:t>
            </a:r>
          </a:p>
          <a:p>
            <a:pPr>
              <a:buFont typeface="Arial" panose="020B0604020202020204" pitchFamily="34" charset="0"/>
              <a:buChar char="•"/>
            </a:pPr>
            <a:r>
              <a:rPr lang="en-US" sz="2800" dirty="0">
                <a:solidFill>
                  <a:schemeClr val="tx1"/>
                </a:solidFill>
                <a:latin typeface="+mj-lt"/>
              </a:rPr>
              <a:t>I am interested in a values-led approach to teacher education. (Mycroft,2021)</a:t>
            </a:r>
          </a:p>
          <a:p>
            <a:endParaRPr lang="en-GB" dirty="0"/>
          </a:p>
        </p:txBody>
      </p:sp>
    </p:spTree>
    <p:extLst>
      <p:ext uri="{BB962C8B-B14F-4D97-AF65-F5344CB8AC3E}">
        <p14:creationId xmlns:p14="http://schemas.microsoft.com/office/powerpoint/2010/main" val="166817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definitions</a:t>
            </a:r>
            <a:endParaRPr lang="en-GB" dirty="0"/>
          </a:p>
        </p:txBody>
      </p:sp>
      <p:sp>
        <p:nvSpPr>
          <p:cNvPr id="3" name="Content Placeholder 2"/>
          <p:cNvSpPr>
            <a:spLocks noGrp="1"/>
          </p:cNvSpPr>
          <p:nvPr>
            <p:ph idx="1"/>
          </p:nvPr>
        </p:nvSpPr>
        <p:spPr/>
        <p:txBody>
          <a:bodyPr>
            <a:normAutofit fontScale="77500" lnSpcReduction="20000"/>
          </a:bodyPr>
          <a:lstStyle/>
          <a:p>
            <a:r>
              <a:rPr lang="en-US" sz="2400" b="1" dirty="0">
                <a:solidFill>
                  <a:schemeClr val="tx1"/>
                </a:solidFill>
                <a:cs typeface="Calibri Light" panose="020F0302020204030204" pitchFamily="34" charset="0"/>
              </a:rPr>
              <a:t>Values </a:t>
            </a:r>
            <a:r>
              <a:rPr lang="en-US" sz="2400" dirty="0">
                <a:solidFill>
                  <a:schemeClr val="tx1"/>
                </a:solidFill>
                <a:cs typeface="Calibri Light" panose="020F0302020204030204" pitchFamily="34" charset="0"/>
              </a:rPr>
              <a:t>“Values can be described as statements that represent what we stand for, our principles and how we want to live our lives. They provide us with guidance, meaning and motivation, add richness to our lives, and facilitate goals, decisions and adjustment. They are a guiding direction of travel.” (Makinson,2018, p.17)</a:t>
            </a:r>
          </a:p>
          <a:p>
            <a:r>
              <a:rPr lang="en-US" sz="2400" b="1" dirty="0">
                <a:solidFill>
                  <a:schemeClr val="tx1"/>
                </a:solidFill>
                <a:cs typeface="Calibri Light" panose="020F0302020204030204" pitchFamily="34" charset="0"/>
              </a:rPr>
              <a:t>Modelling </a:t>
            </a:r>
            <a:r>
              <a:rPr lang="en-US" sz="2400" dirty="0">
                <a:solidFill>
                  <a:schemeClr val="tx1"/>
                </a:solidFill>
                <a:cs typeface="Calibri Light" panose="020F0302020204030204" pitchFamily="34" charset="0"/>
              </a:rPr>
              <a:t>"The basic concept of modelling in teacher education is </a:t>
            </a:r>
            <a:r>
              <a:rPr lang="en-US" sz="2400" dirty="0" err="1">
                <a:solidFill>
                  <a:schemeClr val="tx1"/>
                </a:solidFill>
                <a:cs typeface="Calibri Light" panose="020F0302020204030204" pitchFamily="34" charset="0"/>
              </a:rPr>
              <a:t>summarised</a:t>
            </a:r>
            <a:r>
              <a:rPr lang="en-US" sz="2400" dirty="0">
                <a:solidFill>
                  <a:schemeClr val="tx1"/>
                </a:solidFill>
                <a:cs typeface="Calibri Light" panose="020F0302020204030204" pitchFamily="34" charset="0"/>
              </a:rPr>
              <a:t> by the statement that ‘How I teach IS the message’ (Russell, 1997) and more recently this has been referred to as ‘congruent teaching’ (</a:t>
            </a:r>
            <a:r>
              <a:rPr lang="en-US" sz="2400" dirty="0" err="1">
                <a:solidFill>
                  <a:schemeClr val="tx1"/>
                </a:solidFill>
                <a:cs typeface="Calibri Light" panose="020F0302020204030204" pitchFamily="34" charset="0"/>
              </a:rPr>
              <a:t>Swennen</a:t>
            </a:r>
            <a:r>
              <a:rPr lang="en-US" sz="2400" dirty="0">
                <a:solidFill>
                  <a:schemeClr val="tx1"/>
                </a:solidFill>
                <a:cs typeface="Calibri Light" panose="020F0302020204030204" pitchFamily="34" charset="0"/>
              </a:rPr>
              <a:t>, </a:t>
            </a:r>
            <a:r>
              <a:rPr lang="en-US" sz="2400" dirty="0" err="1">
                <a:solidFill>
                  <a:schemeClr val="tx1"/>
                </a:solidFill>
                <a:cs typeface="Calibri Light" panose="020F0302020204030204" pitchFamily="34" charset="0"/>
              </a:rPr>
              <a:t>Lunenberg</a:t>
            </a:r>
            <a:r>
              <a:rPr lang="en-US" sz="2400" dirty="0">
                <a:solidFill>
                  <a:schemeClr val="tx1"/>
                </a:solidFill>
                <a:cs typeface="Calibri Light" panose="020F0302020204030204" pitchFamily="34" charset="0"/>
              </a:rPr>
              <a:t> and Korthagen, 2008). “Teaching is congruent when it models effective teaching and learning strategies that student teachers will be able to reconstruct in their own classrooms. The congruent teaching may also display values held by the teacher” </a:t>
            </a:r>
            <a:r>
              <a:rPr lang="en-US" sz="2400" dirty="0" err="1">
                <a:solidFill>
                  <a:schemeClr val="tx1"/>
                </a:solidFill>
                <a:cs typeface="Calibri Light" panose="020F0302020204030204" pitchFamily="34" charset="0"/>
              </a:rPr>
              <a:t>Willemse</a:t>
            </a:r>
            <a:r>
              <a:rPr lang="en-US" sz="2400" dirty="0">
                <a:solidFill>
                  <a:schemeClr val="tx1"/>
                </a:solidFill>
                <a:cs typeface="Calibri Light" panose="020F0302020204030204" pitchFamily="34" charset="0"/>
              </a:rPr>
              <a:t>, Lunenberg and Korthagen, 2005). </a:t>
            </a:r>
          </a:p>
          <a:p>
            <a:endParaRPr lang="en-GB" dirty="0"/>
          </a:p>
        </p:txBody>
      </p:sp>
    </p:spTree>
    <p:extLst>
      <p:ext uri="{BB962C8B-B14F-4D97-AF65-F5344CB8AC3E}">
        <p14:creationId xmlns:p14="http://schemas.microsoft.com/office/powerpoint/2010/main" val="359423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Thinking pairs – 5 minutes</a:t>
            </a:r>
            <a:endParaRPr lang="en-GB" dirty="0"/>
          </a:p>
        </p:txBody>
      </p:sp>
      <p:sp>
        <p:nvSpPr>
          <p:cNvPr id="3" name="Content Placeholder 2"/>
          <p:cNvSpPr>
            <a:spLocks noGrp="1"/>
          </p:cNvSpPr>
          <p:nvPr>
            <p:ph idx="1"/>
          </p:nvPr>
        </p:nvSpPr>
        <p:spPr/>
        <p:txBody>
          <a:bodyPr>
            <a:normAutofit/>
          </a:bodyPr>
          <a:lstStyle/>
          <a:p>
            <a:r>
              <a:rPr lang="en-US" sz="2800" dirty="0"/>
              <a:t>Consider your own values and how you practice these in your professional role  </a:t>
            </a:r>
          </a:p>
          <a:p>
            <a:r>
              <a:rPr lang="en-US" sz="2800" dirty="0"/>
              <a:t>Share with a partner</a:t>
            </a:r>
            <a:endParaRPr lang="en-GB" sz="2800" dirty="0"/>
          </a:p>
        </p:txBody>
      </p:sp>
    </p:spTree>
    <p:extLst>
      <p:ext uri="{BB962C8B-B14F-4D97-AF65-F5344CB8AC3E}">
        <p14:creationId xmlns:p14="http://schemas.microsoft.com/office/powerpoint/2010/main" val="214256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 teach IS the message (Russell 1997)</a:t>
            </a:r>
            <a:endParaRPr lang="en-GB" dirty="0"/>
          </a:p>
        </p:txBody>
      </p:sp>
      <p:sp>
        <p:nvSpPr>
          <p:cNvPr id="3" name="Content Placeholder 2"/>
          <p:cNvSpPr>
            <a:spLocks noGrp="1"/>
          </p:cNvSpPr>
          <p:nvPr>
            <p:ph idx="1"/>
          </p:nvPr>
        </p:nvSpPr>
        <p:spPr/>
        <p:txBody>
          <a:bodyPr>
            <a:normAutofit/>
          </a:bodyPr>
          <a:lstStyle/>
          <a:p>
            <a:r>
              <a:rPr lang="en-US" sz="2400" dirty="0" err="1"/>
              <a:t>Kemmis</a:t>
            </a:r>
            <a:r>
              <a:rPr lang="en-US" sz="2400" dirty="0"/>
              <a:t> et al. (2014) assert that student learning is an “initiation into [the] practices “, the “sayings, doings and </a:t>
            </a:r>
            <a:r>
              <a:rPr lang="en-US" sz="2400" dirty="0" err="1"/>
              <a:t>relatings</a:t>
            </a:r>
            <a:r>
              <a:rPr lang="en-US" sz="2400" dirty="0"/>
              <a:t> ” of a subject or profession and its “practice tradition”.</a:t>
            </a:r>
          </a:p>
          <a:p>
            <a:r>
              <a:rPr lang="en-US" sz="2400" dirty="0"/>
              <a:t>As teachers, we are introducing students into “how to go on” ( ibid,p.57) in their chosen profession or subject.</a:t>
            </a:r>
          </a:p>
          <a:p>
            <a:r>
              <a:rPr lang="en-US" sz="2400" dirty="0"/>
              <a:t>As teachers, we act as role models to our students of “how to go on” in our profession. </a:t>
            </a:r>
            <a:endParaRPr lang="en-GB" sz="2400" dirty="0"/>
          </a:p>
        </p:txBody>
      </p:sp>
    </p:spTree>
    <p:extLst>
      <p:ext uri="{BB962C8B-B14F-4D97-AF65-F5344CB8AC3E}">
        <p14:creationId xmlns:p14="http://schemas.microsoft.com/office/powerpoint/2010/main" val="382800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layered pedagogy of teacher education</a:t>
            </a:r>
            <a:endParaRPr lang="en-GB" dirty="0"/>
          </a:p>
        </p:txBody>
      </p:sp>
      <p:sp>
        <p:nvSpPr>
          <p:cNvPr id="3" name="Content Placeholder 2"/>
          <p:cNvSpPr>
            <a:spLocks noGrp="1"/>
          </p:cNvSpPr>
          <p:nvPr>
            <p:ph idx="1"/>
          </p:nvPr>
        </p:nvSpPr>
        <p:spPr/>
        <p:txBody>
          <a:bodyPr>
            <a:noAutofit/>
          </a:bodyPr>
          <a:lstStyle/>
          <a:p>
            <a:r>
              <a:rPr lang="en-US" sz="2000" dirty="0">
                <a:latin typeface="+mj-lt"/>
              </a:rPr>
              <a:t>Teacher educator explicitly models a teaching </a:t>
            </a:r>
            <a:r>
              <a:rPr lang="en-US" sz="2000" dirty="0" err="1">
                <a:latin typeface="+mj-lt"/>
              </a:rPr>
              <a:t>behaviour</a:t>
            </a:r>
            <a:r>
              <a:rPr lang="en-US" sz="2000" dirty="0">
                <a:latin typeface="+mj-lt"/>
              </a:rPr>
              <a:t> and /or value</a:t>
            </a:r>
          </a:p>
          <a:p>
            <a:endParaRPr lang="en-US" sz="2000" dirty="0">
              <a:latin typeface="+mj-lt"/>
            </a:endParaRPr>
          </a:p>
          <a:p>
            <a:r>
              <a:rPr lang="en-US" sz="2000" dirty="0">
                <a:latin typeface="+mj-lt"/>
              </a:rPr>
              <a:t>Trainee teacher adopts and models teaching </a:t>
            </a:r>
            <a:r>
              <a:rPr lang="en-US" sz="2000" dirty="0" err="1">
                <a:latin typeface="+mj-lt"/>
              </a:rPr>
              <a:t>behaviour</a:t>
            </a:r>
            <a:r>
              <a:rPr lang="en-US" sz="2000" dirty="0">
                <a:latin typeface="+mj-lt"/>
              </a:rPr>
              <a:t> and /or value in their own practice </a:t>
            </a:r>
          </a:p>
          <a:p>
            <a:endParaRPr lang="en-US" sz="2000" dirty="0">
              <a:latin typeface="+mj-lt"/>
            </a:endParaRPr>
          </a:p>
          <a:p>
            <a:r>
              <a:rPr lang="en-US" sz="2000" dirty="0">
                <a:latin typeface="+mj-lt"/>
              </a:rPr>
              <a:t>Trainee teacher's students adopt and adapt </a:t>
            </a:r>
            <a:r>
              <a:rPr lang="en-US" sz="2000" dirty="0" err="1">
                <a:latin typeface="+mj-lt"/>
              </a:rPr>
              <a:t>behaviour</a:t>
            </a:r>
            <a:r>
              <a:rPr lang="en-US" sz="2000" dirty="0">
                <a:latin typeface="+mj-lt"/>
              </a:rPr>
              <a:t> and/or values </a:t>
            </a:r>
          </a:p>
          <a:p>
            <a:endParaRPr lang="en-US" sz="2000" dirty="0">
              <a:latin typeface="+mj-lt"/>
            </a:endParaRPr>
          </a:p>
          <a:p>
            <a:r>
              <a:rPr lang="en-GB" sz="2000" dirty="0">
                <a:latin typeface="+mj-lt"/>
              </a:rPr>
              <a:t>(Adapted from Boyd et al., 2014,p.70)</a:t>
            </a:r>
          </a:p>
        </p:txBody>
      </p:sp>
    </p:spTree>
    <p:extLst>
      <p:ext uri="{BB962C8B-B14F-4D97-AF65-F5344CB8AC3E}">
        <p14:creationId xmlns:p14="http://schemas.microsoft.com/office/powerpoint/2010/main" val="2406127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18945</TotalTime>
  <Words>2991</Words>
  <Application>Microsoft Office PowerPoint</Application>
  <PresentationFormat>Widescreen</PresentationFormat>
  <Paragraphs>152</Paragraphs>
  <Slides>25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Century Gothic</vt:lpstr>
      <vt:lpstr>Wingdings 3</vt:lpstr>
      <vt:lpstr>Ion Boardroom</vt:lpstr>
      <vt:lpstr>Crossing boundaries: learning to teach in Further Education: how FE teacher educators use modelling to teach values</vt:lpstr>
      <vt:lpstr>Context </vt:lpstr>
      <vt:lpstr>The research seeks to answer …</vt:lpstr>
      <vt:lpstr>Why am I curious ?</vt:lpstr>
      <vt:lpstr>PowerPoint Presentation</vt:lpstr>
      <vt:lpstr>Working definitions</vt:lpstr>
      <vt:lpstr>Thinking pairs – 5 minutes</vt:lpstr>
      <vt:lpstr>How I teach IS the message (Russell 1997)</vt:lpstr>
      <vt:lpstr>A layered pedagogy of teacher education</vt:lpstr>
      <vt:lpstr>Research Design</vt:lpstr>
      <vt:lpstr>Action research ,phronesis and ethics</vt:lpstr>
      <vt:lpstr>Structured Ethical Reflection (SER)</vt:lpstr>
      <vt:lpstr>Initial Findings (1)</vt:lpstr>
      <vt:lpstr>Initial findings (2)</vt:lpstr>
      <vt:lpstr>Initial findings (3)</vt:lpstr>
      <vt:lpstr>Initial Findings (4)</vt:lpstr>
      <vt:lpstr>Trainee teacher voice</vt:lpstr>
      <vt:lpstr>Initial Findings (5)</vt:lpstr>
      <vt:lpstr>Modelling values during the Coronavirus pandemic</vt:lpstr>
      <vt:lpstr>Modelling values during the coronavirus pandemic</vt:lpstr>
      <vt:lpstr>Modelling values during the Coronavirus pandemic</vt:lpstr>
      <vt:lpstr>Educational Virtuosity </vt:lpstr>
      <vt:lpstr>Questions </vt:lpstr>
      <vt:lpstr>References</vt:lpstr>
      <vt:lpstr>References continued</vt:lpstr>
    </vt:vector>
  </TitlesOfParts>
  <Company>Shipley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Booth-Martin</dc:creator>
  <cp:lastModifiedBy>Heather Booth-Martin</cp:lastModifiedBy>
  <cp:revision>46</cp:revision>
  <dcterms:created xsi:type="dcterms:W3CDTF">2022-05-09T14:55:48Z</dcterms:created>
  <dcterms:modified xsi:type="dcterms:W3CDTF">2022-10-31T10:59:34Z</dcterms:modified>
</cp:coreProperties>
</file>