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57" r:id="rId4"/>
    <p:sldId id="258"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2431" autoAdjust="0"/>
  </p:normalViewPr>
  <p:slideViewPr>
    <p:cSldViewPr snapToGrid="0">
      <p:cViewPr varScale="1">
        <p:scale>
          <a:sx n="45" d="100"/>
          <a:sy n="45" d="100"/>
        </p:scale>
        <p:origin x="16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63B51-7C58-475C-9BDE-38D36C0E7AC4}" type="datetimeFigureOut">
              <a:rPr lang="en-GB" smtClean="0"/>
              <a:t>20/05/2021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E4F66-C993-4F0F-9831-628E1B8FF7F1}" type="slidenum">
              <a:rPr lang="en-GB" smtClean="0"/>
              <a:t>‹#›</a:t>
            </a:fld>
            <a:endParaRPr lang="en-GB"/>
          </a:p>
        </p:txBody>
      </p:sp>
    </p:spTree>
    <p:extLst>
      <p:ext uri="{BB962C8B-B14F-4D97-AF65-F5344CB8AC3E}">
        <p14:creationId xmlns:p14="http://schemas.microsoft.com/office/powerpoint/2010/main" val="119426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 history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Tourism – I used to teach a module about tourism development and so would teach about environmental impact of tourism and social/economic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have been thinking about and teaching aspects of this for a long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secondary science member of staff with degree in environmental science and 2 primary people (1 humanities and 1 science)</a:t>
            </a:r>
          </a:p>
          <a:p>
            <a:endParaRPr lang="en-GB" dirty="0"/>
          </a:p>
        </p:txBody>
      </p:sp>
      <p:sp>
        <p:nvSpPr>
          <p:cNvPr id="4" name="Slide Number Placeholder 3"/>
          <p:cNvSpPr>
            <a:spLocks noGrp="1"/>
          </p:cNvSpPr>
          <p:nvPr>
            <p:ph type="sldNum" sz="quarter" idx="5"/>
          </p:nvPr>
        </p:nvSpPr>
        <p:spPr/>
        <p:txBody>
          <a:bodyPr/>
          <a:lstStyle/>
          <a:p>
            <a:fld id="{2B4E4F66-C993-4F0F-9831-628E1B8FF7F1}" type="slidenum">
              <a:rPr lang="en-GB" smtClean="0"/>
              <a:t>2</a:t>
            </a:fld>
            <a:endParaRPr lang="en-GB"/>
          </a:p>
        </p:txBody>
      </p:sp>
    </p:spTree>
    <p:extLst>
      <p:ext uri="{BB962C8B-B14F-4D97-AF65-F5344CB8AC3E}">
        <p14:creationId xmlns:p14="http://schemas.microsoft.com/office/powerpoint/2010/main" val="125715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Education Studies – 10 years at least! First periodic review when started managing provision</a:t>
            </a:r>
          </a:p>
          <a:p>
            <a:r>
              <a:rPr lang="en-GB" dirty="0"/>
              <a:t>Who the students are – very urban and widening participation – not environmentally aware – important for cultural capital as the 2 modules together provide trips to enrich student experience</a:t>
            </a:r>
          </a:p>
        </p:txBody>
      </p:sp>
      <p:sp>
        <p:nvSpPr>
          <p:cNvPr id="4" name="Slide Number Placeholder 3"/>
          <p:cNvSpPr>
            <a:spLocks noGrp="1"/>
          </p:cNvSpPr>
          <p:nvPr>
            <p:ph type="sldNum" sz="quarter" idx="5"/>
          </p:nvPr>
        </p:nvSpPr>
        <p:spPr/>
        <p:txBody>
          <a:bodyPr/>
          <a:lstStyle/>
          <a:p>
            <a:fld id="{2B4E4F66-C993-4F0F-9831-628E1B8FF7F1}" type="slidenum">
              <a:rPr lang="en-GB" smtClean="0"/>
              <a:t>3</a:t>
            </a:fld>
            <a:endParaRPr lang="en-GB"/>
          </a:p>
        </p:txBody>
      </p:sp>
    </p:spTree>
    <p:extLst>
      <p:ext uri="{BB962C8B-B14F-4D97-AF65-F5344CB8AC3E}">
        <p14:creationId xmlns:p14="http://schemas.microsoft.com/office/powerpoint/2010/main" val="96375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BASMLE – who are the students some of these are FE support staff</a:t>
            </a:r>
          </a:p>
          <a:p>
            <a:r>
              <a:rPr lang="en-GB" dirty="0"/>
              <a:t>rearranged and made room for – proved to be inspirational for this student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completing her dissertation, (soon to be a graduate as her part-time course ended in Jan 2021), this email demonstrates this practitioner has continued to integrate ESD into her practice and the daily running of the EYFS setting in which she works. It is from the first student who focused their dissertation on ESD.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work we are still recycling and reusing in nursery as before, we have just got some panels from another setting which is a supermarket at the moment (more chances for reusing) to fit in with this terms story </a:t>
            </a:r>
            <a:r>
              <a:rPr lang="en-GB" sz="1200" kern="1200" dirty="0" err="1">
                <a:solidFill>
                  <a:schemeClr val="tx1"/>
                </a:solidFill>
                <a:effectLst/>
                <a:latin typeface="+mn-lt"/>
                <a:ea typeface="+mn-ea"/>
                <a:cs typeface="+mn-cs"/>
              </a:rPr>
              <a:t>Supertato</a:t>
            </a:r>
            <a:r>
              <a:rPr lang="en-GB" sz="1200" kern="1200" dirty="0">
                <a:solidFill>
                  <a:schemeClr val="tx1"/>
                </a:solidFill>
                <a:effectLst/>
                <a:latin typeface="+mn-lt"/>
                <a:ea typeface="+mn-ea"/>
                <a:cs typeface="+mn-cs"/>
              </a:rPr>
              <a:t> which is set in a supermarket. However, I will suggest the recycling centre when we change it.</a:t>
            </a:r>
          </a:p>
          <a:p>
            <a:endParaRPr lang="en-GB" dirty="0"/>
          </a:p>
          <a:p>
            <a:endParaRPr lang="en-GB" dirty="0"/>
          </a:p>
        </p:txBody>
      </p:sp>
      <p:sp>
        <p:nvSpPr>
          <p:cNvPr id="4" name="Slide Number Placeholder 3"/>
          <p:cNvSpPr>
            <a:spLocks noGrp="1"/>
          </p:cNvSpPr>
          <p:nvPr>
            <p:ph type="sldNum" sz="quarter" idx="5"/>
          </p:nvPr>
        </p:nvSpPr>
        <p:spPr/>
        <p:txBody>
          <a:bodyPr/>
          <a:lstStyle/>
          <a:p>
            <a:fld id="{2B4E4F66-C993-4F0F-9831-628E1B8FF7F1}" type="slidenum">
              <a:rPr lang="en-GB" smtClean="0"/>
              <a:t>4</a:t>
            </a:fld>
            <a:endParaRPr lang="en-GB"/>
          </a:p>
        </p:txBody>
      </p:sp>
    </p:spTree>
    <p:extLst>
      <p:ext uri="{BB962C8B-B14F-4D97-AF65-F5344CB8AC3E}">
        <p14:creationId xmlns:p14="http://schemas.microsoft.com/office/powerpoint/2010/main" val="416547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catering lecturer during SSP talking about a </a:t>
            </a:r>
            <a:r>
              <a:rPr lang="en-GB" dirty="0" err="1"/>
              <a:t>wakelet</a:t>
            </a:r>
            <a:r>
              <a:rPr lang="en-GB" dirty="0"/>
              <a:t> for his professional cooking site – sustainable fishing, reducing food waste</a:t>
            </a:r>
          </a:p>
          <a:p>
            <a:r>
              <a:rPr lang="en-GB" dirty="0"/>
              <a:t>Tourism – I used to teach a module about tourism development and so would teach about environmental impact of tourism and social/economic</a:t>
            </a:r>
          </a:p>
          <a:p>
            <a:r>
              <a:rPr lang="en-GB" dirty="0"/>
              <a:t>Included in ESOL as a topic to practice language</a:t>
            </a:r>
          </a:p>
          <a:p>
            <a:r>
              <a:rPr lang="en-GB" dirty="0"/>
              <a:t>Beauty – looking at packaging and ingredients in products</a:t>
            </a:r>
          </a:p>
          <a:p>
            <a:r>
              <a:rPr lang="en-GB" dirty="0"/>
              <a:t>Construction – easy</a:t>
            </a:r>
          </a:p>
          <a:p>
            <a:r>
              <a:rPr lang="en-GB" dirty="0"/>
              <a:t>Engineering – easy</a:t>
            </a:r>
          </a:p>
          <a:p>
            <a:r>
              <a:rPr lang="en-GB" dirty="0"/>
              <a:t>Business – easy but some challenging concepts to capitalist orthodoxy!</a:t>
            </a:r>
          </a:p>
          <a:p>
            <a:endParaRPr lang="en-GB" dirty="0"/>
          </a:p>
        </p:txBody>
      </p:sp>
      <p:sp>
        <p:nvSpPr>
          <p:cNvPr id="4" name="Slide Number Placeholder 3"/>
          <p:cNvSpPr>
            <a:spLocks noGrp="1"/>
          </p:cNvSpPr>
          <p:nvPr>
            <p:ph type="sldNum" sz="quarter" idx="5"/>
          </p:nvPr>
        </p:nvSpPr>
        <p:spPr/>
        <p:txBody>
          <a:bodyPr/>
          <a:lstStyle/>
          <a:p>
            <a:fld id="{2B4E4F66-C993-4F0F-9831-628E1B8FF7F1}" type="slidenum">
              <a:rPr lang="en-GB" smtClean="0"/>
              <a:t>6</a:t>
            </a:fld>
            <a:endParaRPr lang="en-GB"/>
          </a:p>
        </p:txBody>
      </p:sp>
    </p:spTree>
    <p:extLst>
      <p:ext uri="{BB962C8B-B14F-4D97-AF65-F5344CB8AC3E}">
        <p14:creationId xmlns:p14="http://schemas.microsoft.com/office/powerpoint/2010/main" val="233117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3851-7DE3-4E94-BB47-FE39B1941B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B9E9CB-B0C5-4E7E-8A0E-1A9654F34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1BD061-93E0-4D7C-B25A-0B49AE865F21}"/>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5" name="Footer Placeholder 4">
            <a:extLst>
              <a:ext uri="{FF2B5EF4-FFF2-40B4-BE49-F238E27FC236}">
                <a16:creationId xmlns:a16="http://schemas.microsoft.com/office/drawing/2014/main" id="{552FD905-C475-4CE2-886B-8CBA7E139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2B265F-4747-4F03-A5A4-F9B754937A2B}"/>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251043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01CE-4DD4-4453-81B8-3AABA1FEC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087639-DF00-4221-A2F7-96839AED54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04961-5525-4876-9B07-E854F05BEE20}"/>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5" name="Footer Placeholder 4">
            <a:extLst>
              <a:ext uri="{FF2B5EF4-FFF2-40B4-BE49-F238E27FC236}">
                <a16:creationId xmlns:a16="http://schemas.microsoft.com/office/drawing/2014/main" id="{D7444C98-C50E-43AE-B4D1-8F2AD13C2A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FA079-6B8A-4FAD-9AB6-54FBE44E2DD3}"/>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205658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DF9DE-7AE1-47C5-A062-B585EF81AB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B1EA5F-78F7-4365-9996-CA43FEED73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992D09-1C68-45D2-B12F-970872F6C81C}"/>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5" name="Footer Placeholder 4">
            <a:extLst>
              <a:ext uri="{FF2B5EF4-FFF2-40B4-BE49-F238E27FC236}">
                <a16:creationId xmlns:a16="http://schemas.microsoft.com/office/drawing/2014/main" id="{0698D3FD-6564-4563-AC64-5A83DC156C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6272EF-48D7-44E5-851D-20EABD9C7B4F}"/>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35101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EC1E-4F5D-4877-8BC6-DF1301E2DE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A7242F-4925-4F08-9F71-4640B7DFF5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879488-B9D7-480E-8071-5C252590AC87}"/>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5" name="Footer Placeholder 4">
            <a:extLst>
              <a:ext uri="{FF2B5EF4-FFF2-40B4-BE49-F238E27FC236}">
                <a16:creationId xmlns:a16="http://schemas.microsoft.com/office/drawing/2014/main" id="{31450581-B17A-4CF5-BB49-1EC9ED9BB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65C56D-7B15-4F27-ADCD-13CD408E53D9}"/>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401916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8775-67A0-4251-881A-5A1B5C7B4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92F33C-D045-4BB8-B585-E36343297D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530AC0-40C8-4175-8550-80E8B13D7D62}"/>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5" name="Footer Placeholder 4">
            <a:extLst>
              <a:ext uri="{FF2B5EF4-FFF2-40B4-BE49-F238E27FC236}">
                <a16:creationId xmlns:a16="http://schemas.microsoft.com/office/drawing/2014/main" id="{D59440A9-3186-48EB-9830-D4CB63847A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F9239-4C93-4AA4-9A17-4A716834C46D}"/>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365981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E79B-27B5-418C-981A-5236E53D35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A3FC03-65A8-4D51-A2B9-52F1BF2FD6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0C117D-EAAD-48FF-B35B-61D1B9BBDA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6EB5F7-AF1E-4842-BD5B-234F1EB432DF}"/>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6" name="Footer Placeholder 5">
            <a:extLst>
              <a:ext uri="{FF2B5EF4-FFF2-40B4-BE49-F238E27FC236}">
                <a16:creationId xmlns:a16="http://schemas.microsoft.com/office/drawing/2014/main" id="{88AC3F77-EFD3-4708-AEC6-F82932CA87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E2287-1190-47FB-91FD-6346B8665702}"/>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29445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8A38-ABCB-4CC9-8F05-AF0191E07D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5A8EA6-8E18-49A3-9742-CA56CE323F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6602BF-E294-4BEE-9D88-172C9E0382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F633C7-3ADC-4F8B-B284-9D8ED54F60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781349-8DE9-41B7-A9DB-98CB1201B9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C480B6-63E2-4D21-8295-627B5FF5D189}"/>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8" name="Footer Placeholder 7">
            <a:extLst>
              <a:ext uri="{FF2B5EF4-FFF2-40B4-BE49-F238E27FC236}">
                <a16:creationId xmlns:a16="http://schemas.microsoft.com/office/drawing/2014/main" id="{088BA513-3375-413A-AEA7-C3B5C1A09A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F39DDD-C918-4689-A5A3-10363142A86C}"/>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183923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0011-BF9E-4396-93D7-3427C801CA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EDA0E5-CE57-448E-9EC3-D7C3EBE9D01F}"/>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4" name="Footer Placeholder 3">
            <a:extLst>
              <a:ext uri="{FF2B5EF4-FFF2-40B4-BE49-F238E27FC236}">
                <a16:creationId xmlns:a16="http://schemas.microsoft.com/office/drawing/2014/main" id="{C3892553-AA0B-4D16-8619-086464CF48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12C46B-EEEC-43A4-A86A-452A36B22DB2}"/>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2614393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455EA-9582-4FDF-8E90-119E678DD8EF}"/>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3" name="Footer Placeholder 2">
            <a:extLst>
              <a:ext uri="{FF2B5EF4-FFF2-40B4-BE49-F238E27FC236}">
                <a16:creationId xmlns:a16="http://schemas.microsoft.com/office/drawing/2014/main" id="{A688B787-2DD4-46BB-B63E-48B7E7AC65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201B7C-B021-4A69-99A5-8A01ACF34860}"/>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173945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766C-62F7-4DEE-8668-4EA7C7901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B479CC-48C3-411C-98B0-7DD9C929F7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C8EC27-8E56-4A52-8A6B-37674710B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845687-1939-4BBB-9E56-DB6D25B11931}"/>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6" name="Footer Placeholder 5">
            <a:extLst>
              <a:ext uri="{FF2B5EF4-FFF2-40B4-BE49-F238E27FC236}">
                <a16:creationId xmlns:a16="http://schemas.microsoft.com/office/drawing/2014/main" id="{13E694A9-E672-4235-A44E-41569A4BFF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A514E1-D6EF-41AF-9367-3E1F87A9E6FC}"/>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165263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0BC5-4371-4045-82DE-DE25506DC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8755D9-11B4-4BFB-AE78-0BD69AB62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03D0C4-E9EC-4372-A73D-972053DEF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C4178C-7004-4004-88AF-7EA5D954A929}"/>
              </a:ext>
            </a:extLst>
          </p:cNvPr>
          <p:cNvSpPr>
            <a:spLocks noGrp="1"/>
          </p:cNvSpPr>
          <p:nvPr>
            <p:ph type="dt" sz="half" idx="10"/>
          </p:nvPr>
        </p:nvSpPr>
        <p:spPr/>
        <p:txBody>
          <a:bodyPr/>
          <a:lstStyle/>
          <a:p>
            <a:fld id="{F1902DE7-EFAE-4483-A719-162951CF3CF1}" type="datetimeFigureOut">
              <a:rPr lang="en-GB" smtClean="0"/>
              <a:t>20/05/2021</a:t>
            </a:fld>
            <a:endParaRPr lang="en-GB"/>
          </a:p>
        </p:txBody>
      </p:sp>
      <p:sp>
        <p:nvSpPr>
          <p:cNvPr id="6" name="Footer Placeholder 5">
            <a:extLst>
              <a:ext uri="{FF2B5EF4-FFF2-40B4-BE49-F238E27FC236}">
                <a16:creationId xmlns:a16="http://schemas.microsoft.com/office/drawing/2014/main" id="{16C2DD10-5E2E-468B-A487-1B55D4A9A2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6A7263-8489-4758-9E34-6AA5FB631ED1}"/>
              </a:ext>
            </a:extLst>
          </p:cNvPr>
          <p:cNvSpPr>
            <a:spLocks noGrp="1"/>
          </p:cNvSpPr>
          <p:nvPr>
            <p:ph type="sldNum" sz="quarter" idx="12"/>
          </p:nvPr>
        </p:nvSpPr>
        <p:spPr/>
        <p:txBody>
          <a:bodyPr/>
          <a:lstStyle/>
          <a:p>
            <a:fld id="{3D05E6BB-79DC-4205-B29D-E040BB23FA1B}" type="slidenum">
              <a:rPr lang="en-GB" smtClean="0"/>
              <a:t>‹#›</a:t>
            </a:fld>
            <a:endParaRPr lang="en-GB"/>
          </a:p>
        </p:txBody>
      </p:sp>
    </p:spTree>
    <p:extLst>
      <p:ext uri="{BB962C8B-B14F-4D97-AF65-F5344CB8AC3E}">
        <p14:creationId xmlns:p14="http://schemas.microsoft.com/office/powerpoint/2010/main" val="283679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35D7F-4426-446A-B31A-7F76F1A8D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F943C9-889F-4D5C-BDE7-79CEDAF8F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EA7020-32CA-4066-B587-166F0A066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02DE7-EFAE-4483-A719-162951CF3CF1}" type="datetimeFigureOut">
              <a:rPr lang="en-GB" smtClean="0"/>
              <a:t>20/05/2021</a:t>
            </a:fld>
            <a:endParaRPr lang="en-GB"/>
          </a:p>
        </p:txBody>
      </p:sp>
      <p:sp>
        <p:nvSpPr>
          <p:cNvPr id="5" name="Footer Placeholder 4">
            <a:extLst>
              <a:ext uri="{FF2B5EF4-FFF2-40B4-BE49-F238E27FC236}">
                <a16:creationId xmlns:a16="http://schemas.microsoft.com/office/drawing/2014/main" id="{86776743-51D2-4318-B98F-230A8FFA1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B407A0-4940-49D9-9234-759FB91C7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5E6BB-79DC-4205-B29D-E040BB23FA1B}" type="slidenum">
              <a:rPr lang="en-GB" smtClean="0"/>
              <a:t>‹#›</a:t>
            </a:fld>
            <a:endParaRPr lang="en-GB"/>
          </a:p>
        </p:txBody>
      </p:sp>
    </p:spTree>
    <p:extLst>
      <p:ext uri="{BB962C8B-B14F-4D97-AF65-F5344CB8AC3E}">
        <p14:creationId xmlns:p14="http://schemas.microsoft.com/office/powerpoint/2010/main" val="193600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82B2-BDBC-4099-B5BD-6A37B5AC0832}"/>
              </a:ext>
            </a:extLst>
          </p:cNvPr>
          <p:cNvSpPr>
            <a:spLocks noGrp="1"/>
          </p:cNvSpPr>
          <p:nvPr>
            <p:ph type="ctrTitle"/>
          </p:nvPr>
        </p:nvSpPr>
        <p:spPr/>
        <p:txBody>
          <a:bodyPr/>
          <a:lstStyle/>
          <a:p>
            <a:r>
              <a:rPr lang="en-GB" dirty="0"/>
              <a:t>ESD at Bradford College</a:t>
            </a:r>
          </a:p>
        </p:txBody>
      </p:sp>
      <p:sp>
        <p:nvSpPr>
          <p:cNvPr id="3" name="Subtitle 2">
            <a:extLst>
              <a:ext uri="{FF2B5EF4-FFF2-40B4-BE49-F238E27FC236}">
                <a16:creationId xmlns:a16="http://schemas.microsoft.com/office/drawing/2014/main" id="{7E0D45D6-1826-4138-9D09-0CEBADD7148B}"/>
              </a:ext>
            </a:extLst>
          </p:cNvPr>
          <p:cNvSpPr>
            <a:spLocks noGrp="1"/>
          </p:cNvSpPr>
          <p:nvPr>
            <p:ph type="subTitle" idx="1"/>
          </p:nvPr>
        </p:nvSpPr>
        <p:spPr/>
        <p:txBody>
          <a:bodyPr/>
          <a:lstStyle/>
          <a:p>
            <a:r>
              <a:rPr lang="en-GB" dirty="0"/>
              <a:t>Kirstin Sawyer</a:t>
            </a:r>
          </a:p>
          <a:p>
            <a:r>
              <a:rPr lang="en-GB" dirty="0"/>
              <a:t>Head of School Education and Professional Studies</a:t>
            </a:r>
          </a:p>
        </p:txBody>
      </p:sp>
    </p:spTree>
    <p:extLst>
      <p:ext uri="{BB962C8B-B14F-4D97-AF65-F5344CB8AC3E}">
        <p14:creationId xmlns:p14="http://schemas.microsoft.com/office/powerpoint/2010/main" val="282260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4D00-A51B-45D7-82AE-9306A6DEC304}"/>
              </a:ext>
            </a:extLst>
          </p:cNvPr>
          <p:cNvSpPr>
            <a:spLocks noGrp="1"/>
          </p:cNvSpPr>
          <p:nvPr>
            <p:ph type="title"/>
          </p:nvPr>
        </p:nvSpPr>
        <p:spPr/>
        <p:txBody>
          <a:bodyPr/>
          <a:lstStyle/>
          <a:p>
            <a:r>
              <a:rPr lang="en-GB" b="1" dirty="0"/>
              <a:t>Strategy</a:t>
            </a:r>
          </a:p>
        </p:txBody>
      </p:sp>
      <p:sp>
        <p:nvSpPr>
          <p:cNvPr id="3" name="Content Placeholder 2">
            <a:extLst>
              <a:ext uri="{FF2B5EF4-FFF2-40B4-BE49-F238E27FC236}">
                <a16:creationId xmlns:a16="http://schemas.microsoft.com/office/drawing/2014/main" id="{D8F486AE-ED20-46DD-BC74-6AF8EC02988E}"/>
              </a:ext>
            </a:extLst>
          </p:cNvPr>
          <p:cNvSpPr>
            <a:spLocks noGrp="1"/>
          </p:cNvSpPr>
          <p:nvPr>
            <p:ph idx="1"/>
          </p:nvPr>
        </p:nvSpPr>
        <p:spPr/>
        <p:txBody>
          <a:bodyPr/>
          <a:lstStyle/>
          <a:p>
            <a:r>
              <a:rPr lang="en-GB" dirty="0"/>
              <a:t>Decide its important</a:t>
            </a:r>
          </a:p>
          <a:p>
            <a:r>
              <a:rPr lang="en-GB" dirty="0"/>
              <a:t>Develop/recruit/find the expertise</a:t>
            </a:r>
          </a:p>
          <a:p>
            <a:pPr lvl="1"/>
            <a:r>
              <a:rPr lang="en-GB" dirty="0"/>
              <a:t>Use that expertise across programmes</a:t>
            </a:r>
          </a:p>
          <a:p>
            <a:r>
              <a:rPr lang="en-GB" dirty="0"/>
              <a:t>Decide where/how it can be delivered</a:t>
            </a:r>
          </a:p>
          <a:p>
            <a:pPr marL="457200" lvl="1" indent="0">
              <a:buNone/>
            </a:pPr>
            <a:endParaRPr lang="en-GB" dirty="0"/>
          </a:p>
        </p:txBody>
      </p:sp>
    </p:spTree>
    <p:extLst>
      <p:ext uri="{BB962C8B-B14F-4D97-AF65-F5344CB8AC3E}">
        <p14:creationId xmlns:p14="http://schemas.microsoft.com/office/powerpoint/2010/main" val="123727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BA79-12C8-49C7-998F-A814649D658A}"/>
              </a:ext>
            </a:extLst>
          </p:cNvPr>
          <p:cNvSpPr>
            <a:spLocks noGrp="1"/>
          </p:cNvSpPr>
          <p:nvPr>
            <p:ph type="title"/>
          </p:nvPr>
        </p:nvSpPr>
        <p:spPr/>
        <p:txBody>
          <a:bodyPr/>
          <a:lstStyle/>
          <a:p>
            <a:r>
              <a:rPr lang="en-GB" b="1" dirty="0"/>
              <a:t>Started with undergraduate degree</a:t>
            </a:r>
          </a:p>
        </p:txBody>
      </p:sp>
      <p:sp>
        <p:nvSpPr>
          <p:cNvPr id="3" name="Content Placeholder 2">
            <a:extLst>
              <a:ext uri="{FF2B5EF4-FFF2-40B4-BE49-F238E27FC236}">
                <a16:creationId xmlns:a16="http://schemas.microsoft.com/office/drawing/2014/main" id="{D371EF4B-180F-41CB-BB8C-DF00BBA0C963}"/>
              </a:ext>
            </a:extLst>
          </p:cNvPr>
          <p:cNvSpPr>
            <a:spLocks noGrp="1"/>
          </p:cNvSpPr>
          <p:nvPr>
            <p:ph idx="1"/>
          </p:nvPr>
        </p:nvSpPr>
        <p:spPr/>
        <p:txBody>
          <a:bodyPr/>
          <a:lstStyle/>
          <a:p>
            <a:r>
              <a:rPr lang="en-GB" dirty="0"/>
              <a:t>Education Studies – Environmental Education module</a:t>
            </a:r>
          </a:p>
          <a:p>
            <a:pPr lvl="1"/>
            <a:r>
              <a:rPr lang="en-GB" dirty="0"/>
              <a:t>QAA benchmarks </a:t>
            </a:r>
          </a:p>
          <a:p>
            <a:pPr lvl="1"/>
            <a:r>
              <a:rPr lang="en-GB" dirty="0"/>
              <a:t>Module in year 2 alongside Education Outside the Classroom</a:t>
            </a:r>
          </a:p>
        </p:txBody>
      </p:sp>
      <p:pic>
        <p:nvPicPr>
          <p:cNvPr id="4" name="Picture 3">
            <a:extLst>
              <a:ext uri="{FF2B5EF4-FFF2-40B4-BE49-F238E27FC236}">
                <a16:creationId xmlns:a16="http://schemas.microsoft.com/office/drawing/2014/main" id="{14EEDCDE-6F8C-4C72-BF48-B1EF4A89646C}"/>
              </a:ext>
            </a:extLst>
          </p:cNvPr>
          <p:cNvPicPr>
            <a:picLocks noChangeAspect="1"/>
          </p:cNvPicPr>
          <p:nvPr/>
        </p:nvPicPr>
        <p:blipFill>
          <a:blip r:embed="rId3"/>
          <a:stretch>
            <a:fillRect/>
          </a:stretch>
        </p:blipFill>
        <p:spPr>
          <a:xfrm>
            <a:off x="2902226" y="3244055"/>
            <a:ext cx="6096000" cy="3248820"/>
          </a:xfrm>
          <a:prstGeom prst="rect">
            <a:avLst/>
          </a:prstGeom>
        </p:spPr>
      </p:pic>
    </p:spTree>
    <p:extLst>
      <p:ext uri="{BB962C8B-B14F-4D97-AF65-F5344CB8AC3E}">
        <p14:creationId xmlns:p14="http://schemas.microsoft.com/office/powerpoint/2010/main" val="289674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699D-9586-4C7D-AA9D-109B95A3ADBB}"/>
              </a:ext>
            </a:extLst>
          </p:cNvPr>
          <p:cNvSpPr>
            <a:spLocks noGrp="1"/>
          </p:cNvSpPr>
          <p:nvPr>
            <p:ph type="title"/>
          </p:nvPr>
        </p:nvSpPr>
        <p:spPr/>
        <p:txBody>
          <a:bodyPr/>
          <a:lstStyle/>
          <a:p>
            <a:r>
              <a:rPr lang="en-GB" b="1" dirty="0"/>
              <a:t>Included during periodic review in a top-up</a:t>
            </a:r>
          </a:p>
        </p:txBody>
      </p:sp>
      <p:sp>
        <p:nvSpPr>
          <p:cNvPr id="3" name="Content Placeholder 2">
            <a:extLst>
              <a:ext uri="{FF2B5EF4-FFF2-40B4-BE49-F238E27FC236}">
                <a16:creationId xmlns:a16="http://schemas.microsoft.com/office/drawing/2014/main" id="{073E0226-887F-4490-A98E-22FFBBAB543E}"/>
              </a:ext>
            </a:extLst>
          </p:cNvPr>
          <p:cNvSpPr>
            <a:spLocks noGrp="1"/>
          </p:cNvSpPr>
          <p:nvPr>
            <p:ph idx="1"/>
          </p:nvPr>
        </p:nvSpPr>
        <p:spPr/>
        <p:txBody>
          <a:bodyPr/>
          <a:lstStyle/>
          <a:p>
            <a:r>
              <a:rPr lang="en-GB" dirty="0"/>
              <a:t>BA (Hons) top-up Supporting and Managing Learning in Education</a:t>
            </a:r>
          </a:p>
          <a:p>
            <a:r>
              <a:rPr lang="en-GB" dirty="0"/>
              <a:t>Greening the Curriculum: Development and sustainability</a:t>
            </a:r>
          </a:p>
          <a:p>
            <a:pPr lvl="1"/>
            <a:r>
              <a:rPr lang="en-GB" dirty="0"/>
              <a:t>Create an education resource and write a rationale</a:t>
            </a:r>
          </a:p>
          <a:p>
            <a:endParaRPr lang="en-GB" dirty="0"/>
          </a:p>
        </p:txBody>
      </p:sp>
      <p:pic>
        <p:nvPicPr>
          <p:cNvPr id="4" name="Picture 3">
            <a:extLst>
              <a:ext uri="{FF2B5EF4-FFF2-40B4-BE49-F238E27FC236}">
                <a16:creationId xmlns:a16="http://schemas.microsoft.com/office/drawing/2014/main" id="{3AA43D70-D652-4F79-9881-5AECDF31A00E}"/>
              </a:ext>
            </a:extLst>
          </p:cNvPr>
          <p:cNvPicPr>
            <a:picLocks noChangeAspect="1"/>
          </p:cNvPicPr>
          <p:nvPr/>
        </p:nvPicPr>
        <p:blipFill>
          <a:blip r:embed="rId3"/>
          <a:stretch>
            <a:fillRect/>
          </a:stretch>
        </p:blipFill>
        <p:spPr>
          <a:xfrm>
            <a:off x="2763387" y="3429000"/>
            <a:ext cx="5748975" cy="3063875"/>
          </a:xfrm>
          <a:prstGeom prst="rect">
            <a:avLst/>
          </a:prstGeom>
        </p:spPr>
      </p:pic>
    </p:spTree>
    <p:extLst>
      <p:ext uri="{BB962C8B-B14F-4D97-AF65-F5344CB8AC3E}">
        <p14:creationId xmlns:p14="http://schemas.microsoft.com/office/powerpoint/2010/main" val="301209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BF5C-9FF9-41D8-A414-E6341D12DED5}"/>
              </a:ext>
            </a:extLst>
          </p:cNvPr>
          <p:cNvSpPr>
            <a:spLocks noGrp="1"/>
          </p:cNvSpPr>
          <p:nvPr>
            <p:ph type="title"/>
          </p:nvPr>
        </p:nvSpPr>
        <p:spPr/>
        <p:txBody>
          <a:bodyPr/>
          <a:lstStyle/>
          <a:p>
            <a:r>
              <a:rPr lang="en-GB" dirty="0"/>
              <a:t>Positive student feedback</a:t>
            </a:r>
          </a:p>
        </p:txBody>
      </p:sp>
      <p:sp>
        <p:nvSpPr>
          <p:cNvPr id="3" name="Content Placeholder 2">
            <a:extLst>
              <a:ext uri="{FF2B5EF4-FFF2-40B4-BE49-F238E27FC236}">
                <a16:creationId xmlns:a16="http://schemas.microsoft.com/office/drawing/2014/main" id="{0E8217B1-43ED-4252-A979-7FDEFF8E093A}"/>
              </a:ext>
            </a:extLst>
          </p:cNvPr>
          <p:cNvSpPr>
            <a:spLocks noGrp="1"/>
          </p:cNvSpPr>
          <p:nvPr>
            <p:ph idx="1"/>
          </p:nvPr>
        </p:nvSpPr>
        <p:spPr>
          <a:xfrm>
            <a:off x="838200" y="1467293"/>
            <a:ext cx="10515600" cy="5025582"/>
          </a:xfrm>
        </p:spPr>
        <p:txBody>
          <a:bodyPr>
            <a:normAutofit fontScale="92500" lnSpcReduction="20000"/>
          </a:bodyPr>
          <a:lstStyle/>
          <a:p>
            <a:r>
              <a:rPr lang="en-US" dirty="0"/>
              <a:t>The module was really interesting. I thought the module would be about how to teach in an environmentally friendly way, so the module was nothing like I expected, but that isn’t a bad thing!!</a:t>
            </a:r>
            <a:endParaRPr lang="en-GB" dirty="0"/>
          </a:p>
          <a:p>
            <a:r>
              <a:rPr lang="en-GB" dirty="0"/>
              <a:t>Course content exceeded expectations</a:t>
            </a:r>
          </a:p>
          <a:p>
            <a:r>
              <a:rPr lang="en-US" dirty="0"/>
              <a:t>It’s been my </a:t>
            </a:r>
            <a:r>
              <a:rPr lang="en-US" dirty="0" err="1"/>
              <a:t>favourite</a:t>
            </a:r>
            <a:r>
              <a:rPr lang="en-US" dirty="0"/>
              <a:t> module by a long shot</a:t>
            </a:r>
            <a:endParaRPr lang="en-GB" dirty="0"/>
          </a:p>
          <a:p>
            <a:r>
              <a:rPr lang="en-US" dirty="0"/>
              <a:t>The Moodle page was good, and so far the only one I’ve actually engaged with, as opposed to just submitting assignments through it.</a:t>
            </a:r>
            <a:endParaRPr lang="en-GB" dirty="0"/>
          </a:p>
          <a:p>
            <a:r>
              <a:rPr lang="en-GB" dirty="0"/>
              <a:t> </a:t>
            </a:r>
            <a:r>
              <a:rPr lang="en-US" dirty="0"/>
              <a:t>The teaching methods were good. It allowed me to be able to understand implement research, explain and explore the different impacts not just environmentally, socially and economically but within us as humans and our daily lives. </a:t>
            </a:r>
            <a:endParaRPr lang="en-GB" dirty="0"/>
          </a:p>
          <a:p>
            <a:r>
              <a:rPr lang="en-US" dirty="0"/>
              <a:t>I do feel that the outcomes allowed me to do a lot of research in terms of the impacts of water sustainability and how important it is and how fast it is changing.</a:t>
            </a:r>
            <a:endParaRPr lang="en-GB" dirty="0"/>
          </a:p>
          <a:p>
            <a:endParaRPr lang="en-GB" dirty="0"/>
          </a:p>
          <a:p>
            <a:endParaRPr lang="en-GB" dirty="0"/>
          </a:p>
        </p:txBody>
      </p:sp>
    </p:spTree>
    <p:extLst>
      <p:ext uri="{BB962C8B-B14F-4D97-AF65-F5344CB8AC3E}">
        <p14:creationId xmlns:p14="http://schemas.microsoft.com/office/powerpoint/2010/main" val="304254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AC54-6436-4FC7-9CED-D5BFBFAA26ED}"/>
              </a:ext>
            </a:extLst>
          </p:cNvPr>
          <p:cNvSpPr>
            <a:spLocks noGrp="1"/>
          </p:cNvSpPr>
          <p:nvPr>
            <p:ph type="title"/>
          </p:nvPr>
        </p:nvSpPr>
        <p:spPr/>
        <p:txBody>
          <a:bodyPr/>
          <a:lstStyle/>
          <a:p>
            <a:r>
              <a:rPr lang="en-GB" b="1" dirty="0"/>
              <a:t>Future Plans: how to include in ITT</a:t>
            </a:r>
          </a:p>
        </p:txBody>
      </p:sp>
      <p:sp>
        <p:nvSpPr>
          <p:cNvPr id="3" name="Content Placeholder 2">
            <a:extLst>
              <a:ext uri="{FF2B5EF4-FFF2-40B4-BE49-F238E27FC236}">
                <a16:creationId xmlns:a16="http://schemas.microsoft.com/office/drawing/2014/main" id="{806E343E-9615-42F9-B293-6C203D257665}"/>
              </a:ext>
            </a:extLst>
          </p:cNvPr>
          <p:cNvSpPr>
            <a:spLocks noGrp="1"/>
          </p:cNvSpPr>
          <p:nvPr>
            <p:ph idx="1"/>
          </p:nvPr>
        </p:nvSpPr>
        <p:spPr/>
        <p:txBody>
          <a:bodyPr/>
          <a:lstStyle/>
          <a:p>
            <a:r>
              <a:rPr lang="en-GB" dirty="0"/>
              <a:t>Mapping to see how can become a theme across provision (primary, secondary and PSET)</a:t>
            </a:r>
          </a:p>
          <a:p>
            <a:r>
              <a:rPr lang="en-GB" dirty="0"/>
              <a:t>Developing a Moodle site that different ITT programmes can link to.</a:t>
            </a:r>
          </a:p>
          <a:p>
            <a:r>
              <a:rPr lang="en-GB" dirty="0"/>
              <a:t>Will be a ‘hub’ so trainees can find out more </a:t>
            </a:r>
          </a:p>
          <a:p>
            <a:pPr lvl="1"/>
            <a:r>
              <a:rPr lang="en-GB" dirty="0"/>
              <a:t>Concern – how to promote engagement so share ideas/resources</a:t>
            </a:r>
          </a:p>
          <a:p>
            <a:r>
              <a:rPr lang="en-GB" dirty="0"/>
              <a:t>Including in schemes of work for next year</a:t>
            </a:r>
          </a:p>
          <a:p>
            <a:pPr lvl="1"/>
            <a:r>
              <a:rPr lang="en-GB" dirty="0"/>
              <a:t>PSET – include in Personal and Professional development</a:t>
            </a:r>
          </a:p>
          <a:p>
            <a:pPr lvl="1"/>
            <a:r>
              <a:rPr lang="en-GB" dirty="0"/>
              <a:t>Initially a session but considering a placement task</a:t>
            </a:r>
          </a:p>
          <a:p>
            <a:pPr lvl="2"/>
            <a:r>
              <a:rPr lang="en-GB" dirty="0"/>
              <a:t>Concern – how to stop it becoming yet another thing to include in lesson planning</a:t>
            </a:r>
          </a:p>
          <a:p>
            <a:endParaRPr lang="en-GB" dirty="0"/>
          </a:p>
        </p:txBody>
      </p:sp>
    </p:spTree>
    <p:extLst>
      <p:ext uri="{BB962C8B-B14F-4D97-AF65-F5344CB8AC3E}">
        <p14:creationId xmlns:p14="http://schemas.microsoft.com/office/powerpoint/2010/main" val="2671826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692</Words>
  <Application>Microsoft Office PowerPoint</Application>
  <PresentationFormat>Widescreen</PresentationFormat>
  <Paragraphs>55</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ESD at Bradford College</vt:lpstr>
      <vt:lpstr>Strategy</vt:lpstr>
      <vt:lpstr>Started with undergraduate degree</vt:lpstr>
      <vt:lpstr>Included during periodic review in a top-up</vt:lpstr>
      <vt:lpstr>Positive student feedback</vt:lpstr>
      <vt:lpstr>Future Plans: how to include in ITT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 at Bradford College</dc:title>
  <dc:creator>Kirstin Sawyer</dc:creator>
  <cp:lastModifiedBy>Kirstin Sawyer</cp:lastModifiedBy>
  <cp:revision>7</cp:revision>
  <dcterms:created xsi:type="dcterms:W3CDTF">2021-05-19T14:33:20Z</dcterms:created>
  <dcterms:modified xsi:type="dcterms:W3CDTF">2021-05-20T11:31:38Z</dcterms:modified>
</cp:coreProperties>
</file>