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Implications of ITE policy changes for education 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UCET R&amp;I fORUM, 11 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80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Career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National roll out from September 2021. Entitlement for all NQTs over extended 2-year induction period. </a:t>
            </a:r>
          </a:p>
          <a:p>
            <a:r>
              <a:rPr lang="en-GB" dirty="0" smtClean="0"/>
              <a:t>ECF can be delivered through national ECF delivery organisations or by schools themselves using national resources</a:t>
            </a:r>
          </a:p>
          <a:p>
            <a:r>
              <a:rPr lang="en-GB" dirty="0" smtClean="0"/>
              <a:t>Questions:</a:t>
            </a:r>
          </a:p>
          <a:p>
            <a:pPr lvl="1"/>
            <a:r>
              <a:rPr lang="en-GB" dirty="0" smtClean="0"/>
              <a:t>Impact on master’s level CPD for new teachers?</a:t>
            </a:r>
          </a:p>
          <a:p>
            <a:pPr lvl="1"/>
            <a:r>
              <a:rPr lang="en-GB" dirty="0" smtClean="0"/>
              <a:t>Scope to critique underpinning ECF research assumptions?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46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they key challenges for education research and HEIs presented by the Market Review, IOT, TSHs and ECF, individually and collectively?</a:t>
            </a:r>
          </a:p>
          <a:p>
            <a:r>
              <a:rPr lang="en-GB" dirty="0" smtClean="0"/>
              <a:t>Are there any opportunities for HEIs?</a:t>
            </a:r>
          </a:p>
          <a:p>
            <a:r>
              <a:rPr lang="en-GB" dirty="0" smtClean="0"/>
              <a:t>How should the sector respond?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17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j.noble-rogers@ucet.ac.uk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39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implications for education research, particularly that carried out in partnership with schools, of:</a:t>
            </a:r>
          </a:p>
          <a:p>
            <a:pPr lvl="2"/>
            <a:r>
              <a:rPr lang="en-GB" dirty="0" smtClean="0"/>
              <a:t>The DFE review of the ITE market</a:t>
            </a:r>
          </a:p>
          <a:p>
            <a:pPr lvl="2"/>
            <a:r>
              <a:rPr lang="en-GB" dirty="0" smtClean="0"/>
              <a:t>The establishment of the Institute </a:t>
            </a:r>
            <a:r>
              <a:rPr lang="en-GB" dirty="0" smtClean="0"/>
              <a:t>of</a:t>
            </a:r>
            <a:r>
              <a:rPr lang="en-GB" dirty="0" smtClean="0"/>
              <a:t> </a:t>
            </a:r>
            <a:r>
              <a:rPr lang="en-GB" dirty="0" smtClean="0"/>
              <a:t>Teaching</a:t>
            </a:r>
          </a:p>
          <a:p>
            <a:pPr lvl="2"/>
            <a:r>
              <a:rPr lang="en-GB" dirty="0" smtClean="0"/>
              <a:t>The creation of new Teaching School Hubs</a:t>
            </a:r>
          </a:p>
          <a:p>
            <a:pPr lvl="2"/>
            <a:r>
              <a:rPr lang="en-GB" dirty="0" smtClean="0"/>
              <a:t>The Early Career Framework (ECF)</a:t>
            </a:r>
          </a:p>
          <a:p>
            <a:r>
              <a:rPr lang="en-GB" dirty="0" smtClean="0"/>
              <a:t>These </a:t>
            </a:r>
            <a:r>
              <a:rPr lang="en-GB" dirty="0" smtClean="0"/>
              <a:t>policies are interlinked and the implications must be considered in the round and not in isolation</a:t>
            </a:r>
          </a:p>
        </p:txBody>
      </p:sp>
    </p:spTree>
    <p:extLst>
      <p:ext uri="{BB962C8B-B14F-4D97-AF65-F5344CB8AC3E}">
        <p14:creationId xmlns:p14="http://schemas.microsoft.com/office/powerpoint/2010/main" val="32381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of the ITE market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Review announced in 2019 Recruitment &amp; Retention Strategy, followed by roadshows prior to lockdown</a:t>
            </a:r>
          </a:p>
          <a:p>
            <a:r>
              <a:rPr lang="en-GB" dirty="0" smtClean="0"/>
              <a:t>Work began in earnest in autumn 2020 with establishment of Expert Advisory Group</a:t>
            </a:r>
          </a:p>
          <a:p>
            <a:r>
              <a:rPr lang="en-GB" dirty="0" smtClean="0"/>
              <a:t>Likely to look at: </a:t>
            </a:r>
          </a:p>
          <a:p>
            <a:pPr lvl="1"/>
            <a:r>
              <a:rPr lang="en-GB" dirty="0" smtClean="0"/>
              <a:t>Which organisations are accredited to deliver ITE and in partnership with whom</a:t>
            </a:r>
          </a:p>
          <a:p>
            <a:pPr lvl="1"/>
            <a:r>
              <a:rPr lang="en-GB" dirty="0" smtClean="0"/>
              <a:t> Who do prospective ITE students apply to?</a:t>
            </a:r>
          </a:p>
          <a:p>
            <a:pPr lvl="1"/>
            <a:r>
              <a:rPr lang="en-GB" dirty="0" smtClean="0"/>
              <a:t>Funding mechanisms</a:t>
            </a:r>
          </a:p>
          <a:p>
            <a:pPr lvl="1"/>
            <a:r>
              <a:rPr lang="en-GB" dirty="0" smtClean="0"/>
              <a:t>ITE content, in context of </a:t>
            </a:r>
            <a:r>
              <a:rPr lang="en-GB" dirty="0" smtClean="0"/>
              <a:t>CCF and ECF</a:t>
            </a:r>
            <a:endParaRPr lang="en-GB" dirty="0" smtClean="0"/>
          </a:p>
          <a:p>
            <a:r>
              <a:rPr lang="en-GB" dirty="0" smtClean="0"/>
              <a:t>Much lobbying by UCET and others (Teach Best etc.)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63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Timescales:</a:t>
            </a:r>
          </a:p>
          <a:p>
            <a:pPr lvl="1"/>
            <a:r>
              <a:rPr lang="en-GB" dirty="0" smtClean="0"/>
              <a:t>Autumn: EAG begins meeting</a:t>
            </a:r>
          </a:p>
          <a:p>
            <a:pPr lvl="1"/>
            <a:r>
              <a:rPr lang="en-GB" dirty="0" smtClean="0"/>
              <a:t>November-January: preliminary meetings with UCET &amp; NASBTT &amp; EAG Chair</a:t>
            </a:r>
          </a:p>
          <a:p>
            <a:pPr lvl="1"/>
            <a:r>
              <a:rPr lang="en-GB" dirty="0" smtClean="0"/>
              <a:t>Extension of meetings of other groups with EAG Chair (following UCET PR)</a:t>
            </a:r>
          </a:p>
          <a:p>
            <a:pPr lvl="1"/>
            <a:r>
              <a:rPr lang="en-GB" dirty="0" smtClean="0"/>
              <a:t>UCET engagement of PLMR, and other lobbying activities</a:t>
            </a:r>
          </a:p>
          <a:p>
            <a:pPr lvl="1"/>
            <a:r>
              <a:rPr lang="en-GB" dirty="0" smtClean="0"/>
              <a:t>Spring  2021: DfE round table discussions</a:t>
            </a:r>
          </a:p>
          <a:p>
            <a:pPr lvl="1"/>
            <a:r>
              <a:rPr lang="en-GB" dirty="0" smtClean="0"/>
              <a:t>Summer 2021: public consultation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of ITE Market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83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of ITE Market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u="sng" dirty="0" smtClean="0"/>
              <a:t>Possible</a:t>
            </a:r>
            <a:r>
              <a:rPr lang="en-GB" dirty="0" smtClean="0"/>
              <a:t> outcomes:</a:t>
            </a:r>
          </a:p>
          <a:p>
            <a:pPr lvl="1"/>
            <a:r>
              <a:rPr lang="en-GB" dirty="0" smtClean="0"/>
              <a:t>Greater prescription of ITE content in context of CCF (detailed curriculum? CCF exemplification materials? Standardised placement models?)</a:t>
            </a:r>
          </a:p>
          <a:p>
            <a:pPr lvl="1"/>
            <a:r>
              <a:rPr lang="en-GB" dirty="0" smtClean="0"/>
              <a:t>Compliance with content requirements through </a:t>
            </a:r>
            <a:r>
              <a:rPr lang="en-GB" dirty="0" smtClean="0"/>
              <a:t>OfSTED and new ITE requirements</a:t>
            </a:r>
            <a:endParaRPr lang="en-GB" dirty="0" smtClean="0"/>
          </a:p>
          <a:p>
            <a:pPr lvl="1"/>
            <a:r>
              <a:rPr lang="en-GB" dirty="0" smtClean="0"/>
              <a:t>Much reduced number of national ITE providers (</a:t>
            </a:r>
            <a:r>
              <a:rPr lang="en-GB" dirty="0" smtClean="0"/>
              <a:t>20-30?) </a:t>
            </a:r>
            <a:r>
              <a:rPr lang="en-GB" dirty="0" smtClean="0"/>
              <a:t>working in partnership with local delivery partners (teaching schools hubs? HEIs? SCITTs</a:t>
            </a:r>
            <a:r>
              <a:rPr lang="en-GB" dirty="0" smtClean="0"/>
              <a:t>?)</a:t>
            </a:r>
          </a:p>
          <a:p>
            <a:pPr lvl="1"/>
            <a:r>
              <a:rPr lang="en-GB" dirty="0" smtClean="0"/>
              <a:t>Minimum scale for ITE delivery</a:t>
            </a:r>
            <a:endParaRPr lang="en-GB" dirty="0" smtClean="0"/>
          </a:p>
          <a:p>
            <a:r>
              <a:rPr lang="en-GB" u="sng" dirty="0" smtClean="0"/>
              <a:t>Possible </a:t>
            </a:r>
            <a:r>
              <a:rPr lang="en-GB" dirty="0" smtClean="0"/>
              <a:t>implications: </a:t>
            </a:r>
          </a:p>
          <a:p>
            <a:pPr lvl="1"/>
            <a:r>
              <a:rPr lang="en-GB" dirty="0" smtClean="0"/>
              <a:t>Fewer HEIs</a:t>
            </a:r>
          </a:p>
          <a:p>
            <a:pPr lvl="1"/>
            <a:r>
              <a:rPr lang="en-GB" dirty="0" smtClean="0"/>
              <a:t>Fewer SCITTs</a:t>
            </a:r>
          </a:p>
          <a:p>
            <a:pPr lvl="1"/>
            <a:r>
              <a:rPr lang="en-GB" dirty="0" smtClean="0"/>
              <a:t>Reduced scope to contextualise ITE content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47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of ITE Market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Possible</a:t>
            </a:r>
            <a:r>
              <a:rPr lang="en-GB" dirty="0" smtClean="0"/>
              <a:t> implications of Market Review for education research:</a:t>
            </a:r>
          </a:p>
          <a:p>
            <a:pPr lvl="1"/>
            <a:r>
              <a:rPr lang="en-GB" dirty="0" smtClean="0"/>
              <a:t>Education departments close as HEIs withdraw from ITE </a:t>
            </a:r>
          </a:p>
          <a:p>
            <a:pPr lvl="1"/>
            <a:r>
              <a:rPr lang="en-GB" dirty="0" smtClean="0"/>
              <a:t>Reduced scope in ITE for students to critique ‘approved’ research and engage with alternatives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02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Institute of Teaching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deliver ITE for 1,000 students by September 2024, plus 2,000 early career teachers, 2,000 mentors &amp; 1,000 NPQs</a:t>
            </a:r>
          </a:p>
          <a:p>
            <a:r>
              <a:rPr lang="en-GB" dirty="0" smtClean="0"/>
              <a:t>Three year contract (with options to extend) at £2m per-year </a:t>
            </a:r>
          </a:p>
          <a:p>
            <a:r>
              <a:rPr lang="en-GB" dirty="0" smtClean="0"/>
              <a:t>Minimum of four regional ‘campuses’ delivering ‘</a:t>
            </a:r>
            <a:r>
              <a:rPr lang="en-GB" i="1" dirty="0" smtClean="0"/>
              <a:t>evidence-based</a:t>
            </a:r>
            <a:r>
              <a:rPr lang="en-GB" dirty="0" smtClean="0"/>
              <a:t>’ blended learning</a:t>
            </a:r>
          </a:p>
          <a:p>
            <a:r>
              <a:rPr lang="en-GB" dirty="0" smtClean="0"/>
              <a:t>Will build evidence on </a:t>
            </a:r>
            <a:r>
              <a:rPr lang="en-GB" i="1" dirty="0" smtClean="0"/>
              <a:t>‘most-effective’</a:t>
            </a:r>
            <a:r>
              <a:rPr lang="en-GB" dirty="0" smtClean="0"/>
              <a:t> approaches to teacher development and will </a:t>
            </a:r>
            <a:r>
              <a:rPr lang="en-GB" i="1" dirty="0" smtClean="0"/>
              <a:t>‘support’</a:t>
            </a:r>
            <a:r>
              <a:rPr lang="en-GB" dirty="0" smtClean="0"/>
              <a:t> other organisations (e.g. TSHs) to understand and implement </a:t>
            </a:r>
            <a:r>
              <a:rPr lang="en-GB" i="1" dirty="0" smtClean="0"/>
              <a:t>‘best-practice’</a:t>
            </a:r>
          </a:p>
          <a:p>
            <a:r>
              <a:rPr lang="en-GB" dirty="0" smtClean="0"/>
              <a:t>Will become England’s </a:t>
            </a:r>
            <a:r>
              <a:rPr lang="en-GB" i="1" dirty="0" smtClean="0"/>
              <a:t>‘flagship’ </a:t>
            </a:r>
            <a:r>
              <a:rPr lang="en-GB" dirty="0" smtClean="0"/>
              <a:t>provider,</a:t>
            </a:r>
            <a:r>
              <a:rPr lang="en-GB" i="1" dirty="0" smtClean="0"/>
              <a:t> </a:t>
            </a:r>
            <a:r>
              <a:rPr lang="en-GB" dirty="0" smtClean="0"/>
              <a:t>and will have DAPs, including scope to validate PGCEs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88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Institute of Teaching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Questions:</a:t>
            </a:r>
          </a:p>
          <a:p>
            <a:pPr lvl="1"/>
            <a:r>
              <a:rPr lang="en-GB" dirty="0" smtClean="0"/>
              <a:t>How does IOT link to other reforms?</a:t>
            </a:r>
          </a:p>
          <a:p>
            <a:pPr lvl="1"/>
            <a:r>
              <a:rPr lang="en-GB" dirty="0" smtClean="0"/>
              <a:t>Do references to </a:t>
            </a:r>
            <a:r>
              <a:rPr lang="en-GB" i="1" dirty="0" smtClean="0"/>
              <a:t>‘flagship provider’, ‘developing a shared understanding of </a:t>
            </a:r>
            <a:r>
              <a:rPr lang="en-GB" i="1" dirty="0"/>
              <a:t>w</a:t>
            </a:r>
            <a:r>
              <a:rPr lang="en-GB" i="1" dirty="0" smtClean="0"/>
              <a:t>hat works’, and ‘supporting’</a:t>
            </a:r>
            <a:r>
              <a:rPr lang="en-GB" dirty="0" smtClean="0"/>
              <a:t> other parts of the sector imply that others will be expected to follow its lead?</a:t>
            </a:r>
          </a:p>
          <a:p>
            <a:pPr lvl="1"/>
            <a:r>
              <a:rPr lang="en-GB" dirty="0" smtClean="0"/>
              <a:t>Will other ITE programmes </a:t>
            </a:r>
            <a:r>
              <a:rPr lang="en-GB" dirty="0" smtClean="0"/>
              <a:t>be </a:t>
            </a:r>
            <a:r>
              <a:rPr lang="en-GB" dirty="0" smtClean="0"/>
              <a:t>allowed to critique IOT view of </a:t>
            </a:r>
            <a:r>
              <a:rPr lang="en-GB" i="1" dirty="0" smtClean="0"/>
              <a:t>‘what works’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Will schools that want to engage in research activities be steered towards working with the IOT rather than HEIs?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55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School Hubs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Background:</a:t>
            </a:r>
          </a:p>
          <a:p>
            <a:pPr lvl="1"/>
            <a:r>
              <a:rPr lang="en-GB" dirty="0" smtClean="0"/>
              <a:t>87 new TSHs announced on 10 February. Will replace 750 existing teaching schools from September 2021</a:t>
            </a:r>
          </a:p>
          <a:p>
            <a:pPr lvl="1"/>
            <a:r>
              <a:rPr lang="en-GB" dirty="0" smtClean="0"/>
              <a:t>Intended to be </a:t>
            </a:r>
            <a:r>
              <a:rPr lang="en-GB" i="1" dirty="0" smtClean="0"/>
              <a:t>‘centres of excellence for teacher leadership’</a:t>
            </a:r>
            <a:r>
              <a:rPr lang="en-GB" dirty="0" smtClean="0"/>
              <a:t>, with [as yet unspecified] roll in ITE, </a:t>
            </a:r>
            <a:r>
              <a:rPr lang="en-GB" dirty="0" smtClean="0"/>
              <a:t>ECF, </a:t>
            </a:r>
            <a:r>
              <a:rPr lang="en-GB" dirty="0" smtClean="0"/>
              <a:t>NPQs and as Appropriate </a:t>
            </a:r>
            <a:r>
              <a:rPr lang="en-GB" dirty="0" smtClean="0"/>
              <a:t>Bodies for the award of QTS</a:t>
            </a:r>
            <a:endParaRPr lang="en-GB" dirty="0" smtClean="0"/>
          </a:p>
          <a:p>
            <a:r>
              <a:rPr lang="en-GB" dirty="0" smtClean="0"/>
              <a:t>Questions:</a:t>
            </a:r>
          </a:p>
          <a:p>
            <a:pPr lvl="1"/>
            <a:r>
              <a:rPr lang="en-GB" dirty="0" smtClean="0"/>
              <a:t>What role will TSHs </a:t>
            </a:r>
            <a:r>
              <a:rPr lang="en-GB" dirty="0" smtClean="0"/>
              <a:t>have in </a:t>
            </a:r>
            <a:r>
              <a:rPr lang="en-GB" dirty="0" smtClean="0"/>
              <a:t>the new ITE market structure (placement coordinators? Local delivery partners? Lead providers?)</a:t>
            </a:r>
          </a:p>
          <a:p>
            <a:pPr lvl="1"/>
            <a:r>
              <a:rPr lang="en-GB" dirty="0" smtClean="0"/>
              <a:t>How will TSHs engage with HEIs?</a:t>
            </a:r>
          </a:p>
          <a:p>
            <a:pPr lvl="1"/>
            <a:r>
              <a:rPr lang="en-GB" dirty="0" smtClean="0"/>
              <a:t>Will existing teaching schools withdraw from research activities and partnerships with HEIs?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81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175</TotalTime>
  <Words>731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Implications of ITE policy changes for education research</vt:lpstr>
      <vt:lpstr>Key issue</vt:lpstr>
      <vt:lpstr>Review of the ITE market (1)</vt:lpstr>
      <vt:lpstr>Review of ITE Market (2)</vt:lpstr>
      <vt:lpstr>Review of ITE Market (3)</vt:lpstr>
      <vt:lpstr>Review of ITE Market (4)</vt:lpstr>
      <vt:lpstr>Institute of Teaching (1)</vt:lpstr>
      <vt:lpstr>Institute of Teaching (2)</vt:lpstr>
      <vt:lpstr>Teaching School Hubs </vt:lpstr>
      <vt:lpstr>Early Career framework</vt:lpstr>
      <vt:lpstr>Discussion</vt:lpstr>
      <vt:lpstr>j.noble-rogers@ucet.ac.uk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 September 2020 and beyond</dc:title>
  <dc:creator>James Noble-Rogers</dc:creator>
  <cp:lastModifiedBy>James Noble-Rogers</cp:lastModifiedBy>
  <cp:revision>22</cp:revision>
  <dcterms:created xsi:type="dcterms:W3CDTF">2020-06-05T08:08:57Z</dcterms:created>
  <dcterms:modified xsi:type="dcterms:W3CDTF">2021-05-10T09:01:53Z</dcterms:modified>
</cp:coreProperties>
</file>