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3"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4619A1C-1AC9-4BEA-B82A-344F6526565B}" type="datetimeFigureOut">
              <a:rPr lang="en-GB" smtClean="0"/>
              <a:t>19/01/2021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32105BB-405B-4637-8909-B68EA0F976D4}" type="slidenum">
              <a:rPr lang="en-GB" smtClean="0"/>
              <a:t>‹#›</a:t>
            </a:fld>
            <a:endParaRPr lang="en-GB"/>
          </a:p>
        </p:txBody>
      </p:sp>
    </p:spTree>
    <p:extLst>
      <p:ext uri="{BB962C8B-B14F-4D97-AF65-F5344CB8AC3E}">
        <p14:creationId xmlns:p14="http://schemas.microsoft.com/office/powerpoint/2010/main" val="3987983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tandfonline.com/doi/full/10.1080/02607476.2020.1803051"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Platforms</a:t>
            </a:r>
          </a:p>
          <a:p>
            <a:r>
              <a:rPr lang="en-GB" sz="1200" b="0" i="0" u="none" strike="noStrike" kern="1200" baseline="0" dirty="0">
                <a:solidFill>
                  <a:schemeClr val="tx1"/>
                </a:solidFill>
                <a:latin typeface="+mn-lt"/>
                <a:ea typeface="+mn-ea"/>
                <a:cs typeface="+mn-cs"/>
              </a:rPr>
              <a:t>used across the universities included </a:t>
            </a:r>
            <a:r>
              <a:rPr lang="en-GB" sz="1200" b="0" i="0" u="none" strike="noStrike" kern="1200" baseline="0" dirty="0" err="1">
                <a:solidFill>
                  <a:schemeClr val="tx1"/>
                </a:solidFill>
                <a:latin typeface="+mn-lt"/>
                <a:ea typeface="+mn-ea"/>
                <a:cs typeface="+mn-cs"/>
              </a:rPr>
              <a:t>BlackBoard</a:t>
            </a:r>
            <a:r>
              <a:rPr lang="en-GB" sz="1200" b="0" i="0" u="none" strike="noStrike" kern="1200" baseline="0" dirty="0">
                <a:solidFill>
                  <a:schemeClr val="tx1"/>
                </a:solidFill>
                <a:latin typeface="+mn-lt"/>
                <a:ea typeface="+mn-ea"/>
                <a:cs typeface="+mn-cs"/>
              </a:rPr>
              <a:t> Collaborate and Microsoft Teams for</a:t>
            </a:r>
          </a:p>
          <a:p>
            <a:r>
              <a:rPr lang="en-GB" sz="1200" b="0" i="0" u="none" strike="noStrike" kern="1200" baseline="0" dirty="0">
                <a:solidFill>
                  <a:schemeClr val="tx1"/>
                </a:solidFill>
                <a:latin typeface="+mn-lt"/>
                <a:ea typeface="+mn-ea"/>
                <a:cs typeface="+mn-cs"/>
              </a:rPr>
              <a:t>teaching where group work was required; Google Hangout Meet for whole class activities;</a:t>
            </a:r>
          </a:p>
          <a:p>
            <a:r>
              <a:rPr lang="en-GB" sz="1200" b="0" i="0" u="none" strike="noStrike" kern="1200" baseline="0" dirty="0" err="1">
                <a:solidFill>
                  <a:schemeClr val="tx1"/>
                </a:solidFill>
                <a:latin typeface="+mn-lt"/>
                <a:ea typeface="+mn-ea"/>
                <a:cs typeface="+mn-cs"/>
              </a:rPr>
              <a:t>Panopto</a:t>
            </a:r>
            <a:r>
              <a:rPr lang="en-GB" sz="1200" b="0" i="0" u="none" strike="noStrike" kern="1200" baseline="0" dirty="0">
                <a:solidFill>
                  <a:schemeClr val="tx1"/>
                </a:solidFill>
                <a:latin typeface="+mn-lt"/>
                <a:ea typeface="+mn-ea"/>
                <a:cs typeface="+mn-cs"/>
              </a:rPr>
              <a:t> as a video platform; OneNote and </a:t>
            </a:r>
            <a:r>
              <a:rPr lang="en-GB" sz="1200" b="0" i="0" u="none" strike="noStrike" kern="1200" baseline="0" dirty="0" err="1">
                <a:solidFill>
                  <a:schemeClr val="tx1"/>
                </a:solidFill>
                <a:latin typeface="+mn-lt"/>
                <a:ea typeface="+mn-ea"/>
                <a:cs typeface="+mn-cs"/>
              </a:rPr>
              <a:t>BlueSky</a:t>
            </a:r>
            <a:r>
              <a:rPr lang="en-GB" sz="1200" b="0" i="0" u="none" strike="noStrike" kern="1200" baseline="0" dirty="0">
                <a:solidFill>
                  <a:schemeClr val="tx1"/>
                </a:solidFill>
                <a:latin typeface="+mn-lt"/>
                <a:ea typeface="+mn-ea"/>
                <a:cs typeface="+mn-cs"/>
              </a:rPr>
              <a:t> for submission of online portfolios;</a:t>
            </a:r>
          </a:p>
          <a:p>
            <a:r>
              <a:rPr lang="en-GB" sz="1200" b="0" i="0" u="none" strike="noStrike" kern="1200" baseline="0" dirty="0">
                <a:solidFill>
                  <a:schemeClr val="tx1"/>
                </a:solidFill>
                <a:latin typeface="+mn-lt"/>
                <a:ea typeface="+mn-ea"/>
                <a:cs typeface="+mn-cs"/>
              </a:rPr>
              <a:t>telephone, email, WhatsApp and Skype for Business for communicating with trainees.</a:t>
            </a:r>
            <a:endParaRPr lang="en-GB" dirty="0"/>
          </a:p>
        </p:txBody>
      </p:sp>
      <p:sp>
        <p:nvSpPr>
          <p:cNvPr id="4" name="Slide Number Placeholder 3"/>
          <p:cNvSpPr>
            <a:spLocks noGrp="1"/>
          </p:cNvSpPr>
          <p:nvPr>
            <p:ph type="sldNum" sz="quarter" idx="10"/>
          </p:nvPr>
        </p:nvSpPr>
        <p:spPr/>
        <p:txBody>
          <a:bodyPr/>
          <a:lstStyle/>
          <a:p>
            <a:fld id="{A6F33C83-AD44-4631-889B-7F051B917C8F}" type="slidenum">
              <a:rPr lang="en-GB" smtClean="0"/>
              <a:t>5</a:t>
            </a:fld>
            <a:endParaRPr lang="en-GB"/>
          </a:p>
        </p:txBody>
      </p:sp>
    </p:spTree>
    <p:extLst>
      <p:ext uri="{BB962C8B-B14F-4D97-AF65-F5344CB8AC3E}">
        <p14:creationId xmlns:p14="http://schemas.microsoft.com/office/powerpoint/2010/main" val="1846095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1200" b="0" i="0" kern="1200" dirty="0">
                <a:solidFill>
                  <a:schemeClr val="tx1"/>
                </a:solidFill>
                <a:effectLst/>
                <a:latin typeface="+mn-lt"/>
                <a:ea typeface="+mn-ea"/>
                <a:cs typeface="+mn-cs"/>
              </a:rPr>
              <a:t>New knowledge is generated by research </a:t>
            </a:r>
          </a:p>
          <a:p>
            <a:pPr marL="228600" indent="-228600">
              <a:buAutoNum type="arabicPeriod"/>
            </a:pPr>
            <a:r>
              <a:rPr lang="en-GB" sz="1200" b="0" i="0" kern="1200" dirty="0">
                <a:solidFill>
                  <a:schemeClr val="tx1"/>
                </a:solidFill>
                <a:effectLst/>
                <a:latin typeface="+mn-lt"/>
                <a:ea typeface="+mn-ea"/>
                <a:cs typeface="+mn-cs"/>
              </a:rPr>
              <a:t>The knowledge is acquired by teachers and trainees </a:t>
            </a:r>
          </a:p>
          <a:p>
            <a:pPr marL="228600" indent="-228600">
              <a:buAutoNum type="arabicPeriod"/>
            </a:pPr>
            <a:r>
              <a:rPr lang="en-GB" sz="1200" b="0" i="0" kern="1200" dirty="0">
                <a:solidFill>
                  <a:schemeClr val="tx1"/>
                </a:solidFill>
                <a:effectLst/>
                <a:latin typeface="+mn-lt"/>
                <a:ea typeface="+mn-ea"/>
                <a:cs typeface="+mn-cs"/>
              </a:rPr>
              <a:t>This knowledge is transformed into pedagogic content knowledge (Shulman </a:t>
            </a:r>
            <a:r>
              <a:rPr lang="en-GB" sz="1200" b="0" i="0" u="none" strike="noStrike" kern="1200" dirty="0">
                <a:solidFill>
                  <a:schemeClr val="tx1"/>
                </a:solidFill>
                <a:effectLst/>
                <a:latin typeface="+mn-lt"/>
                <a:ea typeface="+mn-ea"/>
                <a:cs typeface="+mn-cs"/>
                <a:hlinkClick r:id="rId3"/>
              </a:rPr>
              <a:t>1987</a:t>
            </a:r>
            <a:r>
              <a:rPr lang="en-GB" sz="1200" b="0" i="0" kern="1200" dirty="0">
                <a:solidFill>
                  <a:schemeClr val="tx1"/>
                </a:solidFill>
                <a:effectLst/>
                <a:latin typeface="+mn-lt"/>
                <a:ea typeface="+mn-ea"/>
                <a:cs typeface="+mn-cs"/>
              </a:rPr>
              <a:t>)  </a:t>
            </a:r>
          </a:p>
          <a:p>
            <a:pPr marL="228600" indent="-228600">
              <a:buAutoNum type="arabicPeriod"/>
            </a:pPr>
            <a:r>
              <a:rPr lang="en-GB" sz="1200" b="0" i="0" kern="1200" dirty="0">
                <a:solidFill>
                  <a:schemeClr val="tx1"/>
                </a:solidFill>
                <a:effectLst/>
                <a:latin typeface="+mn-lt"/>
                <a:ea typeface="+mn-ea"/>
                <a:cs typeface="+mn-cs"/>
              </a:rPr>
              <a:t>The knowledge is used in the classroom or online within a planned lesson, task or activity or sequence of these, during which the teacher/trainee evaluates its effectiveness, assessing what is being learned and after which s/he reflects, coming to an enhanced level of pedagogical understanding </a:t>
            </a:r>
            <a:endParaRPr lang="en-GB" dirty="0"/>
          </a:p>
        </p:txBody>
      </p:sp>
      <p:sp>
        <p:nvSpPr>
          <p:cNvPr id="4" name="Slide Number Placeholder 3"/>
          <p:cNvSpPr>
            <a:spLocks noGrp="1"/>
          </p:cNvSpPr>
          <p:nvPr>
            <p:ph type="sldNum" sz="quarter" idx="10"/>
          </p:nvPr>
        </p:nvSpPr>
        <p:spPr/>
        <p:txBody>
          <a:bodyPr/>
          <a:lstStyle/>
          <a:p>
            <a:fld id="{A6F33C83-AD44-4631-889B-7F051B917C8F}" type="slidenum">
              <a:rPr lang="en-GB" smtClean="0"/>
              <a:t>13</a:t>
            </a:fld>
            <a:endParaRPr lang="en-GB"/>
          </a:p>
        </p:txBody>
      </p:sp>
    </p:spTree>
    <p:extLst>
      <p:ext uri="{BB962C8B-B14F-4D97-AF65-F5344CB8AC3E}">
        <p14:creationId xmlns:p14="http://schemas.microsoft.com/office/powerpoint/2010/main" val="1097189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1200" b="0" i="0" kern="1200" dirty="0">
                <a:solidFill>
                  <a:schemeClr val="tx1"/>
                </a:solidFill>
                <a:effectLst/>
                <a:latin typeface="+mn-lt"/>
                <a:ea typeface="+mn-ea"/>
                <a:cs typeface="+mn-cs"/>
              </a:rPr>
              <a:t>Generation (e.g. online publication); </a:t>
            </a:r>
          </a:p>
          <a:p>
            <a:pPr marL="228600" indent="-228600">
              <a:buAutoNum type="arabicPeriod"/>
            </a:pPr>
            <a:r>
              <a:rPr lang="en-GB" sz="1200" b="0" i="0" kern="1200" dirty="0">
                <a:solidFill>
                  <a:schemeClr val="tx1"/>
                </a:solidFill>
                <a:effectLst/>
                <a:latin typeface="+mn-lt"/>
                <a:ea typeface="+mn-ea"/>
                <a:cs typeface="+mn-cs"/>
              </a:rPr>
              <a:t>Acquisition (e.g. www, social media, conferencing platforms); </a:t>
            </a:r>
          </a:p>
          <a:p>
            <a:pPr marL="228600" indent="-228600">
              <a:buAutoNum type="arabicPeriod"/>
            </a:pPr>
            <a:r>
              <a:rPr lang="en-GB" sz="1200" b="0" i="0" kern="1200" dirty="0">
                <a:solidFill>
                  <a:schemeClr val="tx1"/>
                </a:solidFill>
                <a:effectLst/>
                <a:latin typeface="+mn-lt"/>
                <a:ea typeface="+mn-ea"/>
                <a:cs typeface="+mn-cs"/>
              </a:rPr>
              <a:t>Mediation (transformation)  (e.g. simulation software, multimedia; cloud-based collaboration); </a:t>
            </a:r>
          </a:p>
          <a:p>
            <a:pPr marL="228600" indent="-228600">
              <a:buAutoNum type="arabicPeriod"/>
            </a:pPr>
            <a:r>
              <a:rPr lang="en-GB" sz="1200" b="0" i="0" kern="1200" dirty="0">
                <a:solidFill>
                  <a:schemeClr val="tx1"/>
                </a:solidFill>
                <a:effectLst/>
                <a:latin typeface="+mn-lt"/>
                <a:ea typeface="+mn-ea"/>
                <a:cs typeface="+mn-cs"/>
              </a:rPr>
              <a:t>Utilisation  (e.g.</a:t>
            </a:r>
            <a:r>
              <a:rPr lang="en-GB" sz="1200" b="0" i="0" kern="1200" baseline="0" dirty="0">
                <a:solidFill>
                  <a:schemeClr val="tx1"/>
                </a:solidFill>
                <a:effectLst/>
                <a:latin typeface="+mn-lt"/>
                <a:ea typeface="+mn-ea"/>
                <a:cs typeface="+mn-cs"/>
              </a:rPr>
              <a:t> co</a:t>
            </a:r>
            <a:r>
              <a:rPr lang="en-GB" sz="1200" b="0" i="0" kern="1200" dirty="0">
                <a:solidFill>
                  <a:schemeClr val="tx1"/>
                </a:solidFill>
                <a:effectLst/>
                <a:latin typeface="+mn-lt"/>
                <a:ea typeface="+mn-ea"/>
                <a:cs typeface="+mn-cs"/>
              </a:rPr>
              <a:t>mmunications media, presentation software, polling/voting software; word processing software, etc.).</a:t>
            </a:r>
            <a:endParaRPr lang="en-GB" dirty="0"/>
          </a:p>
          <a:p>
            <a:endParaRPr lang="en-GB" dirty="0"/>
          </a:p>
        </p:txBody>
      </p:sp>
      <p:sp>
        <p:nvSpPr>
          <p:cNvPr id="4" name="Slide Number Placeholder 3"/>
          <p:cNvSpPr>
            <a:spLocks noGrp="1"/>
          </p:cNvSpPr>
          <p:nvPr>
            <p:ph type="sldNum" sz="quarter" idx="10"/>
          </p:nvPr>
        </p:nvSpPr>
        <p:spPr/>
        <p:txBody>
          <a:bodyPr/>
          <a:lstStyle/>
          <a:p>
            <a:fld id="{A6F33C83-AD44-4631-889B-7F051B917C8F}" type="slidenum">
              <a:rPr lang="en-GB" smtClean="0"/>
              <a:t>14</a:t>
            </a:fld>
            <a:endParaRPr lang="en-GB"/>
          </a:p>
        </p:txBody>
      </p:sp>
    </p:spTree>
    <p:extLst>
      <p:ext uri="{BB962C8B-B14F-4D97-AF65-F5344CB8AC3E}">
        <p14:creationId xmlns:p14="http://schemas.microsoft.com/office/powerpoint/2010/main" val="2052850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F679E5-6A70-4AB7-891A-784CBF04ACA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189096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F679E5-6A70-4AB7-891A-784CBF04ACA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549047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F679E5-6A70-4AB7-891A-784CBF04ACA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1052036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F679E5-6A70-4AB7-891A-784CBF04ACA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175499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F679E5-6A70-4AB7-891A-784CBF04ACA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35234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F679E5-6A70-4AB7-891A-784CBF04ACAC}"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149692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F679E5-6A70-4AB7-891A-784CBF04ACAC}" type="datetimeFigureOut">
              <a:rPr lang="en-GB" smtClean="0"/>
              <a:t>19/01/2021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996107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F679E5-6A70-4AB7-891A-784CBF04ACAC}" type="datetimeFigureOut">
              <a:rPr lang="en-GB" smtClean="0"/>
              <a:t>19/01/2021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4025807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679E5-6A70-4AB7-891A-784CBF04ACAC}" type="datetimeFigureOut">
              <a:rPr lang="en-GB" smtClean="0"/>
              <a:t>19/01/2021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281095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F679E5-6A70-4AB7-891A-784CBF04ACAC}"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248104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F679E5-6A70-4AB7-891A-784CBF04ACAC}"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E4C05E-4EF1-4266-AC21-16D2C8D032F9}" type="slidenum">
              <a:rPr lang="en-GB" smtClean="0"/>
              <a:t>‹#›</a:t>
            </a:fld>
            <a:endParaRPr lang="en-GB"/>
          </a:p>
        </p:txBody>
      </p:sp>
    </p:spTree>
    <p:extLst>
      <p:ext uri="{BB962C8B-B14F-4D97-AF65-F5344CB8AC3E}">
        <p14:creationId xmlns:p14="http://schemas.microsoft.com/office/powerpoint/2010/main" val="9767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679E5-6A70-4AB7-891A-784CBF04ACAC}" type="datetimeFigureOut">
              <a:rPr lang="en-GB" smtClean="0"/>
              <a:t>19/01/2021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4C05E-4EF1-4266-AC21-16D2C8D032F9}" type="slidenum">
              <a:rPr lang="en-GB" smtClean="0"/>
              <a:t>‹#›</a:t>
            </a:fld>
            <a:endParaRPr lang="en-GB"/>
          </a:p>
        </p:txBody>
      </p:sp>
    </p:spTree>
    <p:extLst>
      <p:ext uri="{BB962C8B-B14F-4D97-AF65-F5344CB8AC3E}">
        <p14:creationId xmlns:p14="http://schemas.microsoft.com/office/powerpoint/2010/main" val="2992515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l.lavelle@bathspa.ac.uk" TargetMode="External"/><Relationship Id="rId2" Type="http://schemas.openxmlformats.org/officeDocument/2006/relationships/hyperlink" Target="https://www.tandfonline.com/doi/full/10.1080/02607476.2020.1803051" TargetMode="External"/><Relationship Id="rId1" Type="http://schemas.openxmlformats.org/officeDocument/2006/relationships/slideLayout" Target="../slideLayouts/slideLayout2.xml"/><Relationship Id="rId4" Type="http://schemas.openxmlformats.org/officeDocument/2006/relationships/hyperlink" Target="mailto:s.n.newman@leedsbeckett.ac.uk"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tandfonline.com/toc/cjet20/current" TargetMode="External"/><Relationship Id="rId2" Type="http://schemas.openxmlformats.org/officeDocument/2006/relationships/hyperlink" Target="mailto:Rowena.passy@Plymouth.ac.uk"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b="1" dirty="0"/>
              <a:t>ITE in England and the CV-19 Pandemic: challenges and opportunities</a:t>
            </a:r>
          </a:p>
        </p:txBody>
      </p:sp>
      <p:sp>
        <p:nvSpPr>
          <p:cNvPr id="3" name="Subtitle 2"/>
          <p:cNvSpPr>
            <a:spLocks noGrp="1"/>
          </p:cNvSpPr>
          <p:nvPr>
            <p:ph type="subTitle" idx="1"/>
          </p:nvPr>
        </p:nvSpPr>
        <p:spPr>
          <a:xfrm>
            <a:off x="1524000" y="3602037"/>
            <a:ext cx="9144000" cy="2216871"/>
          </a:xfrm>
        </p:spPr>
        <p:txBody>
          <a:bodyPr>
            <a:normAutofit fontScale="70000" lnSpcReduction="20000"/>
          </a:bodyPr>
          <a:lstStyle/>
          <a:p>
            <a:endParaRPr lang="en-GB" dirty="0"/>
          </a:p>
          <a:p>
            <a:r>
              <a:rPr lang="en-GB" dirty="0"/>
              <a:t>UCET </a:t>
            </a:r>
            <a:r>
              <a:rPr lang="en-GB" dirty="0" smtClean="0"/>
              <a:t>R&amp;I Symposium </a:t>
            </a:r>
            <a:r>
              <a:rPr lang="en-GB" dirty="0"/>
              <a:t>(</a:t>
            </a:r>
            <a:r>
              <a:rPr lang="en-GB" dirty="0" smtClean="0"/>
              <a:t>Virtual) 19</a:t>
            </a:r>
            <a:r>
              <a:rPr lang="en-GB" baseline="30000" dirty="0" smtClean="0"/>
              <a:t>th</a:t>
            </a:r>
            <a:r>
              <a:rPr lang="en-GB" dirty="0" smtClean="0"/>
              <a:t> January 2021</a:t>
            </a:r>
            <a:endParaRPr lang="en-GB" dirty="0"/>
          </a:p>
          <a:p>
            <a:endParaRPr lang="en-GB" dirty="0"/>
          </a:p>
          <a:p>
            <a:r>
              <a:rPr lang="en-GB" b="1" dirty="0"/>
              <a:t>Linda la </a:t>
            </a:r>
            <a:r>
              <a:rPr lang="en-GB" b="1" dirty="0" err="1"/>
              <a:t>Velle</a:t>
            </a:r>
            <a:r>
              <a:rPr lang="en-GB" b="1" dirty="0"/>
              <a:t> </a:t>
            </a:r>
            <a:r>
              <a:rPr lang="en-GB" dirty="0"/>
              <a:t>(Bath Spa University) </a:t>
            </a:r>
          </a:p>
          <a:p>
            <a:r>
              <a:rPr lang="en-GB" b="1" dirty="0"/>
              <a:t>Stephen Newman </a:t>
            </a:r>
            <a:r>
              <a:rPr lang="en-GB" dirty="0"/>
              <a:t>(Leeds Beckett University)</a:t>
            </a:r>
          </a:p>
          <a:p>
            <a:r>
              <a:rPr lang="en-GB" dirty="0"/>
              <a:t>with</a:t>
            </a:r>
          </a:p>
          <a:p>
            <a:r>
              <a:rPr lang="en-GB" dirty="0"/>
              <a:t>Catherine Montgomery (University of Durham) and David Hyatt (University of Sheffield)</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250" y="468776"/>
            <a:ext cx="2721903" cy="1123023"/>
          </a:xfrm>
          <a:prstGeom prst="rect">
            <a:avLst/>
          </a:prstGeom>
        </p:spPr>
      </p:pic>
      <p:pic>
        <p:nvPicPr>
          <p:cNvPr id="1026" name="Picture 2" descr="Leeds Beckett University welcomes the Wattbike AtomX">
            <a:extLst>
              <a:ext uri="{FF2B5EF4-FFF2-40B4-BE49-F238E27FC236}">
                <a16:creationId xmlns:a16="http://schemas.microsoft.com/office/drawing/2014/main" xmlns="" id="{256110EA-6296-4CD6-8393-ED20B85017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4532" y="319089"/>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824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Hit the ground running……</a:t>
            </a:r>
          </a:p>
        </p:txBody>
      </p:sp>
      <p:sp>
        <p:nvSpPr>
          <p:cNvPr id="3" name="Content Placeholder 2"/>
          <p:cNvSpPr>
            <a:spLocks noGrp="1"/>
          </p:cNvSpPr>
          <p:nvPr>
            <p:ph idx="1"/>
          </p:nvPr>
        </p:nvSpPr>
        <p:spPr/>
        <p:txBody>
          <a:bodyPr>
            <a:normAutofit/>
          </a:bodyPr>
          <a:lstStyle/>
          <a:p>
            <a:r>
              <a:rPr lang="en-GB" dirty="0"/>
              <a:t>Time lost for practice means that: </a:t>
            </a:r>
          </a:p>
          <a:p>
            <a:pPr lvl="1"/>
            <a:r>
              <a:rPr lang="en-GB" dirty="0"/>
              <a:t>Students will go into schools next year feeling they have had a lot of opportunities to think about how they teach but will be wishing they had done more actual teaching. (D)</a:t>
            </a:r>
          </a:p>
          <a:p>
            <a:pPr lvl="1"/>
            <a:r>
              <a:rPr lang="en-GB" dirty="0"/>
              <a:t>They are supposed to be practising teaching, but they are having to do completely different things. (D)</a:t>
            </a:r>
          </a:p>
          <a:p>
            <a:pPr lvl="1"/>
            <a:r>
              <a:rPr lang="en-GB" dirty="0"/>
              <a:t>They may struggle next year as NQTs [Newly Qualified Teachers] with the bridging module and the Teach First dissertation module. This may affect their continuation in the master’s programme. (A)</a:t>
            </a:r>
          </a:p>
          <a:p>
            <a:r>
              <a:rPr lang="en-GB" dirty="0"/>
              <a:t>Consequences for those not hitting Standards at point of lockdown</a:t>
            </a:r>
          </a:p>
          <a:p>
            <a:r>
              <a:rPr lang="en-GB" dirty="0"/>
              <a:t>Consequences for placements for 2020-21 cohort</a:t>
            </a:r>
          </a:p>
          <a:p>
            <a:endParaRPr lang="en-GB" dirty="0"/>
          </a:p>
        </p:txBody>
      </p:sp>
    </p:spTree>
    <p:extLst>
      <p:ext uri="{BB962C8B-B14F-4D97-AF65-F5344CB8AC3E}">
        <p14:creationId xmlns:p14="http://schemas.microsoft.com/office/powerpoint/2010/main" val="71834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Emerging Impact</a:t>
            </a:r>
          </a:p>
        </p:txBody>
      </p:sp>
      <p:sp>
        <p:nvSpPr>
          <p:cNvPr id="3" name="Content Placeholder 2"/>
          <p:cNvSpPr>
            <a:spLocks noGrp="1"/>
          </p:cNvSpPr>
          <p:nvPr>
            <p:ph idx="1"/>
          </p:nvPr>
        </p:nvSpPr>
        <p:spPr/>
        <p:txBody>
          <a:bodyPr/>
          <a:lstStyle/>
          <a:p>
            <a:r>
              <a:rPr lang="en-GB" dirty="0"/>
              <a:t>Pre-existing ITE tensions thrown into sharper relief:</a:t>
            </a:r>
          </a:p>
          <a:p>
            <a:pPr lvl="1"/>
            <a:r>
              <a:rPr lang="en-GB" dirty="0" err="1"/>
              <a:t>Marketisation</a:t>
            </a:r>
            <a:r>
              <a:rPr lang="en-GB" dirty="0"/>
              <a:t>; recruitment and retention; accountability; placements</a:t>
            </a:r>
          </a:p>
          <a:p>
            <a:r>
              <a:rPr lang="en-GB" dirty="0"/>
              <a:t>Effect of lost TP time, but gained R&amp;R time? Issues of authenticity in TE</a:t>
            </a:r>
          </a:p>
          <a:p>
            <a:r>
              <a:rPr lang="en-GB" dirty="0"/>
              <a:t>Training in online pedagogy – for all. Issues of the ‘digital divide’</a:t>
            </a:r>
          </a:p>
          <a:p>
            <a:endParaRPr lang="en-GB" dirty="0"/>
          </a:p>
        </p:txBody>
      </p:sp>
    </p:spTree>
    <p:extLst>
      <p:ext uri="{BB962C8B-B14F-4D97-AF65-F5344CB8AC3E}">
        <p14:creationId xmlns:p14="http://schemas.microsoft.com/office/powerpoint/2010/main" val="137428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Improving online teaching and learning</a:t>
            </a:r>
          </a:p>
        </p:txBody>
      </p:sp>
      <p:sp>
        <p:nvSpPr>
          <p:cNvPr id="3" name="Content Placeholder 2"/>
          <p:cNvSpPr>
            <a:spLocks noGrp="1"/>
          </p:cNvSpPr>
          <p:nvPr>
            <p:ph idx="1"/>
          </p:nvPr>
        </p:nvSpPr>
        <p:spPr/>
        <p:txBody>
          <a:bodyPr/>
          <a:lstStyle/>
          <a:p>
            <a:r>
              <a:rPr lang="en-GB" dirty="0"/>
              <a:t>A model for meaningful online placement experiences</a:t>
            </a:r>
          </a:p>
          <a:p>
            <a:r>
              <a:rPr lang="en-GB" dirty="0"/>
              <a:t>Effective addressing of Teachers’ Standards </a:t>
            </a:r>
          </a:p>
          <a:p>
            <a:r>
              <a:rPr lang="en-GB" dirty="0"/>
              <a:t>Research-based teachers’ knowledge enhanced by digital technology</a:t>
            </a:r>
          </a:p>
        </p:txBody>
      </p:sp>
    </p:spTree>
    <p:extLst>
      <p:ext uri="{BB962C8B-B14F-4D97-AF65-F5344CB8AC3E}">
        <p14:creationId xmlns:p14="http://schemas.microsoft.com/office/powerpoint/2010/main" val="2519916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Knowledge Enhancement Framework</a:t>
            </a:r>
            <a:r>
              <a:rPr lang="en-GB" dirty="0"/>
              <a:t/>
            </a:r>
            <a:br>
              <a:rPr lang="en-GB" dirty="0"/>
            </a:br>
            <a:r>
              <a:rPr lang="en-GB" sz="2800" dirty="0"/>
              <a:t>la Velle and Flores 2018</a:t>
            </a:r>
            <a:endParaRPr lang="en-GB" dirty="0"/>
          </a:p>
        </p:txBody>
      </p:sp>
      <p:sp>
        <p:nvSpPr>
          <p:cNvPr id="3" name="Content Placeholder 2"/>
          <p:cNvSpPr>
            <a:spLocks noGrp="1"/>
          </p:cNvSpPr>
          <p:nvPr>
            <p:ph sz="half" idx="1"/>
          </p:nvPr>
        </p:nvSpPr>
        <p:spPr/>
        <p:txBody>
          <a:bodyPr/>
          <a:lstStyle/>
          <a:p>
            <a:pPr marL="514350" indent="-514350">
              <a:buFont typeface="+mj-lt"/>
              <a:buAutoNum type="arabicPeriod"/>
            </a:pPr>
            <a:endParaRPr lang="en-GB" b="1" dirty="0"/>
          </a:p>
          <a:p>
            <a:pPr marL="514350" indent="-514350">
              <a:buFont typeface="+mj-lt"/>
              <a:buAutoNum type="arabicPeriod"/>
            </a:pPr>
            <a:r>
              <a:rPr lang="en-GB" b="1" dirty="0"/>
              <a:t>Generation</a:t>
            </a:r>
            <a:r>
              <a:rPr lang="en-GB" dirty="0"/>
              <a:t> of new knowledge from research</a:t>
            </a:r>
          </a:p>
          <a:p>
            <a:pPr marL="514350" indent="-514350">
              <a:buFont typeface="+mj-lt"/>
              <a:buAutoNum type="arabicPeriod"/>
            </a:pPr>
            <a:r>
              <a:rPr lang="en-GB" b="1" dirty="0"/>
              <a:t>Acquisition</a:t>
            </a:r>
            <a:r>
              <a:rPr lang="en-GB" dirty="0"/>
              <a:t>  of K by teachers and trainees</a:t>
            </a:r>
          </a:p>
          <a:p>
            <a:pPr marL="514350" indent="-514350">
              <a:buFont typeface="+mj-lt"/>
              <a:buAutoNum type="arabicPeriod"/>
            </a:pPr>
            <a:r>
              <a:rPr lang="en-GB" b="1" dirty="0"/>
              <a:t>Mediation</a:t>
            </a:r>
            <a:r>
              <a:rPr lang="en-GB" dirty="0"/>
              <a:t> of K into PCK</a:t>
            </a:r>
          </a:p>
          <a:p>
            <a:pPr marL="514350" indent="-514350">
              <a:buFont typeface="+mj-lt"/>
              <a:buAutoNum type="arabicPeriod"/>
            </a:pPr>
            <a:r>
              <a:rPr lang="en-GB" b="1" dirty="0"/>
              <a:t>Utilisation </a:t>
            </a:r>
            <a:r>
              <a:rPr lang="en-GB" dirty="0"/>
              <a:t>of K within cycle of pedagogic action</a:t>
            </a:r>
            <a:endParaRPr lang="en-GB" b="1"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87331" y="1825625"/>
            <a:ext cx="4351338" cy="4351338"/>
          </a:xfrm>
          <a:prstGeom prst="rect">
            <a:avLst/>
          </a:prstGeom>
        </p:spPr>
      </p:pic>
    </p:spTree>
    <p:extLst>
      <p:ext uri="{BB962C8B-B14F-4D97-AF65-F5344CB8AC3E}">
        <p14:creationId xmlns:p14="http://schemas.microsoft.com/office/powerpoint/2010/main" val="830805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Post-</a:t>
            </a:r>
            <a:r>
              <a:rPr lang="en-GB" dirty="0" err="1"/>
              <a:t>Covid</a:t>
            </a:r>
            <a:r>
              <a:rPr lang="en-GB" dirty="0"/>
              <a:t> Pedagogy: a knowledge enhancement framework for demonstrating evidence of the Teachers’ Standards</a:t>
            </a:r>
          </a:p>
        </p:txBody>
      </p:sp>
      <p:sp>
        <p:nvSpPr>
          <p:cNvPr id="4" name="Content Placeholder 3"/>
          <p:cNvSpPr>
            <a:spLocks noGrp="1"/>
          </p:cNvSpPr>
          <p:nvPr>
            <p:ph sz="half" idx="2"/>
          </p:nvPr>
        </p:nvSpPr>
        <p:spPr/>
        <p:txBody>
          <a:bodyPr>
            <a:normAutofit fontScale="70000" lnSpcReduction="20000"/>
          </a:bodyPr>
          <a:lstStyle/>
          <a:p>
            <a:pPr marL="0" indent="0">
              <a:buNone/>
            </a:pPr>
            <a:endParaRPr lang="en-GB" dirty="0">
              <a:effectLst/>
            </a:endParaRPr>
          </a:p>
          <a:p>
            <a:pPr marL="0" indent="0">
              <a:buNone/>
            </a:pPr>
            <a:r>
              <a:rPr lang="en-GB" dirty="0">
                <a:effectLst/>
              </a:rPr>
              <a:t>1. Set high expectations which inspire, motivate and challenge pupils; </a:t>
            </a:r>
          </a:p>
          <a:p>
            <a:pPr marL="0" indent="0">
              <a:buNone/>
            </a:pPr>
            <a:r>
              <a:rPr lang="en-GB" dirty="0">
                <a:effectLst/>
              </a:rPr>
              <a:t>2. Promote good progress and outcomes;</a:t>
            </a:r>
          </a:p>
          <a:p>
            <a:pPr marL="0" indent="0">
              <a:buNone/>
            </a:pPr>
            <a:r>
              <a:rPr lang="en-GB" dirty="0">
                <a:effectLst/>
              </a:rPr>
              <a:t> 3. Demonstrate good subject and curriculum knowledge; </a:t>
            </a:r>
          </a:p>
          <a:p>
            <a:pPr marL="0" indent="0">
              <a:buNone/>
            </a:pPr>
            <a:r>
              <a:rPr lang="en-GB" dirty="0">
                <a:effectLst/>
              </a:rPr>
              <a:t>4. Plan and teach well-structured lessons; </a:t>
            </a:r>
          </a:p>
          <a:p>
            <a:pPr marL="0" indent="0">
              <a:buNone/>
            </a:pPr>
            <a:r>
              <a:rPr lang="en-GB" dirty="0">
                <a:effectLst/>
              </a:rPr>
              <a:t>5. Adapt teaching to respond to the strengths and needs of all pupils; </a:t>
            </a:r>
          </a:p>
          <a:p>
            <a:pPr marL="0" indent="0">
              <a:buNone/>
            </a:pPr>
            <a:r>
              <a:rPr lang="en-GB" dirty="0">
                <a:effectLst/>
              </a:rPr>
              <a:t>6. Make accurate and productive use of assessment; </a:t>
            </a:r>
          </a:p>
          <a:p>
            <a:pPr marL="0" indent="0">
              <a:buNone/>
            </a:pPr>
            <a:r>
              <a:rPr lang="en-GB" dirty="0">
                <a:effectLst/>
              </a:rPr>
              <a:t>7. Manage behaviour effectively to ensure a good and safe learning environment; </a:t>
            </a:r>
          </a:p>
          <a:p>
            <a:pPr marL="0" indent="0">
              <a:buNone/>
            </a:pPr>
            <a:r>
              <a:rPr lang="en-GB" dirty="0">
                <a:effectLst/>
              </a:rPr>
              <a:t>8. Fulfil wider professional responsibilities.</a:t>
            </a:r>
          </a:p>
          <a:p>
            <a:pPr marL="0" indent="0">
              <a:buNone/>
            </a:pPr>
            <a:endParaRPr lang="en-GB"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751507" y="1825625"/>
            <a:ext cx="4851350" cy="4855394"/>
          </a:xfrm>
          <a:prstGeom prst="rect">
            <a:avLst/>
          </a:prstGeom>
        </p:spPr>
      </p:pic>
    </p:spTree>
    <p:extLst>
      <p:ext uri="{BB962C8B-B14F-4D97-AF65-F5344CB8AC3E}">
        <p14:creationId xmlns:p14="http://schemas.microsoft.com/office/powerpoint/2010/main" val="659264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a:t>
            </a:r>
            <a:endParaRPr lang="en-GB" dirty="0"/>
          </a:p>
        </p:txBody>
      </p:sp>
      <p:sp>
        <p:nvSpPr>
          <p:cNvPr id="3" name="Content Placeholder 2"/>
          <p:cNvSpPr>
            <a:spLocks noGrp="1"/>
          </p:cNvSpPr>
          <p:nvPr>
            <p:ph idx="1"/>
          </p:nvPr>
        </p:nvSpPr>
        <p:spPr/>
        <p:txBody>
          <a:bodyPr>
            <a:normAutofit fontScale="92500"/>
          </a:bodyPr>
          <a:lstStyle/>
          <a:p>
            <a:r>
              <a:rPr lang="en-GB" dirty="0"/>
              <a:t>Our thanks is due to the ITE Programme Leaders and other colleagues at each of our universities for their time and </a:t>
            </a:r>
            <a:r>
              <a:rPr lang="en-GB" dirty="0" smtClean="0"/>
              <a:t>information</a:t>
            </a:r>
          </a:p>
          <a:p>
            <a:r>
              <a:rPr lang="en-GB" dirty="0" smtClean="0"/>
              <a:t>We also thank Catherine Montgomery and David Hyatt, for their contribution to this research and who have co-authored the full paper: </a:t>
            </a:r>
            <a:r>
              <a:rPr lang="en-GB" i="1" dirty="0"/>
              <a:t>Initial teacher education in England and the Covid-19 pandemic: challenges and </a:t>
            </a:r>
            <a:r>
              <a:rPr lang="en-GB" i="1" smtClean="0"/>
              <a:t>opportunities </a:t>
            </a:r>
            <a:r>
              <a:rPr lang="en-GB" smtClean="0">
                <a:hlinkClick r:id="rId2"/>
              </a:rPr>
              <a:t>https</a:t>
            </a:r>
            <a:r>
              <a:rPr lang="en-GB" dirty="0">
                <a:hlinkClick r:id="rId2"/>
              </a:rPr>
              <a:t>://</a:t>
            </a:r>
            <a:r>
              <a:rPr lang="en-GB" dirty="0" smtClean="0">
                <a:hlinkClick r:id="rId2"/>
              </a:rPr>
              <a:t>www.tandfonline.com/doi/full/10.1080/02607476.2020.1803051</a:t>
            </a:r>
            <a:r>
              <a:rPr lang="en-GB" dirty="0" smtClean="0"/>
              <a:t> </a:t>
            </a:r>
            <a:endParaRPr lang="en-GB" dirty="0"/>
          </a:p>
          <a:p>
            <a:endParaRPr lang="en-GB" dirty="0"/>
          </a:p>
          <a:p>
            <a:r>
              <a:rPr lang="en-GB" dirty="0"/>
              <a:t>Linda la Velle </a:t>
            </a:r>
            <a:r>
              <a:rPr lang="en-GB" dirty="0">
                <a:hlinkClick r:id="rId3"/>
              </a:rPr>
              <a:t>l.lavelle@bathspa.ac.uk</a:t>
            </a:r>
            <a:endParaRPr lang="en-GB" dirty="0"/>
          </a:p>
          <a:p>
            <a:r>
              <a:rPr lang="en-GB" dirty="0"/>
              <a:t>Stephen Newman </a:t>
            </a:r>
            <a:r>
              <a:rPr lang="en-GB" dirty="0">
                <a:hlinkClick r:id="rId4"/>
              </a:rPr>
              <a:t>s.n.newman@leedsbeckett.ac.uk</a:t>
            </a:r>
            <a:r>
              <a:rPr lang="en-GB" dirty="0"/>
              <a:t> </a:t>
            </a:r>
          </a:p>
        </p:txBody>
      </p:sp>
    </p:spTree>
    <p:extLst>
      <p:ext uri="{BB962C8B-B14F-4D97-AF65-F5344CB8AC3E}">
        <p14:creationId xmlns:p14="http://schemas.microsoft.com/office/powerpoint/2010/main" val="3690874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Special Issue of JET</a:t>
            </a:r>
            <a:r>
              <a:rPr lang="en-GB" dirty="0" smtClean="0"/>
              <a:t>: Learning from CV-19: continuity or change in teacher education?</a:t>
            </a:r>
            <a:endParaRPr lang="en-GB" dirty="0"/>
          </a:p>
        </p:txBody>
      </p:sp>
      <p:sp>
        <p:nvSpPr>
          <p:cNvPr id="3" name="Content Placeholder 2"/>
          <p:cNvSpPr>
            <a:spLocks noGrp="1"/>
          </p:cNvSpPr>
          <p:nvPr>
            <p:ph sz="half" idx="1"/>
          </p:nvPr>
        </p:nvSpPr>
        <p:spPr>
          <a:xfrm>
            <a:off x="899160" y="1825625"/>
            <a:ext cx="7905206" cy="4351338"/>
          </a:xfrm>
        </p:spPr>
        <p:txBody>
          <a:bodyPr/>
          <a:lstStyle/>
          <a:p>
            <a:r>
              <a:rPr lang="en-GB" dirty="0" smtClean="0"/>
              <a:t>Deputy Editor Rowena Passy and International Board member </a:t>
            </a:r>
            <a:r>
              <a:rPr lang="en-GB" dirty="0" err="1" smtClean="0"/>
              <a:t>Honggang</a:t>
            </a:r>
            <a:r>
              <a:rPr lang="en-GB" dirty="0" smtClean="0"/>
              <a:t> </a:t>
            </a:r>
            <a:r>
              <a:rPr lang="en-GB" dirty="0" err="1" smtClean="0"/>
              <a:t>Lui</a:t>
            </a:r>
            <a:endParaRPr lang="en-GB" dirty="0" smtClean="0"/>
          </a:p>
          <a:p>
            <a:r>
              <a:rPr lang="en-GB" dirty="0" smtClean="0"/>
              <a:t>Response of CV-19 challenge</a:t>
            </a:r>
          </a:p>
          <a:p>
            <a:r>
              <a:rPr lang="en-GB" dirty="0" smtClean="0"/>
              <a:t>Longer term continuities and/or changes</a:t>
            </a:r>
          </a:p>
          <a:p>
            <a:r>
              <a:rPr lang="en-GB" dirty="0" smtClean="0"/>
              <a:t>Adaptation of teacher education to ‘new normal’</a:t>
            </a:r>
          </a:p>
          <a:p>
            <a:r>
              <a:rPr lang="en-GB" dirty="0" smtClean="0"/>
              <a:t>300 word abstract by 31</a:t>
            </a:r>
            <a:r>
              <a:rPr lang="en-GB" baseline="30000" dirty="0" smtClean="0"/>
              <a:t>st</a:t>
            </a:r>
            <a:r>
              <a:rPr lang="en-GB" dirty="0" smtClean="0"/>
              <a:t> March 2021 to</a:t>
            </a:r>
          </a:p>
          <a:p>
            <a:pPr marL="0" indent="0">
              <a:buNone/>
            </a:pPr>
            <a:r>
              <a:rPr lang="en-GB" dirty="0" smtClean="0">
                <a:hlinkClick r:id="rId2"/>
              </a:rPr>
              <a:t>Rowena.passy@Plymouth.ac.uk</a:t>
            </a:r>
            <a:endParaRPr lang="en-GB" dirty="0" smtClean="0"/>
          </a:p>
          <a:p>
            <a:r>
              <a:rPr lang="en-GB" dirty="0" smtClean="0"/>
              <a:t>More info: </a:t>
            </a:r>
            <a:r>
              <a:rPr lang="en-GB" dirty="0" smtClean="0">
                <a:hlinkClick r:id="rId3"/>
              </a:rPr>
              <a:t>https://www.tandfonline.com/toc/cjet20/current</a:t>
            </a:r>
            <a:endParaRPr lang="en-GB" dirty="0" smtClean="0"/>
          </a:p>
          <a:p>
            <a:endParaRPr lang="en-GB" dirty="0"/>
          </a:p>
        </p:txBody>
      </p:sp>
      <p:pic>
        <p:nvPicPr>
          <p:cNvPr id="1026" name="Picture 2" descr="Cover image - Journal of Education for Teachin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8438607" y="1825625"/>
            <a:ext cx="3235600"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34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CV-19 Snapshot</a:t>
            </a:r>
          </a:p>
        </p:txBody>
      </p:sp>
      <p:sp>
        <p:nvSpPr>
          <p:cNvPr id="3" name="Content Placeholder 2"/>
          <p:cNvSpPr>
            <a:spLocks noGrp="1"/>
          </p:cNvSpPr>
          <p:nvPr>
            <p:ph idx="1"/>
          </p:nvPr>
        </p:nvSpPr>
        <p:spPr/>
        <p:txBody>
          <a:bodyPr/>
          <a:lstStyle/>
          <a:p>
            <a:r>
              <a:rPr lang="en-GB" dirty="0"/>
              <a:t>Part of a global data capture: what was the effect on ITE of the abrupt closure of schools and universities?</a:t>
            </a:r>
          </a:p>
          <a:p>
            <a:r>
              <a:rPr lang="en-GB" dirty="0"/>
              <a:t>ITE programme leaders from four English universities interviewed: 2 post 92 (A, C) and two RG (B, D). All </a:t>
            </a:r>
            <a:r>
              <a:rPr lang="en-GB" dirty="0" err="1"/>
              <a:t>OfSTED</a:t>
            </a:r>
            <a:r>
              <a:rPr lang="en-GB" dirty="0"/>
              <a:t> ‘outstanding’ ITE providers. </a:t>
            </a:r>
          </a:p>
          <a:p>
            <a:r>
              <a:rPr lang="en-GB" dirty="0"/>
              <a:t>Enquiry focussed on what happened to a model of research-informed professional learning when the opportunity for classroom practice is curtailed</a:t>
            </a:r>
          </a:p>
          <a:p>
            <a:endParaRPr lang="en-GB" dirty="0"/>
          </a:p>
        </p:txBody>
      </p:sp>
    </p:spTree>
    <p:extLst>
      <p:ext uri="{BB962C8B-B14F-4D97-AF65-F5344CB8AC3E}">
        <p14:creationId xmlns:p14="http://schemas.microsoft.com/office/powerpoint/2010/main" val="163756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Interviewees were asked:</a:t>
            </a:r>
          </a:p>
        </p:txBody>
      </p:sp>
      <p:sp>
        <p:nvSpPr>
          <p:cNvPr id="3" name="Content Placeholder 2"/>
          <p:cNvSpPr>
            <a:spLocks noGrp="1"/>
          </p:cNvSpPr>
          <p:nvPr>
            <p:ph idx="1"/>
          </p:nvPr>
        </p:nvSpPr>
        <p:spPr>
          <a:xfrm>
            <a:off x="838200" y="1427018"/>
            <a:ext cx="10515600" cy="5056909"/>
          </a:xfrm>
        </p:spPr>
        <p:txBody>
          <a:bodyPr>
            <a:normAutofit fontScale="77500" lnSpcReduction="20000"/>
          </a:bodyPr>
          <a:lstStyle/>
          <a:p>
            <a:endParaRPr lang="en-GB" dirty="0"/>
          </a:p>
          <a:p>
            <a:pPr marL="514350" indent="-514350">
              <a:lnSpc>
                <a:spcPct val="120000"/>
              </a:lnSpc>
              <a:buFont typeface="+mj-lt"/>
              <a:buAutoNum type="arabicPeriod"/>
            </a:pPr>
            <a:r>
              <a:rPr lang="en-GB" dirty="0"/>
              <a:t>What was the immediate effect of news of the pandemic? Was there any specific advice to higher education institutions?</a:t>
            </a:r>
          </a:p>
          <a:p>
            <a:pPr marL="514350" indent="-514350">
              <a:lnSpc>
                <a:spcPct val="120000"/>
              </a:lnSpc>
              <a:buFont typeface="+mj-lt"/>
              <a:buAutoNum type="arabicPeriod"/>
            </a:pPr>
            <a:r>
              <a:rPr lang="en-GB" dirty="0"/>
              <a:t>How did your institution respond to the threat of the pandemic? Did it ‘virtualise’? If so, how did this take place? What platforms/processes are in place? What pedagogic issues have arisen?</a:t>
            </a:r>
          </a:p>
          <a:p>
            <a:pPr marL="514350" indent="-514350">
              <a:lnSpc>
                <a:spcPct val="120000"/>
              </a:lnSpc>
              <a:buFont typeface="+mj-lt"/>
              <a:buAutoNum type="arabicPeriod"/>
            </a:pPr>
            <a:r>
              <a:rPr lang="en-GB" dirty="0"/>
              <a:t>What specific effect has this had on the HEI-based elements of your teacher education programme/s?</a:t>
            </a:r>
          </a:p>
          <a:p>
            <a:pPr marL="514350" indent="-514350">
              <a:lnSpc>
                <a:spcPct val="120000"/>
              </a:lnSpc>
              <a:buFont typeface="+mj-lt"/>
              <a:buAutoNum type="arabicPeriod"/>
            </a:pPr>
            <a:r>
              <a:rPr lang="en-GB" dirty="0"/>
              <a:t>Did you have student teachers on practicum? If so, what will be the impact on the potential curtailment of the length of time they should spend in the classroom?</a:t>
            </a:r>
          </a:p>
          <a:p>
            <a:pPr marL="514350" indent="-514350">
              <a:lnSpc>
                <a:spcPct val="120000"/>
              </a:lnSpc>
              <a:buFont typeface="+mj-lt"/>
              <a:buAutoNum type="arabicPeriod"/>
            </a:pPr>
            <a:r>
              <a:rPr lang="en-GB" dirty="0"/>
              <a:t>What do think might be the impact upon the practice/theory nexus in teacher education because of changes due to the pandemic?</a:t>
            </a:r>
          </a:p>
        </p:txBody>
      </p:sp>
    </p:spTree>
    <p:extLst>
      <p:ext uri="{BB962C8B-B14F-4D97-AF65-F5344CB8AC3E}">
        <p14:creationId xmlns:p14="http://schemas.microsoft.com/office/powerpoint/2010/main" val="2888876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Emergent themes</a:t>
            </a:r>
          </a:p>
        </p:txBody>
      </p:sp>
      <p:sp>
        <p:nvSpPr>
          <p:cNvPr id="3" name="Content Placeholder 2"/>
          <p:cNvSpPr>
            <a:spLocks noGrp="1"/>
          </p:cNvSpPr>
          <p:nvPr>
            <p:ph idx="1"/>
          </p:nvPr>
        </p:nvSpPr>
        <p:spPr/>
        <p:txBody>
          <a:bodyPr/>
          <a:lstStyle/>
          <a:p>
            <a:r>
              <a:rPr lang="en-GB" dirty="0"/>
              <a:t>The lockdown and ‘virtualisation’</a:t>
            </a:r>
          </a:p>
          <a:p>
            <a:r>
              <a:rPr lang="en-GB" dirty="0"/>
              <a:t>Adaptation of provision</a:t>
            </a:r>
          </a:p>
          <a:p>
            <a:r>
              <a:rPr lang="en-GB" dirty="0"/>
              <a:t>Teaching Practice curtailment</a:t>
            </a:r>
          </a:p>
          <a:p>
            <a:endParaRPr lang="en-GB" dirty="0"/>
          </a:p>
        </p:txBody>
      </p:sp>
    </p:spTree>
    <p:extLst>
      <p:ext uri="{BB962C8B-B14F-4D97-AF65-F5344CB8AC3E}">
        <p14:creationId xmlns:p14="http://schemas.microsoft.com/office/powerpoint/2010/main" val="15918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1004"/>
          </a:xfrm>
        </p:spPr>
        <p:txBody>
          <a:bodyPr>
            <a:normAutofit fontScale="90000"/>
          </a:bodyPr>
          <a:lstStyle/>
          <a:p>
            <a:r>
              <a:rPr lang="en-GB" dirty="0"/>
              <a:t>The lockdown and ‘virtualisation’</a:t>
            </a:r>
            <a:br>
              <a:rPr lang="en-GB" dirty="0"/>
            </a:br>
            <a:endParaRPr lang="en-GB" dirty="0"/>
          </a:p>
        </p:txBody>
      </p:sp>
      <p:sp>
        <p:nvSpPr>
          <p:cNvPr id="3" name="Content Placeholder 2"/>
          <p:cNvSpPr>
            <a:spLocks noGrp="1"/>
          </p:cNvSpPr>
          <p:nvPr>
            <p:ph idx="1"/>
          </p:nvPr>
        </p:nvSpPr>
        <p:spPr>
          <a:xfrm>
            <a:off x="838200" y="1106130"/>
            <a:ext cx="10515600" cy="5368412"/>
          </a:xfrm>
        </p:spPr>
        <p:txBody>
          <a:bodyPr>
            <a:normAutofit/>
          </a:bodyPr>
          <a:lstStyle/>
          <a:p>
            <a:r>
              <a:rPr lang="en-GB" dirty="0"/>
              <a:t>Immediate ‘panic’ and ‘anxiety’, but leadership in all universities quick to reassure staff and students:</a:t>
            </a:r>
          </a:p>
          <a:p>
            <a:pPr marL="457200" lvl="1" indent="0">
              <a:buNone/>
            </a:pPr>
            <a:r>
              <a:rPr lang="en-GB" i="1" dirty="0"/>
              <a:t>The VC’s advice was very good – caring. We modelled our communication to the trainees on [their] email to staff. (A)</a:t>
            </a:r>
          </a:p>
          <a:p>
            <a:r>
              <a:rPr lang="en-GB" dirty="0"/>
              <a:t>Virtualisation quick to happen. VLEs already in place, but varied experience of using them:</a:t>
            </a:r>
          </a:p>
          <a:p>
            <a:pPr marL="457200" lvl="1" indent="0">
              <a:buNone/>
            </a:pPr>
            <a:r>
              <a:rPr lang="en-GB" i="1" dirty="0"/>
              <a:t>Staff were nervous about online teaching. I had to say to them, ‘you’re not going for an Oscar, and you don’t have to provide everything’. It forced us to reassess what is really important. (A)</a:t>
            </a:r>
          </a:p>
          <a:p>
            <a:pPr marL="457200" lvl="1" indent="0">
              <a:buNone/>
            </a:pPr>
            <a:r>
              <a:rPr lang="en-GB" i="1" dirty="0"/>
              <a:t>Not being able to talk to others face to face is problematic. Some students need to talk with people. It can be difficult for them (C)</a:t>
            </a:r>
          </a:p>
          <a:p>
            <a:r>
              <a:rPr lang="en-GB" dirty="0"/>
              <a:t>Agreement that ITE advice was slow to come:</a:t>
            </a:r>
          </a:p>
          <a:p>
            <a:pPr marL="457200" lvl="1" indent="0">
              <a:buNone/>
            </a:pPr>
            <a:r>
              <a:rPr lang="en-GB" i="1" dirty="0"/>
              <a:t>The </a:t>
            </a:r>
            <a:r>
              <a:rPr lang="en-GB" i="1" dirty="0" err="1"/>
              <a:t>DfE</a:t>
            </a:r>
            <a:r>
              <a:rPr lang="en-GB" i="1" dirty="0"/>
              <a:t> did not prioritise teacher training. ITE was left in limbo. (C)</a:t>
            </a:r>
          </a:p>
          <a:p>
            <a:endParaRPr lang="en-GB" i="1" dirty="0"/>
          </a:p>
        </p:txBody>
      </p:sp>
    </p:spTree>
    <p:extLst>
      <p:ext uri="{BB962C8B-B14F-4D97-AF65-F5344CB8AC3E}">
        <p14:creationId xmlns:p14="http://schemas.microsoft.com/office/powerpoint/2010/main" val="143256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Adaptation of Provision: ITE online </a:t>
            </a:r>
          </a:p>
        </p:txBody>
      </p:sp>
      <p:sp>
        <p:nvSpPr>
          <p:cNvPr id="3" name="Content Placeholder 2"/>
          <p:cNvSpPr>
            <a:spLocks noGrp="1"/>
          </p:cNvSpPr>
          <p:nvPr>
            <p:ph idx="1"/>
          </p:nvPr>
        </p:nvSpPr>
        <p:spPr/>
        <p:txBody>
          <a:bodyPr>
            <a:normAutofit/>
          </a:bodyPr>
          <a:lstStyle/>
          <a:p>
            <a:r>
              <a:rPr lang="en-GB" dirty="0"/>
              <a:t>University-based elements online:</a:t>
            </a:r>
          </a:p>
          <a:p>
            <a:pPr marL="457200" lvl="1" indent="0">
              <a:buNone/>
            </a:pPr>
            <a:r>
              <a:rPr lang="en-GB" i="1" dirty="0"/>
              <a:t>We decided to go for a four-stage approach. We asked ourselves: </a:t>
            </a:r>
          </a:p>
          <a:p>
            <a:pPr marL="1371600" lvl="2" indent="-457200">
              <a:buAutoNum type="arabicPeriod"/>
            </a:pPr>
            <a:r>
              <a:rPr lang="en-GB" i="1" dirty="0"/>
              <a:t>What does this trainee need, prior to the session? How can we prepare them for the session? </a:t>
            </a:r>
          </a:p>
          <a:p>
            <a:pPr marL="1371600" lvl="2" indent="-457200">
              <a:buAutoNum type="arabicPeriod"/>
            </a:pPr>
            <a:r>
              <a:rPr lang="en-GB" i="1" dirty="0"/>
              <a:t>What is the instructional part of the session? What is the key message you want to get across? </a:t>
            </a:r>
          </a:p>
          <a:p>
            <a:pPr marL="1371600" lvl="2" indent="-457200">
              <a:buAutoNum type="arabicPeriod"/>
            </a:pPr>
            <a:r>
              <a:rPr lang="en-GB" i="1" dirty="0"/>
              <a:t>How can you get the trainees working together collaboratively? Trying to mimic what is happening in the classroom via an on-line pedagogic approach.</a:t>
            </a:r>
          </a:p>
          <a:p>
            <a:pPr marL="1371600" lvl="2" indent="-457200">
              <a:buAutoNum type="arabicPeriod"/>
            </a:pPr>
            <a:r>
              <a:rPr lang="en-GB" i="1" dirty="0"/>
              <a:t>How do you know that they are learning? We recorded all the sessions so that if they [trainees] were interrupted, e.g. by children around their feet, they could then go back to it. This approach has taken time to develop and was not without initial anxiety from the staff. (A)</a:t>
            </a:r>
          </a:p>
        </p:txBody>
      </p:sp>
    </p:spTree>
    <p:extLst>
      <p:ext uri="{BB962C8B-B14F-4D97-AF65-F5344CB8AC3E}">
        <p14:creationId xmlns:p14="http://schemas.microsoft.com/office/powerpoint/2010/main" val="2852479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Adaptation of Provision: Issues of Equity</a:t>
            </a:r>
          </a:p>
        </p:txBody>
      </p:sp>
      <p:sp>
        <p:nvSpPr>
          <p:cNvPr id="3" name="Content Placeholder 2"/>
          <p:cNvSpPr>
            <a:spLocks noGrp="1"/>
          </p:cNvSpPr>
          <p:nvPr>
            <p:ph idx="1"/>
          </p:nvPr>
        </p:nvSpPr>
        <p:spPr/>
        <p:txBody>
          <a:bodyPr/>
          <a:lstStyle/>
          <a:p>
            <a:r>
              <a:rPr lang="en-GB" dirty="0"/>
              <a:t>Circumstances of digital connectivity varied widely</a:t>
            </a:r>
          </a:p>
          <a:p>
            <a:r>
              <a:rPr lang="en-GB" dirty="0"/>
              <a:t>Each university operated a ‘no detriment’ policy</a:t>
            </a:r>
          </a:p>
          <a:p>
            <a:r>
              <a:rPr lang="en-GB" dirty="0"/>
              <a:t>Innovation in tasks and assessment: e.g. trainees recording their teaching on a specific topic/concept and accepting peer feedback (D); microteaching via </a:t>
            </a:r>
            <a:r>
              <a:rPr lang="en-GB" dirty="0" err="1"/>
              <a:t>BlackBoard</a:t>
            </a:r>
            <a:r>
              <a:rPr lang="en-GB" dirty="0"/>
              <a:t> Collaborate (C) and writing schemes of work (A).</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6237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Theory vs Practice</a:t>
            </a:r>
          </a:p>
        </p:txBody>
      </p:sp>
      <p:sp>
        <p:nvSpPr>
          <p:cNvPr id="3" name="Content Placeholder 2"/>
          <p:cNvSpPr>
            <a:spLocks noGrp="1"/>
          </p:cNvSpPr>
          <p:nvPr>
            <p:ph idx="1"/>
          </p:nvPr>
        </p:nvSpPr>
        <p:spPr/>
        <p:txBody>
          <a:bodyPr>
            <a:normAutofit lnSpcReduction="10000"/>
          </a:bodyPr>
          <a:lstStyle/>
          <a:p>
            <a:r>
              <a:rPr lang="en-GB" dirty="0"/>
              <a:t>Additional time for reading and reflection enabled:</a:t>
            </a:r>
          </a:p>
          <a:p>
            <a:pPr lvl="1"/>
            <a:r>
              <a:rPr lang="en-GB" dirty="0"/>
              <a:t>More time to think, which enabled a deeper understanding of ideas sooner in the programme. (B)</a:t>
            </a:r>
          </a:p>
          <a:p>
            <a:pPr lvl="1"/>
            <a:r>
              <a:rPr lang="en-GB" dirty="0"/>
              <a:t>If I’m really honest, this space has allowed them to really focus on assignments and tasks and their own practice, not being in the classroom, has worked really well for a lot of trainees: they’ve ‘got’ the theory more. (A)</a:t>
            </a:r>
          </a:p>
          <a:p>
            <a:pPr lvl="1"/>
            <a:r>
              <a:rPr lang="en-GB" dirty="0"/>
              <a:t>Students are having more time to engage with, and reflect on, the pedagogical literature which has made some comment ‘I’ve done this reading which has helped me to make more sense of what I was doing in the classroom’, which wouldn’t have happened normally as they would still have been on placement. (D)</a:t>
            </a:r>
          </a:p>
          <a:p>
            <a:r>
              <a:rPr lang="en-GB" dirty="0"/>
              <a:t>Evidence of raised quality of written assignments</a:t>
            </a:r>
          </a:p>
        </p:txBody>
      </p:sp>
    </p:spTree>
    <p:extLst>
      <p:ext uri="{BB962C8B-B14F-4D97-AF65-F5344CB8AC3E}">
        <p14:creationId xmlns:p14="http://schemas.microsoft.com/office/powerpoint/2010/main" val="82899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Teaching Practice Curtailment</a:t>
            </a:r>
          </a:p>
        </p:txBody>
      </p:sp>
      <p:sp>
        <p:nvSpPr>
          <p:cNvPr id="3" name="Content Placeholder 2"/>
          <p:cNvSpPr>
            <a:spLocks noGrp="1"/>
          </p:cNvSpPr>
          <p:nvPr>
            <p:ph idx="1"/>
          </p:nvPr>
        </p:nvSpPr>
        <p:spPr/>
        <p:txBody>
          <a:bodyPr>
            <a:normAutofit fontScale="92500" lnSpcReduction="10000"/>
          </a:bodyPr>
          <a:lstStyle/>
          <a:p>
            <a:r>
              <a:rPr lang="en-GB" dirty="0"/>
              <a:t>Trainees lost 8-9 weeks (up to 45 days of the recommended 120 days – 37.5% of time in schools)</a:t>
            </a:r>
          </a:p>
          <a:p>
            <a:pPr lvl="1"/>
            <a:r>
              <a:rPr lang="en-GB" dirty="0"/>
              <a:t>Some students are frustrated and upset as they are missing 9 weeks of getting better at their teaching. (C)</a:t>
            </a:r>
          </a:p>
          <a:p>
            <a:r>
              <a:rPr lang="en-GB" dirty="0"/>
              <a:t>Up to a third of placement schools did not have the capacity to continue to work with the trainees – equity</a:t>
            </a:r>
          </a:p>
          <a:p>
            <a:r>
              <a:rPr lang="en-GB" dirty="0"/>
              <a:t>Some trainees volunteered, e.g. to help with remaining pupils or to teach online – equity</a:t>
            </a:r>
          </a:p>
          <a:p>
            <a:r>
              <a:rPr lang="en-GB" dirty="0"/>
              <a:t>Trajectory to qualification – </a:t>
            </a:r>
            <a:r>
              <a:rPr lang="en-GB" dirty="0" err="1"/>
              <a:t>DfE</a:t>
            </a:r>
            <a:r>
              <a:rPr lang="en-GB" dirty="0"/>
              <a:t> using providers’ judgements</a:t>
            </a:r>
          </a:p>
          <a:p>
            <a:r>
              <a:rPr lang="en-GB" dirty="0"/>
              <a:t>Universities adopted similar methods of analysis</a:t>
            </a:r>
          </a:p>
          <a:p>
            <a:r>
              <a:rPr lang="en-GB" dirty="0"/>
              <a:t>Additional time for portfolios of evidence – but limited evidence?</a:t>
            </a:r>
          </a:p>
          <a:p>
            <a:endParaRPr lang="en-GB" dirty="0"/>
          </a:p>
        </p:txBody>
      </p:sp>
    </p:spTree>
    <p:extLst>
      <p:ext uri="{BB962C8B-B14F-4D97-AF65-F5344CB8AC3E}">
        <p14:creationId xmlns:p14="http://schemas.microsoft.com/office/powerpoint/2010/main" val="422804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242D3088D216458E0212DCF115C968" ma:contentTypeVersion="13" ma:contentTypeDescription="Create a new document." ma:contentTypeScope="" ma:versionID="5559f2a8a581a1f31b4e2181fea421a6">
  <xsd:schema xmlns:xsd="http://www.w3.org/2001/XMLSchema" xmlns:xs="http://www.w3.org/2001/XMLSchema" xmlns:p="http://schemas.microsoft.com/office/2006/metadata/properties" xmlns:ns3="9ee75292-5076-4fcc-bc52-dcc754448144" xmlns:ns4="f7b00057-f5aa-46f4-8410-da255f325540" targetNamespace="http://schemas.microsoft.com/office/2006/metadata/properties" ma:root="true" ma:fieldsID="e4e6c696eb7f7310765c52c686ed94c3" ns3:_="" ns4:_="">
    <xsd:import namespace="9ee75292-5076-4fcc-bc52-dcc754448144"/>
    <xsd:import namespace="f7b00057-f5aa-46f4-8410-da255f32554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2-5076-4fcc-bc52-dcc7544481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b00057-f5aa-46f4-8410-da255f32554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8C7CC4-0C82-46DB-B970-0FBF8A96FA18}">
  <ds:schemaRefs>
    <ds:schemaRef ds:uri="http://schemas.microsoft.com/sharepoint/v3/contenttype/forms"/>
  </ds:schemaRefs>
</ds:datastoreItem>
</file>

<file path=customXml/itemProps2.xml><?xml version="1.0" encoding="utf-8"?>
<ds:datastoreItem xmlns:ds="http://schemas.openxmlformats.org/officeDocument/2006/customXml" ds:itemID="{EC46DB42-B688-4EC9-B5B1-DCADBF7304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75292-5076-4fcc-bc52-dcc754448144"/>
    <ds:schemaRef ds:uri="f7b00057-f5aa-46f4-8410-da255f325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BBE102-AEC9-48E3-A031-3DE2F87DC91D}">
  <ds:schemaRefs>
    <ds:schemaRef ds:uri="http://purl.org/dc/terms/"/>
    <ds:schemaRef ds:uri="http://schemas.microsoft.com/office/2006/documentManagement/types"/>
    <ds:schemaRef ds:uri="9ee75292-5076-4fcc-bc52-dcc754448144"/>
    <ds:schemaRef ds:uri="http://purl.org/dc/elements/1.1/"/>
    <ds:schemaRef ds:uri="http://purl.org/dc/dcmitype/"/>
    <ds:schemaRef ds:uri="http://schemas.microsoft.com/office/infopath/2007/PartnerControls"/>
    <ds:schemaRef ds:uri="http://schemas.openxmlformats.org/package/2006/metadata/core-properties"/>
    <ds:schemaRef ds:uri="f7b00057-f5aa-46f4-8410-da255f325540"/>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65</TotalTime>
  <Words>1500</Words>
  <Application>Microsoft Office PowerPoint</Application>
  <PresentationFormat>Widescreen</PresentationFormat>
  <Paragraphs>119</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ITE in England and the CV-19 Pandemic: challenges and opportunities</vt:lpstr>
      <vt:lpstr>The CV-19 Snapshot</vt:lpstr>
      <vt:lpstr>Interviewees were asked:</vt:lpstr>
      <vt:lpstr>Emergent themes</vt:lpstr>
      <vt:lpstr>The lockdown and ‘virtualisation’ </vt:lpstr>
      <vt:lpstr>Adaptation of Provision: ITE online </vt:lpstr>
      <vt:lpstr>Adaptation of Provision: Issues of Equity</vt:lpstr>
      <vt:lpstr>Theory vs Practice</vt:lpstr>
      <vt:lpstr>Teaching Practice Curtailment</vt:lpstr>
      <vt:lpstr>Hit the ground running……</vt:lpstr>
      <vt:lpstr>Emerging Impact</vt:lpstr>
      <vt:lpstr>Improving online teaching and learning</vt:lpstr>
      <vt:lpstr>Knowledge Enhancement Framework la Velle and Flores 2018</vt:lpstr>
      <vt:lpstr>Post-Covid Pedagogy: a knowledge enhancement framework for demonstrating evidence of the Teachers’ Standards</vt:lpstr>
      <vt:lpstr>Acknowledgements</vt:lpstr>
      <vt:lpstr>Special Issue of JET: Learning from CV-19: continuity or change in teacher education?</vt:lpstr>
    </vt:vector>
  </TitlesOfParts>
  <Company>Plymouth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 in England and the CV-19 Pandemic: challenges and opportunities</dc:title>
  <dc:creator>Linda la Velle</dc:creator>
  <cp:lastModifiedBy>Max Fincher</cp:lastModifiedBy>
  <cp:revision>3</cp:revision>
  <cp:lastPrinted>2021-01-19T14:55:48Z</cp:lastPrinted>
  <dcterms:created xsi:type="dcterms:W3CDTF">2021-01-19T09:25:47Z</dcterms:created>
  <dcterms:modified xsi:type="dcterms:W3CDTF">2021-01-19T14:57:20Z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0x010100B7242D3088D216458E0212DCF115C968</vt:lpwstr>
  </property>
</Properties>
</file>