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82" r:id="rId8"/>
    <p:sldId id="259" r:id="rId9"/>
    <p:sldId id="299" r:id="rId10"/>
    <p:sldId id="311" r:id="rId11"/>
    <p:sldId id="313" r:id="rId12"/>
    <p:sldId id="312" r:id="rId13"/>
    <p:sldId id="314" r:id="rId14"/>
    <p:sldId id="31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8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2" autoAdjust="0"/>
    <p:restoredTop sz="95781"/>
  </p:normalViewPr>
  <p:slideViewPr>
    <p:cSldViewPr snapToGrid="0">
      <p:cViewPr varScale="1">
        <p:scale>
          <a:sx n="111" d="100"/>
          <a:sy n="111" d="100"/>
        </p:scale>
        <p:origin x="6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Carpenter (J.Carpenter)" userId="3edc07b0-0d4b-46e5-8e74-41d78da84290" providerId="ADAL" clId="{8D72FA6F-6F59-F543-AB11-51E943C1CB07}"/>
    <pc:docChg chg="modSld">
      <pc:chgData name="Jenny Carpenter (J.Carpenter)" userId="3edc07b0-0d4b-46e5-8e74-41d78da84290" providerId="ADAL" clId="{8D72FA6F-6F59-F543-AB11-51E943C1CB07}" dt="2021-06-11T10:51:05.540" v="24" actId="20577"/>
      <pc:docMkLst>
        <pc:docMk/>
      </pc:docMkLst>
      <pc:sldChg chg="modSp mod">
        <pc:chgData name="Jenny Carpenter (J.Carpenter)" userId="3edc07b0-0d4b-46e5-8e74-41d78da84290" providerId="ADAL" clId="{8D72FA6F-6F59-F543-AB11-51E943C1CB07}" dt="2021-06-11T10:51:05.540" v="24" actId="20577"/>
        <pc:sldMkLst>
          <pc:docMk/>
          <pc:sldMk cId="3378642873" sldId="256"/>
        </pc:sldMkLst>
        <pc:spChg chg="mod">
          <ac:chgData name="Jenny Carpenter (J.Carpenter)" userId="3edc07b0-0d4b-46e5-8e74-41d78da84290" providerId="ADAL" clId="{8D72FA6F-6F59-F543-AB11-51E943C1CB07}" dt="2021-06-11T10:51:05.540" v="24" actId="20577"/>
          <ac:spMkLst>
            <pc:docMk/>
            <pc:sldMk cId="3378642873" sldId="256"/>
            <ac:spMk id="2" creationId="{EA56162B-EFBE-0F49-999B-1E0153B01A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F19C74-B9B2-4AE9-B6CC-6C46E30B7EA9}" type="datetimeFigureOut">
              <a:rPr lang="en-GB" smtClean="0"/>
              <a:t>11/06/2021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AB0528-BFCB-443D-A154-6B5317C8D0C8}" type="slidenum">
              <a:rPr lang="en-GB" smtClean="0"/>
              <a:t>‹#›</a:t>
            </a:fld>
            <a:endParaRPr lang="en-GB"/>
          </a:p>
        </p:txBody>
      </p:sp>
    </p:spTree>
    <p:extLst>
      <p:ext uri="{BB962C8B-B14F-4D97-AF65-F5344CB8AC3E}">
        <p14:creationId xmlns:p14="http://schemas.microsoft.com/office/powerpoint/2010/main" val="3138259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F3312-0491-4EEC-A8BB-28CE4A03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5F27F-6740-47FD-A3C4-72CF0ABCA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9A13D5-5CE6-4383-90C4-0D76AE39C799}"/>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5" name="Footer Placeholder 4">
            <a:extLst>
              <a:ext uri="{FF2B5EF4-FFF2-40B4-BE49-F238E27FC236}">
                <a16:creationId xmlns:a16="http://schemas.microsoft.com/office/drawing/2014/main" id="{1817489F-1A89-4725-9170-E90E3001D1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C7E49-8A4C-47EC-870B-4119E923AB1D}"/>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24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43B3-824B-4B19-BB63-2D9831787C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8F069-DDA4-4D95-B878-C942332E4C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1C76C-458E-47E7-A772-24777596E104}"/>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5" name="Footer Placeholder 4">
            <a:extLst>
              <a:ext uri="{FF2B5EF4-FFF2-40B4-BE49-F238E27FC236}">
                <a16:creationId xmlns:a16="http://schemas.microsoft.com/office/drawing/2014/main" id="{1E86EA0C-96B1-4DE5-BB11-1A86C6422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EE40EB-9E72-466B-A99E-4424DD84809E}"/>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16493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6920D-9696-488E-985F-9EC237C05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A69A82-D94A-47B3-85C5-748BD7245E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101152-BA62-4051-AE89-26DB37AE132F}"/>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5" name="Footer Placeholder 4">
            <a:extLst>
              <a:ext uri="{FF2B5EF4-FFF2-40B4-BE49-F238E27FC236}">
                <a16:creationId xmlns:a16="http://schemas.microsoft.com/office/drawing/2014/main" id="{62ED7C41-7BC8-4551-80C8-3ED2FBF21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9A3DE-829A-4549-AA38-A8B843776B23}"/>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36301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4EA-B0C1-4039-8DE7-CD414D49A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B914A0-533D-4BC6-A09C-F2A815C8D4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9D244-270A-4869-8EB6-A1194FD4821A}"/>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5" name="Footer Placeholder 4">
            <a:extLst>
              <a:ext uri="{FF2B5EF4-FFF2-40B4-BE49-F238E27FC236}">
                <a16:creationId xmlns:a16="http://schemas.microsoft.com/office/drawing/2014/main" id="{B30D64E8-5782-42C8-86CF-07A047CBE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943C4-2665-4EBA-82A7-DB6A3E92CAD0}"/>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39601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D6DE-1459-452E-A5C4-459C1A059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A91682-609C-4147-9665-C1A9E15F9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D55DF9-EED8-44A5-A085-66B9A4C59048}"/>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5" name="Footer Placeholder 4">
            <a:extLst>
              <a:ext uri="{FF2B5EF4-FFF2-40B4-BE49-F238E27FC236}">
                <a16:creationId xmlns:a16="http://schemas.microsoft.com/office/drawing/2014/main" id="{0A9D98E9-327D-4DA4-A57D-802999500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B7251C-52D5-4318-8708-6700EDF931A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152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2344-3AF8-4FCA-80E2-3C5C6B5AF1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F5EB13-0FFA-426A-886F-3A5866452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F8DAD4-F8D6-403D-8ABA-EA7430FF20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C056A6-5518-4387-80D2-D577C0FE9B86}"/>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6" name="Footer Placeholder 5">
            <a:extLst>
              <a:ext uri="{FF2B5EF4-FFF2-40B4-BE49-F238E27FC236}">
                <a16:creationId xmlns:a16="http://schemas.microsoft.com/office/drawing/2014/main" id="{5067FF99-1556-4F59-B100-20ED84972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2E0C6B-1244-428A-BE92-B079DD37E7A1}"/>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763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A00E-FDAD-4BB6-8D2C-C9DF877198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018CB2-B5DC-4099-BC89-701CAFA13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54B762-CA3D-4E3A-8678-FD2500B27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AD9CED-0821-4197-8F0B-B0411F2E2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B0787E-18DA-4990-918D-0CD52E2E86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3A26E5-0248-4832-9E9C-2E99A928DCBC}"/>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8" name="Footer Placeholder 7">
            <a:extLst>
              <a:ext uri="{FF2B5EF4-FFF2-40B4-BE49-F238E27FC236}">
                <a16:creationId xmlns:a16="http://schemas.microsoft.com/office/drawing/2014/main" id="{5F5E9AC7-2D2B-4DB3-9E84-52D5F266FD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AAD8B0-C184-4428-955B-243E83F2A339}"/>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42006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9E92-D67E-40EB-B79E-EAADAA41EB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E5068B-7870-4FBA-926D-0E84D0263F83}"/>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4" name="Footer Placeholder 3">
            <a:extLst>
              <a:ext uri="{FF2B5EF4-FFF2-40B4-BE49-F238E27FC236}">
                <a16:creationId xmlns:a16="http://schemas.microsoft.com/office/drawing/2014/main" id="{4C939DA0-926E-4D4E-9F2E-796ECF16FB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E1A86-5062-4EDD-BDD4-89B87838F23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6791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32D40-C94A-420D-AB93-9FEC887E4DA1}"/>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3" name="Footer Placeholder 2">
            <a:extLst>
              <a:ext uri="{FF2B5EF4-FFF2-40B4-BE49-F238E27FC236}">
                <a16:creationId xmlns:a16="http://schemas.microsoft.com/office/drawing/2014/main" id="{68AC133B-F698-46D1-9C90-334F20C4FC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383621-9355-4970-AD18-A2766F068B46}"/>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9632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23FE-1A85-4A83-93EF-5094C448C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6AF02E-7F27-4FC7-8FCC-723984491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34380B-E7AF-445A-8B45-08D199529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FB8A5C-99B9-4B54-B0C5-73D944EA3791}"/>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6" name="Footer Placeholder 5">
            <a:extLst>
              <a:ext uri="{FF2B5EF4-FFF2-40B4-BE49-F238E27FC236}">
                <a16:creationId xmlns:a16="http://schemas.microsoft.com/office/drawing/2014/main" id="{CCADD586-7B2E-4942-B561-3A19541B9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334FC-5C7D-4977-96F2-0FDBD3961108}"/>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353629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B2A2-B9C5-4461-86A1-FBD335F4D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13665A-90B4-4CDC-9530-6C819691C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45DBF-24E4-4587-8EF6-6BBD36E3D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AA1FB-B39B-4EBA-A9C8-9FDA52A69AF2}"/>
              </a:ext>
            </a:extLst>
          </p:cNvPr>
          <p:cNvSpPr>
            <a:spLocks noGrp="1"/>
          </p:cNvSpPr>
          <p:nvPr>
            <p:ph type="dt" sz="half" idx="10"/>
          </p:nvPr>
        </p:nvSpPr>
        <p:spPr/>
        <p:txBody>
          <a:bodyPr/>
          <a:lstStyle/>
          <a:p>
            <a:fld id="{5C59908D-35E1-45EB-8723-707E99A759AC}" type="datetimeFigureOut">
              <a:rPr lang="en-GB" smtClean="0"/>
              <a:t>11/06/2021</a:t>
            </a:fld>
            <a:endParaRPr lang="en-GB"/>
          </a:p>
        </p:txBody>
      </p:sp>
      <p:sp>
        <p:nvSpPr>
          <p:cNvPr id="6" name="Footer Placeholder 5">
            <a:extLst>
              <a:ext uri="{FF2B5EF4-FFF2-40B4-BE49-F238E27FC236}">
                <a16:creationId xmlns:a16="http://schemas.microsoft.com/office/drawing/2014/main" id="{513FD4F1-104A-4B61-955D-AC38CB56D4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4E9A21-686A-44B6-8061-FCCD34042297}"/>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05689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92C05-3B74-40A7-9774-E3264277A8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6009DD-66E7-423C-9E24-748210024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E939E5-3D5C-46C8-8475-A1631CA69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908D-35E1-45EB-8723-707E99A759AC}" type="datetimeFigureOut">
              <a:rPr lang="en-GB" smtClean="0"/>
              <a:t>11/06/2021</a:t>
            </a:fld>
            <a:endParaRPr lang="en-GB"/>
          </a:p>
        </p:txBody>
      </p:sp>
      <p:sp>
        <p:nvSpPr>
          <p:cNvPr id="5" name="Footer Placeholder 4">
            <a:extLst>
              <a:ext uri="{FF2B5EF4-FFF2-40B4-BE49-F238E27FC236}">
                <a16:creationId xmlns:a16="http://schemas.microsoft.com/office/drawing/2014/main" id="{B51947E1-FA7F-4F29-9452-E6DEAE25C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152936-8BD0-4E96-B881-0AFA7F9DF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0B4ED-DB9F-466E-B2F4-74BCF996C843}" type="slidenum">
              <a:rPr lang="en-GB" smtClean="0"/>
              <a:t>‹#›</a:t>
            </a:fld>
            <a:endParaRPr lang="en-GB"/>
          </a:p>
        </p:txBody>
      </p:sp>
    </p:spTree>
    <p:extLst>
      <p:ext uri="{BB962C8B-B14F-4D97-AF65-F5344CB8AC3E}">
        <p14:creationId xmlns:p14="http://schemas.microsoft.com/office/powerpoint/2010/main" val="375445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www.menti.com/" TargetMode="External"/><Relationship Id="rId5" Type="http://schemas.microsoft.com/office/2007/relationships/hdphoto" Target="../media/hdphoto1.wdp"/><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5208F67-3FF1-42F2-8A17-BA0D10B13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0052AC25-9B82-4AC4-8466-01D832B0A574}"/>
              </a:ext>
            </a:extLst>
          </p:cNvPr>
          <p:cNvSpPr/>
          <p:nvPr/>
        </p:nvSpPr>
        <p:spPr>
          <a:xfrm>
            <a:off x="5613514" y="5877987"/>
            <a:ext cx="5711193" cy="331373"/>
          </a:xfrm>
          <a:prstGeom prst="rect">
            <a:avLst/>
          </a:prstGeom>
        </p:spPr>
        <p:txBody>
          <a:bodyPr wrap="square">
            <a:spAutoFit/>
          </a:bodyPr>
          <a:lstStyle/>
          <a:p>
            <a:pPr algn="r">
              <a:lnSpc>
                <a:spcPts val="2000"/>
              </a:lnSpc>
            </a:pPr>
            <a:r>
              <a:rPr lang="en-GB" sz="1600" dirty="0">
                <a:solidFill>
                  <a:schemeClr val="bg1"/>
                </a:solidFill>
                <a:latin typeface="Arial" panose="020B0604020202020204" pitchFamily="34" charset="0"/>
                <a:cs typeface="Arial" panose="020B0604020202020204" pitchFamily="34" charset="0"/>
              </a:rPr>
              <a:t>WWW.YORKSJ.AC.UK</a:t>
            </a:r>
          </a:p>
        </p:txBody>
      </p:sp>
      <p:pic>
        <p:nvPicPr>
          <p:cNvPr id="7" name="Picture 6">
            <a:extLst>
              <a:ext uri="{FF2B5EF4-FFF2-40B4-BE49-F238E27FC236}">
                <a16:creationId xmlns:a16="http://schemas.microsoft.com/office/drawing/2014/main" id="{18317217-8218-4E7E-BDAD-70799E11A3C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339" t="20830" r="13429" b="21934"/>
          <a:stretch/>
        </p:blipFill>
        <p:spPr>
          <a:xfrm>
            <a:off x="606057" y="543590"/>
            <a:ext cx="4625162" cy="1862912"/>
          </a:xfrm>
          <a:prstGeom prst="rect">
            <a:avLst/>
          </a:prstGeom>
        </p:spPr>
      </p:pic>
      <p:sp>
        <p:nvSpPr>
          <p:cNvPr id="11" name="TextBox 10">
            <a:extLst>
              <a:ext uri="{FF2B5EF4-FFF2-40B4-BE49-F238E27FC236}">
                <a16:creationId xmlns:a16="http://schemas.microsoft.com/office/drawing/2014/main" id="{82CAA77B-D03B-480B-9A78-152F927F2A7D}"/>
              </a:ext>
            </a:extLst>
          </p:cNvPr>
          <p:cNvSpPr txBox="1"/>
          <p:nvPr/>
        </p:nvSpPr>
        <p:spPr>
          <a:xfrm>
            <a:off x="2316667" y="2705637"/>
            <a:ext cx="8761528" cy="1692771"/>
          </a:xfrm>
          <a:prstGeom prst="rect">
            <a:avLst/>
          </a:prstGeom>
          <a:noFill/>
        </p:spPr>
        <p:txBody>
          <a:bodyPr wrap="square" rtlCol="0">
            <a:spAutoFit/>
          </a:bodyPr>
          <a:lstStyle/>
          <a:p>
            <a:r>
              <a:rPr lang="en-GB" sz="4000" b="1" dirty="0">
                <a:solidFill>
                  <a:schemeClr val="bg2"/>
                </a:solidFill>
                <a:latin typeface="Arial" panose="020B0604020202020204" pitchFamily="34" charset="0"/>
                <a:cs typeface="Arial" panose="020B0604020202020204" pitchFamily="34" charset="0"/>
              </a:rPr>
              <a:t>UCET CPD Forum</a:t>
            </a:r>
          </a:p>
          <a:p>
            <a:r>
              <a:rPr lang="en-GB" sz="3200" b="1" dirty="0">
                <a:solidFill>
                  <a:schemeClr val="bg2"/>
                </a:solidFill>
                <a:latin typeface="Arial" panose="020B0604020202020204" pitchFamily="34" charset="0"/>
                <a:cs typeface="Arial" panose="020B0604020202020204" pitchFamily="34" charset="0"/>
              </a:rPr>
              <a:t>11</a:t>
            </a:r>
            <a:r>
              <a:rPr lang="en-GB" sz="3200" b="1" baseline="30000" dirty="0">
                <a:solidFill>
                  <a:schemeClr val="bg2"/>
                </a:solidFill>
                <a:latin typeface="Arial" panose="020B0604020202020204" pitchFamily="34" charset="0"/>
                <a:cs typeface="Arial" panose="020B0604020202020204" pitchFamily="34" charset="0"/>
              </a:rPr>
              <a:t>th</a:t>
            </a:r>
            <a:r>
              <a:rPr lang="en-GB" sz="3200" b="1" dirty="0">
                <a:solidFill>
                  <a:schemeClr val="bg2"/>
                </a:solidFill>
                <a:latin typeface="Arial" panose="020B0604020202020204" pitchFamily="34" charset="0"/>
                <a:cs typeface="Arial" panose="020B0604020202020204" pitchFamily="34" charset="0"/>
              </a:rPr>
              <a:t> June 2021</a:t>
            </a:r>
          </a:p>
          <a:p>
            <a:r>
              <a:rPr lang="en-GB" sz="3200" b="1" dirty="0">
                <a:solidFill>
                  <a:schemeClr val="bg2"/>
                </a:solidFill>
                <a:latin typeface="Arial" panose="020B0604020202020204" pitchFamily="34" charset="0"/>
                <a:cs typeface="Arial" panose="020B0604020202020204" pitchFamily="34" charset="0"/>
              </a:rPr>
              <a:t>Mentor Leadership Programme at YSJ</a:t>
            </a:r>
          </a:p>
        </p:txBody>
      </p:sp>
      <p:cxnSp>
        <p:nvCxnSpPr>
          <p:cNvPr id="14" name="Straight Connector 13">
            <a:extLst>
              <a:ext uri="{FF2B5EF4-FFF2-40B4-BE49-F238E27FC236}">
                <a16:creationId xmlns:a16="http://schemas.microsoft.com/office/drawing/2014/main" id="{6EDF5010-A352-4D0F-8995-0F0DC838BC52}"/>
              </a:ext>
            </a:extLst>
          </p:cNvPr>
          <p:cNvCxnSpPr>
            <a:cxnSpLocks/>
          </p:cNvCxnSpPr>
          <p:nvPr/>
        </p:nvCxnSpPr>
        <p:spPr>
          <a:xfrm flipH="1">
            <a:off x="2108511" y="2686770"/>
            <a:ext cx="921619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16" name="Straight Connector 15">
            <a:extLst>
              <a:ext uri="{FF2B5EF4-FFF2-40B4-BE49-F238E27FC236}">
                <a16:creationId xmlns:a16="http://schemas.microsoft.com/office/drawing/2014/main" id="{9B3AA32B-F69B-4C82-B097-619F5A0307EA}"/>
              </a:ext>
            </a:extLst>
          </p:cNvPr>
          <p:cNvCxnSpPr>
            <a:cxnSpLocks/>
          </p:cNvCxnSpPr>
          <p:nvPr/>
        </p:nvCxnSpPr>
        <p:spPr>
          <a:xfrm flipV="1">
            <a:off x="2108511" y="3070959"/>
            <a:ext cx="11167" cy="1153311"/>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18" name="Straight Connector 17">
            <a:extLst>
              <a:ext uri="{FF2B5EF4-FFF2-40B4-BE49-F238E27FC236}">
                <a16:creationId xmlns:a16="http://schemas.microsoft.com/office/drawing/2014/main" id="{531D89AF-A35C-4A1E-B0ED-3753F55BCDC2}"/>
              </a:ext>
            </a:extLst>
          </p:cNvPr>
          <p:cNvCxnSpPr>
            <a:cxnSpLocks/>
          </p:cNvCxnSpPr>
          <p:nvPr/>
        </p:nvCxnSpPr>
        <p:spPr>
          <a:xfrm flipH="1">
            <a:off x="2108511" y="4609355"/>
            <a:ext cx="921619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2" name="TextBox 1">
            <a:extLst>
              <a:ext uri="{FF2B5EF4-FFF2-40B4-BE49-F238E27FC236}">
                <a16:creationId xmlns:a16="http://schemas.microsoft.com/office/drawing/2014/main" id="{EA56162B-EFBE-0F49-999B-1E0153B01A98}"/>
              </a:ext>
            </a:extLst>
          </p:cNvPr>
          <p:cNvSpPr txBox="1"/>
          <p:nvPr/>
        </p:nvSpPr>
        <p:spPr>
          <a:xfrm>
            <a:off x="2108511" y="5004209"/>
            <a:ext cx="5126262" cy="646331"/>
          </a:xfrm>
          <a:prstGeom prst="rect">
            <a:avLst/>
          </a:prstGeom>
          <a:noFill/>
        </p:spPr>
        <p:txBody>
          <a:bodyPr wrap="square" rtlCol="0">
            <a:spAutoFit/>
          </a:bodyPr>
          <a:lstStyle/>
          <a:p>
            <a:r>
              <a:rPr lang="en-GB" dirty="0">
                <a:solidFill>
                  <a:schemeClr val="bg2"/>
                </a:solidFill>
              </a:rPr>
              <a:t>Jenny Carpenter, School Partnerships Lead</a:t>
            </a:r>
          </a:p>
          <a:p>
            <a:r>
              <a:rPr lang="en-GB" dirty="0" err="1">
                <a:solidFill>
                  <a:schemeClr val="bg2"/>
                </a:solidFill>
              </a:rPr>
              <a:t>j.carpenter@yorksj.</a:t>
            </a:r>
            <a:r>
              <a:rPr lang="en-GB" err="1">
                <a:solidFill>
                  <a:schemeClr val="bg2"/>
                </a:solidFill>
              </a:rPr>
              <a:t>ac</a:t>
            </a:r>
            <a:r>
              <a:rPr lang="en-GB">
                <a:solidFill>
                  <a:schemeClr val="bg2"/>
                </a:solidFill>
              </a:rPr>
              <a:t>.uk</a:t>
            </a:r>
            <a:endParaRPr lang="en-GB" dirty="0">
              <a:solidFill>
                <a:schemeClr val="bg2"/>
              </a:solidFill>
            </a:endParaRPr>
          </a:p>
        </p:txBody>
      </p:sp>
    </p:spTree>
    <p:extLst>
      <p:ext uri="{BB962C8B-B14F-4D97-AF65-F5344CB8AC3E}">
        <p14:creationId xmlns:p14="http://schemas.microsoft.com/office/powerpoint/2010/main" val="33786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10241066" cy="1325563"/>
          </a:xfrm>
        </p:spPr>
        <p:txBody>
          <a:bodyPr>
            <a:normAutofit/>
          </a:bodyPr>
          <a:lstStyle/>
          <a:p>
            <a:r>
              <a:rPr lang="en-GB" sz="3600" dirty="0">
                <a:latin typeface="Arial"/>
                <a:cs typeface="Arial"/>
              </a:rPr>
              <a:t>Programme 2: June 2021-February 2022</a:t>
            </a:r>
            <a:endParaRPr lang="en-GB" sz="1800" dirty="0">
              <a:latin typeface="Arial" panose="020B0604020202020204" pitchFamily="34" charset="0"/>
              <a:cs typeface="Arial" panose="020B0604020202020204" pitchFamily="34" charset="0"/>
            </a:endParaRP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1020725" y="1779755"/>
            <a:ext cx="10035365" cy="4351338"/>
          </a:xfrm>
        </p:spPr>
        <p:txBody>
          <a:bodyPr vert="horz" lIns="91440" tIns="45720" rIns="91440" bIns="45720" rtlCol="0" anchor="t">
            <a:normAutofit/>
          </a:bodyPr>
          <a:lstStyle/>
          <a:p>
            <a:r>
              <a:rPr lang="en-GB" altLang="en-US" sz="2000" dirty="0">
                <a:cs typeface="Calibri"/>
              </a:rPr>
              <a:t>Limited numbers</a:t>
            </a:r>
          </a:p>
          <a:p>
            <a:r>
              <a:rPr lang="en-GB" altLang="en-US" sz="2000" dirty="0">
                <a:cs typeface="Calibri"/>
              </a:rPr>
              <a:t>Blended: half days online and half days on campus</a:t>
            </a:r>
          </a:p>
          <a:p>
            <a:r>
              <a:rPr lang="en-GB" altLang="en-US" sz="2000" dirty="0">
                <a:cs typeface="Calibri"/>
              </a:rPr>
              <a:t>Same themes and keynote speakers</a:t>
            </a:r>
            <a:endParaRPr lang="en-GB" altLang="en-US" sz="2000" dirty="0">
              <a:solidFill>
                <a:srgbClr val="000000"/>
              </a:solidFill>
              <a:latin typeface="Calibri" panose="020F0502020204030204"/>
              <a:cs typeface="Calibri"/>
            </a:endParaRP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298423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Opportunities</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sz="2000" dirty="0">
                <a:cs typeface="Calibri"/>
              </a:rPr>
              <a:t>Mentors on the programme to be involved in ITE mentor training</a:t>
            </a:r>
            <a:endParaRPr lang="en-GB" altLang="en-US" sz="2000" dirty="0"/>
          </a:p>
          <a:p>
            <a:r>
              <a:rPr lang="en-GB" altLang="en-US" sz="2000" dirty="0">
                <a:cs typeface="Calibri"/>
              </a:rPr>
              <a:t>Videos of best practice to be shared in CPD twilights with a view to ongoing reflexive practice</a:t>
            </a:r>
          </a:p>
          <a:p>
            <a:r>
              <a:rPr lang="en-GB" altLang="en-US" sz="2000" dirty="0">
                <a:cs typeface="Calibri"/>
              </a:rPr>
              <a:t>Contribution to the teacher education series of seminars</a:t>
            </a:r>
          </a:p>
          <a:p>
            <a:r>
              <a:rPr lang="en-GB" altLang="en-US" sz="2000" dirty="0">
                <a:cs typeface="Calibri"/>
              </a:rPr>
              <a:t>Collaborative research</a:t>
            </a:r>
          </a:p>
          <a:p>
            <a:r>
              <a:rPr lang="en-GB" altLang="en-US" sz="2000" dirty="0">
                <a:cs typeface="Calibri"/>
              </a:rPr>
              <a:t>A support network promoting excellence in mentoring</a:t>
            </a:r>
          </a:p>
          <a:p>
            <a:endParaRPr lang="en-GB" altLang="en-US" sz="2000" dirty="0">
              <a:cs typeface="Calibri"/>
            </a:endParaRPr>
          </a:p>
          <a:p>
            <a:pPr marL="0" indent="0">
              <a:buNone/>
            </a:pPr>
            <a:r>
              <a:rPr lang="en-GB" altLang="en-US" dirty="0">
                <a:cs typeface="Calibri"/>
              </a:rPr>
              <a:t>Your ideas?</a:t>
            </a: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411066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B1F9C3E-E55D-4D3C-B973-3FF2D98EFA92}"/>
              </a:ext>
            </a:extLst>
          </p:cNvPr>
          <p:cNvCxnSpPr>
            <a:cxnSpLocks/>
          </p:cNvCxnSpPr>
          <p:nvPr/>
        </p:nvCxnSpPr>
        <p:spPr>
          <a:xfrm flipH="1">
            <a:off x="597054" y="1442761"/>
            <a:ext cx="468706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9A961F8-0A29-4269-BEB7-DBC5CD627824}"/>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pic>
        <p:nvPicPr>
          <p:cNvPr id="11" name="Picture 10">
            <a:extLst>
              <a:ext uri="{FF2B5EF4-FFF2-40B4-BE49-F238E27FC236}">
                <a16:creationId xmlns:a16="http://schemas.microsoft.com/office/drawing/2014/main" id="{F5254284-4F94-48F3-8329-F5970FDB7BC2}"/>
              </a:ext>
            </a:extLst>
          </p:cNvPr>
          <p:cNvPicPr>
            <a:picLocks noChangeAspect="1"/>
          </p:cNvPicPr>
          <p:nvPr/>
        </p:nvPicPr>
        <p:blipFill rotWithShape="1">
          <a:blip r:embed="rId2">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9" name="Picture 8">
            <a:extLst>
              <a:ext uri="{FF2B5EF4-FFF2-40B4-BE49-F238E27FC236}">
                <a16:creationId xmlns:a16="http://schemas.microsoft.com/office/drawing/2014/main" id="{16E97C40-D89F-4B77-8A54-FA8F978488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6463" y="1663822"/>
            <a:ext cx="6233779" cy="3295037"/>
          </a:xfrm>
          <a:prstGeom prst="rect">
            <a:avLst/>
          </a:prstGeom>
        </p:spPr>
      </p:pic>
    </p:spTree>
    <p:extLst>
      <p:ext uri="{BB962C8B-B14F-4D97-AF65-F5344CB8AC3E}">
        <p14:creationId xmlns:p14="http://schemas.microsoft.com/office/powerpoint/2010/main" val="3180413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B47FF7C-AC97-4D58-8C23-1DAA1DBD9A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 y="0"/>
            <a:ext cx="12190095" cy="6858000"/>
          </a:xfrm>
          <a:prstGeom prst="rect">
            <a:avLst/>
          </a:prstGeom>
        </p:spPr>
      </p:pic>
      <p:pic>
        <p:nvPicPr>
          <p:cNvPr id="13" name="Picture 12">
            <a:extLst>
              <a:ext uri="{FF2B5EF4-FFF2-40B4-BE49-F238E27FC236}">
                <a16:creationId xmlns:a16="http://schemas.microsoft.com/office/drawing/2014/main" id="{D23CB790-4791-4B96-86AC-654C1FB6D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sp>
        <p:nvSpPr>
          <p:cNvPr id="18" name="TextBox 17">
            <a:extLst>
              <a:ext uri="{FF2B5EF4-FFF2-40B4-BE49-F238E27FC236}">
                <a16:creationId xmlns:a16="http://schemas.microsoft.com/office/drawing/2014/main" id="{FAD0EA14-A901-415D-9AF9-40D8146357F0}"/>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15" name="Title 1">
            <a:extLst>
              <a:ext uri="{FF2B5EF4-FFF2-40B4-BE49-F238E27FC236}">
                <a16:creationId xmlns:a16="http://schemas.microsoft.com/office/drawing/2014/main" id="{42563AA9-9A3A-4253-A8BA-E9742B59B3A2}"/>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York St John context</a:t>
            </a:r>
          </a:p>
        </p:txBody>
      </p:sp>
      <p:sp>
        <p:nvSpPr>
          <p:cNvPr id="19" name="Content Placeholder 2">
            <a:extLst>
              <a:ext uri="{FF2B5EF4-FFF2-40B4-BE49-F238E27FC236}">
                <a16:creationId xmlns:a16="http://schemas.microsoft.com/office/drawing/2014/main" id="{FFC3EEA0-40E0-4C6E-9341-444BEC9684A7}"/>
              </a:ext>
            </a:extLst>
          </p:cNvPr>
          <p:cNvSpPr>
            <a:spLocks noGrp="1"/>
          </p:cNvSpPr>
          <p:nvPr>
            <p:ph idx="1"/>
          </p:nvPr>
        </p:nvSpPr>
        <p:spPr>
          <a:xfrm>
            <a:off x="1073888" y="2209792"/>
            <a:ext cx="4051036" cy="3182043"/>
          </a:xfrm>
        </p:spPr>
        <p:txBody>
          <a:bodyPr>
            <a:normAutofit fontScale="92500" lnSpcReduction="20000"/>
          </a:bodyPr>
          <a:lstStyle/>
          <a:p>
            <a:pPr marL="0" indent="0">
              <a:lnSpc>
                <a:spcPct val="100000"/>
              </a:lnSpc>
              <a:buNone/>
            </a:pPr>
            <a:r>
              <a:rPr lang="en-GB" sz="2000" dirty="0">
                <a:latin typeface="Arial" panose="020B0604020202020204" pitchFamily="34" charset="0"/>
                <a:cs typeface="Arial" panose="020B0604020202020204" pitchFamily="34" charset="0"/>
              </a:rPr>
              <a:t>School of Education, Language and Psychology</a:t>
            </a:r>
          </a:p>
          <a:p>
            <a:pPr marL="0" indent="0">
              <a:lnSpc>
                <a:spcPct val="80000"/>
              </a:lnSpc>
              <a:buNone/>
            </a:pPr>
            <a:endParaRPr lang="en-GB" sz="2000" dirty="0">
              <a:latin typeface="Arial" panose="020B0604020202020204" pitchFamily="34" charset="0"/>
              <a:cs typeface="Arial" panose="020B0604020202020204" pitchFamily="34" charset="0"/>
            </a:endParaRPr>
          </a:p>
          <a:p>
            <a:pPr marL="0" indent="0">
              <a:lnSpc>
                <a:spcPct val="80000"/>
              </a:lnSpc>
              <a:buNone/>
            </a:pPr>
            <a:r>
              <a:rPr lang="en-GB" sz="2000" dirty="0">
                <a:latin typeface="Arial" panose="020B0604020202020204" pitchFamily="34" charset="0"/>
                <a:cs typeface="Arial" panose="020B0604020202020204" pitchFamily="34" charset="0"/>
              </a:rPr>
              <a:t>Education:</a:t>
            </a:r>
          </a:p>
          <a:p>
            <a:pPr>
              <a:lnSpc>
                <a:spcPct val="110000"/>
              </a:lnSpc>
            </a:pPr>
            <a:r>
              <a:rPr lang="en-GB" sz="2000" dirty="0">
                <a:latin typeface="Arial" panose="020B0604020202020204" pitchFamily="34" charset="0"/>
                <a:cs typeface="Arial" panose="020B0604020202020204" pitchFamily="34" charset="0"/>
              </a:rPr>
              <a:t>Children, Young People &amp; Society, Early Years Education &amp; Care (BA, non-QTS)</a:t>
            </a:r>
          </a:p>
          <a:p>
            <a:pPr>
              <a:lnSpc>
                <a:spcPct val="110000"/>
              </a:lnSpc>
            </a:pPr>
            <a:r>
              <a:rPr lang="en-GB" sz="2000" dirty="0">
                <a:latin typeface="Arial" panose="020B0604020202020204" pitchFamily="34" charset="0"/>
                <a:cs typeface="Arial" panose="020B0604020202020204" pitchFamily="34" charset="0"/>
              </a:rPr>
              <a:t>Education MA</a:t>
            </a:r>
          </a:p>
          <a:p>
            <a:pPr>
              <a:lnSpc>
                <a:spcPct val="110000"/>
              </a:lnSpc>
            </a:pPr>
            <a:r>
              <a:rPr lang="en-GB" sz="2000" dirty="0">
                <a:latin typeface="Arial" panose="020B0604020202020204" pitchFamily="34" charset="0"/>
                <a:cs typeface="Arial" panose="020B0604020202020204" pitchFamily="34" charset="0"/>
              </a:rPr>
              <a:t>ITE secondary PGCE, primary UG and PGCE</a:t>
            </a:r>
            <a:endParaRPr lang="en-GB" dirty="0">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34E14D32-088F-4005-99D3-2DD61E1432FB}"/>
              </a:ext>
            </a:extLst>
          </p:cNvPr>
          <p:cNvCxnSpPr>
            <a:cxnSpLocks/>
          </p:cNvCxnSpPr>
          <p:nvPr/>
        </p:nvCxnSpPr>
        <p:spPr>
          <a:xfrm flipH="1">
            <a:off x="861531" y="1989026"/>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D32EF8B8-D3DB-494E-87D2-3445016BFE99}"/>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77F332F2-0C37-4BB7-87D3-086136AF1F38}"/>
              </a:ext>
            </a:extLst>
          </p:cNvPr>
          <p:cNvCxnSpPr>
            <a:cxnSpLocks/>
          </p:cNvCxnSpPr>
          <p:nvPr/>
        </p:nvCxnSpPr>
        <p:spPr>
          <a:xfrm flipV="1">
            <a:off x="861531" y="2238739"/>
            <a:ext cx="0" cy="2731223"/>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0883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93000"/>
          </a:schemeClr>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a:xfrm>
            <a:off x="1073888" y="365125"/>
            <a:ext cx="9929040" cy="1325563"/>
          </a:xfrm>
        </p:spPr>
        <p:txBody>
          <a:bodyPr/>
          <a:lstStyle/>
          <a:p>
            <a:r>
              <a:rPr lang="en-GB" dirty="0">
                <a:solidFill>
                  <a:schemeClr val="bg1">
                    <a:lumMod val="85000"/>
                  </a:schemeClr>
                </a:solidFill>
                <a:latin typeface="Arial" panose="020B0604020202020204" pitchFamily="34" charset="0"/>
                <a:cs typeface="Arial" panose="020B0604020202020204" pitchFamily="34" charset="0"/>
              </a:rPr>
              <a:t>Issues we face</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967563" y="1585595"/>
            <a:ext cx="8276798" cy="4351338"/>
          </a:xfrm>
        </p:spPr>
        <p:txBody>
          <a:bodyPr vert="horz" lIns="91440" tIns="45720" rIns="91440" bIns="45720" rtlCol="0" anchor="t">
            <a:normAutofit/>
          </a:bodyPr>
          <a:lstStyle/>
          <a:p>
            <a:pPr marL="0" lvl="1" indent="0">
              <a:buNone/>
              <a:defRPr/>
            </a:pPr>
            <a:endParaRPr lang="en-GB" altLang="en-US" sz="2000" dirty="0">
              <a:solidFill>
                <a:schemeClr val="bg1"/>
              </a:solidFill>
            </a:endParaRPr>
          </a:p>
          <a:p>
            <a:pPr marL="342900" lvl="1" indent="-342900">
              <a:defRPr/>
            </a:pPr>
            <a:r>
              <a:rPr lang="en-GB" altLang="en-US" sz="2000" dirty="0">
                <a:solidFill>
                  <a:schemeClr val="bg1">
                    <a:lumMod val="75000"/>
                  </a:schemeClr>
                </a:solidFill>
              </a:rPr>
              <a:t>Range of effectiveness of mentor training</a:t>
            </a:r>
          </a:p>
          <a:p>
            <a:pPr marL="342900" lvl="1" indent="-342900">
              <a:defRPr/>
            </a:pPr>
            <a:r>
              <a:rPr lang="en-GB" altLang="en-US" sz="2000" dirty="0">
                <a:solidFill>
                  <a:schemeClr val="bg1">
                    <a:lumMod val="75000"/>
                  </a:schemeClr>
                </a:solidFill>
              </a:rPr>
              <a:t>Workload for mentors</a:t>
            </a:r>
            <a:endParaRPr lang="en-GB" altLang="en-US" sz="2000" dirty="0">
              <a:solidFill>
                <a:schemeClr val="bg1">
                  <a:lumMod val="75000"/>
                </a:schemeClr>
              </a:solidFill>
              <a:cs typeface="Calibri"/>
            </a:endParaRPr>
          </a:p>
          <a:p>
            <a:pPr marL="342900" lvl="1" indent="-342900">
              <a:defRPr/>
            </a:pPr>
            <a:r>
              <a:rPr lang="en-GB" altLang="en-US" sz="2000" dirty="0">
                <a:solidFill>
                  <a:schemeClr val="bg1">
                    <a:lumMod val="75000"/>
                  </a:schemeClr>
                </a:solidFill>
              </a:rPr>
              <a:t>Trainee feedback</a:t>
            </a:r>
          </a:p>
          <a:p>
            <a:pPr marL="342900" lvl="1" indent="-342900">
              <a:defRPr/>
            </a:pPr>
            <a:r>
              <a:rPr lang="en-GB" altLang="en-US" sz="2000" dirty="0">
                <a:solidFill>
                  <a:schemeClr val="bg1">
                    <a:lumMod val="75000"/>
                  </a:schemeClr>
                </a:solidFill>
                <a:cs typeface="Calibri"/>
              </a:rPr>
              <a:t>Range of partners and locations</a:t>
            </a:r>
            <a:endParaRPr lang="en-GB" altLang="en-US" sz="2000" dirty="0">
              <a:solidFill>
                <a:schemeClr val="bg1">
                  <a:lumMod val="75000"/>
                </a:schemeClr>
              </a:solidFill>
              <a:latin typeface="Calibri" panose="020F0502020204030204"/>
              <a:cs typeface="Calibri" panose="020F0502020204030204"/>
            </a:endParaRPr>
          </a:p>
          <a:p>
            <a:pPr marL="342900" lvl="1" indent="-342900">
              <a:defRPr/>
            </a:pPr>
            <a:r>
              <a:rPr lang="en-GB" altLang="en-US" sz="2000" dirty="0">
                <a:solidFill>
                  <a:schemeClr val="bg1">
                    <a:lumMod val="75000"/>
                  </a:schemeClr>
                </a:solidFill>
                <a:latin typeface="Calibri" panose="020F0502020204030204"/>
                <a:cs typeface="Calibri" panose="020F0502020204030204"/>
              </a:rPr>
              <a:t>ECF and expectations</a:t>
            </a:r>
          </a:p>
          <a:p>
            <a:pPr marL="342900" lvl="1" indent="-342900">
              <a:defRPr/>
            </a:pPr>
            <a:r>
              <a:rPr lang="en-GB" altLang="en-US" sz="2000" dirty="0">
                <a:solidFill>
                  <a:schemeClr val="bg1">
                    <a:lumMod val="75000"/>
                  </a:schemeClr>
                </a:solidFill>
                <a:latin typeface="Calibri" panose="020F0502020204030204"/>
                <a:cs typeface="Calibri" panose="020F0502020204030204"/>
              </a:rPr>
              <a:t>National Standards for ITT mentors</a:t>
            </a:r>
            <a:endParaRPr lang="en-GB" altLang="en-US" sz="2000" dirty="0">
              <a:solidFill>
                <a:schemeClr val="bg1">
                  <a:lumMod val="75000"/>
                </a:schemeClr>
              </a:solidFill>
              <a:cs typeface="Calibri"/>
            </a:endParaRP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2422" y="626725"/>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291429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6EDCE7-E04F-4CF5-BF28-BE0B9C68F8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Box 13">
            <a:extLst>
              <a:ext uri="{FF2B5EF4-FFF2-40B4-BE49-F238E27FC236}">
                <a16:creationId xmlns:a16="http://schemas.microsoft.com/office/drawing/2014/main" id="{AAA6499F-6F9A-4D3B-B45B-931652748F1C}"/>
              </a:ext>
            </a:extLst>
          </p:cNvPr>
          <p:cNvSpPr txBox="1"/>
          <p:nvPr/>
        </p:nvSpPr>
        <p:spPr>
          <a:xfrm>
            <a:off x="9387662" y="6220931"/>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pic>
        <p:nvPicPr>
          <p:cNvPr id="17" name="Picture 16">
            <a:extLst>
              <a:ext uri="{FF2B5EF4-FFF2-40B4-BE49-F238E27FC236}">
                <a16:creationId xmlns:a16="http://schemas.microsoft.com/office/drawing/2014/main" id="{93260E01-347D-4353-8F37-2CF167D513AE}"/>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24" name="Picture 23">
            <a:extLst>
              <a:ext uri="{FF2B5EF4-FFF2-40B4-BE49-F238E27FC236}">
                <a16:creationId xmlns:a16="http://schemas.microsoft.com/office/drawing/2014/main" id="{BB30312C-B5E3-4CC6-A6D8-B96BE776F028}"/>
              </a:ext>
            </a:extLst>
          </p:cNvPr>
          <p:cNvPicPr>
            <a:picLocks noChangeAspect="1"/>
          </p:cNvPicPr>
          <p:nvPr/>
        </p:nvPicPr>
        <p:blipFill>
          <a:blip r:embed="rId4">
            <a:clrChange>
              <a:clrFrom>
                <a:srgbClr val="DFE5F3"/>
              </a:clrFrom>
              <a:clrTo>
                <a:srgbClr val="DFE5F3">
                  <a:alpha val="0"/>
                </a:srgbClr>
              </a:clrTo>
            </a:clrChange>
            <a:duotone>
              <a:prstClr val="black"/>
              <a:srgbClr val="E2E8F6">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6000"/>
                    </a14:imgEffect>
                    <a14:imgEffect>
                      <a14:brightnessContrast bright="2000" contrast="20000"/>
                    </a14:imgEffect>
                  </a14:imgLayer>
                </a14:imgProps>
              </a:ext>
              <a:ext uri="{28A0092B-C50C-407E-A947-70E740481C1C}">
                <a14:useLocalDpi xmlns:a14="http://schemas.microsoft.com/office/drawing/2010/main" val="0"/>
              </a:ext>
            </a:extLst>
          </a:blip>
          <a:stretch>
            <a:fillRect/>
          </a:stretch>
        </p:blipFill>
        <p:spPr>
          <a:xfrm>
            <a:off x="10356134" y="297764"/>
            <a:ext cx="1455751" cy="3131236"/>
          </a:xfrm>
          <a:prstGeom prst="rect">
            <a:avLst/>
          </a:prstGeom>
        </p:spPr>
      </p:pic>
      <p:sp>
        <p:nvSpPr>
          <p:cNvPr id="15" name="Title 1">
            <a:extLst>
              <a:ext uri="{FF2B5EF4-FFF2-40B4-BE49-F238E27FC236}">
                <a16:creationId xmlns:a16="http://schemas.microsoft.com/office/drawing/2014/main" id="{0C14AB71-3E5C-458C-89A5-A9A5F715E083}"/>
              </a:ext>
            </a:extLst>
          </p:cNvPr>
          <p:cNvSpPr>
            <a:spLocks noGrp="1"/>
          </p:cNvSpPr>
          <p:nvPr>
            <p:ph type="title"/>
          </p:nvPr>
        </p:nvSpPr>
        <p:spPr>
          <a:xfrm>
            <a:off x="935664" y="365125"/>
            <a:ext cx="8360628" cy="1325563"/>
          </a:xfrm>
        </p:spPr>
        <p:txBody>
          <a:bodyPr>
            <a:normAutofit/>
          </a:bodyPr>
          <a:lstStyle/>
          <a:p>
            <a:r>
              <a:rPr lang="en-GB" dirty="0">
                <a:latin typeface="Arial" panose="020B0604020202020204" pitchFamily="34" charset="0"/>
                <a:cs typeface="Arial" panose="020B0604020202020204" pitchFamily="34" charset="0"/>
              </a:rPr>
              <a:t>Re-thinking Mentoring: 2019</a:t>
            </a:r>
          </a:p>
        </p:txBody>
      </p:sp>
      <p:sp>
        <p:nvSpPr>
          <p:cNvPr id="16" name="Content Placeholder 2">
            <a:extLst>
              <a:ext uri="{FF2B5EF4-FFF2-40B4-BE49-F238E27FC236}">
                <a16:creationId xmlns:a16="http://schemas.microsoft.com/office/drawing/2014/main" id="{204E6D2E-DC0E-4432-8A9F-FE2B71A7D55D}"/>
              </a:ext>
            </a:extLst>
          </p:cNvPr>
          <p:cNvSpPr>
            <a:spLocks noGrp="1"/>
          </p:cNvSpPr>
          <p:nvPr>
            <p:ph idx="1"/>
          </p:nvPr>
        </p:nvSpPr>
        <p:spPr>
          <a:xfrm>
            <a:off x="829339" y="1585594"/>
            <a:ext cx="8070806" cy="4217911"/>
          </a:xfrm>
        </p:spPr>
        <p:txBody>
          <a:bodyPr vert="horz" lIns="91440" tIns="45720" rIns="91440" bIns="45720" rtlCol="0" anchor="t">
            <a:normAutofit/>
          </a:bodyPr>
          <a:lstStyle/>
          <a:p>
            <a:r>
              <a:rPr lang="en-GB" altLang="en-US" sz="2200" dirty="0"/>
              <a:t>Partnership approach: open invitation to be involved</a:t>
            </a:r>
          </a:p>
          <a:p>
            <a:r>
              <a:rPr lang="en-GB" altLang="en-US" sz="2200" dirty="0"/>
              <a:t>Planning group identified</a:t>
            </a:r>
          </a:p>
          <a:p>
            <a:pPr lvl="1"/>
            <a:r>
              <a:rPr lang="en-GB" altLang="en-US" sz="1800" dirty="0"/>
              <a:t>Head of School, primary head teacher, alliance leads for School Direct, secondary course lead, NQT lead</a:t>
            </a:r>
            <a:endParaRPr lang="en-GB" altLang="en-US" sz="1800" dirty="0">
              <a:cs typeface="Calibri"/>
            </a:endParaRPr>
          </a:p>
          <a:p>
            <a:r>
              <a:rPr lang="en-GB" altLang="en-US" sz="2200" dirty="0"/>
              <a:t>Initial discussion points</a:t>
            </a:r>
            <a:endParaRPr lang="en-GB" altLang="en-US" sz="2200" dirty="0">
              <a:cs typeface="Calibri"/>
            </a:endParaRPr>
          </a:p>
          <a:p>
            <a:pPr lvl="1"/>
            <a:r>
              <a:rPr lang="en-GB" altLang="en-US" sz="1800" dirty="0"/>
              <a:t>What is mentoring?</a:t>
            </a:r>
          </a:p>
          <a:p>
            <a:pPr lvl="1"/>
            <a:r>
              <a:rPr lang="en-GB" altLang="en-US" sz="1800" dirty="0"/>
              <a:t>What is the purpose of mentoring?</a:t>
            </a:r>
          </a:p>
          <a:p>
            <a:pPr lvl="1"/>
            <a:r>
              <a:rPr lang="en-GB" altLang="en-US" sz="1800" dirty="0">
                <a:solidFill>
                  <a:srgbClr val="000000"/>
                </a:solidFill>
                <a:latin typeface="Calibri" panose="020F0502020204030204"/>
                <a:cs typeface="Calibri" panose="020F0502020204030204"/>
              </a:rPr>
              <a:t>Who is mentoring for?</a:t>
            </a:r>
            <a:endParaRPr lang="en-GB" altLang="en-US" sz="1800" dirty="0">
              <a:latin typeface="Calibri" panose="020F0502020204030204"/>
              <a:cs typeface="Calibri" panose="020F0502020204030204"/>
            </a:endParaRPr>
          </a:p>
          <a:p>
            <a:pPr lvl="1"/>
            <a:r>
              <a:rPr lang="en-GB" altLang="en-US" sz="1800" dirty="0">
                <a:solidFill>
                  <a:srgbClr val="000000"/>
                </a:solidFill>
                <a:latin typeface="Calibri"/>
                <a:cs typeface="Calibri"/>
              </a:rPr>
              <a:t>What's missing from our current programme?</a:t>
            </a:r>
          </a:p>
          <a:p>
            <a:pPr marL="0" indent="0" algn="ctr">
              <a:buNone/>
            </a:pPr>
            <a:endParaRPr lang="en-GB" dirty="0">
              <a:solidFill>
                <a:schemeClr val="bg1"/>
              </a:solidFill>
              <a:latin typeface="Arial" panose="020B0604020202020204" pitchFamily="34" charset="0"/>
              <a:cs typeface="Arial" panose="020B0604020202020204" pitchFamily="34" charset="0"/>
              <a:hlinkClick r:id="rId6"/>
            </a:endParaRPr>
          </a:p>
        </p:txBody>
      </p:sp>
      <p:cxnSp>
        <p:nvCxnSpPr>
          <p:cNvPr id="21" name="Straight Connector 20">
            <a:extLst>
              <a:ext uri="{FF2B5EF4-FFF2-40B4-BE49-F238E27FC236}">
                <a16:creationId xmlns:a16="http://schemas.microsoft.com/office/drawing/2014/main" id="{9DE23AA0-59F7-4C88-9312-6BF138A27C47}"/>
              </a:ext>
            </a:extLst>
          </p:cNvPr>
          <p:cNvCxnSpPr>
            <a:cxnSpLocks/>
          </p:cNvCxnSpPr>
          <p:nvPr/>
        </p:nvCxnSpPr>
        <p:spPr>
          <a:xfrm flipH="1">
            <a:off x="738823" y="1442761"/>
            <a:ext cx="7947977"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86DE8FD-6069-4DD1-9049-3D37F73BD82E}"/>
              </a:ext>
            </a:extLst>
          </p:cNvPr>
          <p:cNvCxnSpPr>
            <a:cxnSpLocks/>
          </p:cNvCxnSpPr>
          <p:nvPr/>
        </p:nvCxnSpPr>
        <p:spPr>
          <a:xfrm flipV="1">
            <a:off x="738822"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B6D58D1-ED02-4D69-849E-28771ADE88A7}"/>
              </a:ext>
            </a:extLst>
          </p:cNvPr>
          <p:cNvCxnSpPr>
            <a:cxnSpLocks/>
          </p:cNvCxnSpPr>
          <p:nvPr/>
        </p:nvCxnSpPr>
        <p:spPr>
          <a:xfrm flipH="1" flipV="1">
            <a:off x="736910" y="1585597"/>
            <a:ext cx="1912" cy="326285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9332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Three-day programme 2019-2021</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sz="2400" b="1" dirty="0">
                <a:cs typeface="Calibri"/>
              </a:rPr>
              <a:t>For established mentors</a:t>
            </a:r>
            <a:endParaRPr lang="en-GB" altLang="en-US" sz="2400" b="1" dirty="0"/>
          </a:p>
          <a:p>
            <a:r>
              <a:rPr lang="en-GB" altLang="en-US" sz="2000" dirty="0">
                <a:cs typeface="Calibri"/>
              </a:rPr>
              <a:t>Knowing the self as mentor</a:t>
            </a:r>
          </a:p>
          <a:p>
            <a:r>
              <a:rPr lang="en-GB" altLang="en-US" sz="2000" dirty="0">
                <a:cs typeface="Calibri"/>
              </a:rPr>
              <a:t>Mobilising mentor strategies</a:t>
            </a:r>
          </a:p>
          <a:p>
            <a:r>
              <a:rPr lang="en-GB" altLang="en-US" sz="2000" dirty="0">
                <a:cs typeface="Calibri"/>
              </a:rPr>
              <a:t>Practising mentoring</a:t>
            </a:r>
          </a:p>
          <a:p>
            <a:r>
              <a:rPr lang="en-GB" altLang="en-US" sz="2000" dirty="0">
                <a:cs typeface="Calibri"/>
              </a:rPr>
              <a:t>Certification</a:t>
            </a:r>
          </a:p>
          <a:p>
            <a:r>
              <a:rPr lang="en-GB" altLang="en-US" sz="2000" dirty="0">
                <a:cs typeface="Calibri"/>
              </a:rPr>
              <a:t>Possible further programme (to be confirmed)</a:t>
            </a: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307836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10241066" cy="1325563"/>
          </a:xfrm>
        </p:spPr>
        <p:txBody>
          <a:bodyPr>
            <a:normAutofit/>
          </a:bodyPr>
          <a:lstStyle/>
          <a:p>
            <a:r>
              <a:rPr lang="en-GB" sz="3600" dirty="0">
                <a:latin typeface="Arial"/>
                <a:cs typeface="Arial"/>
              </a:rPr>
              <a:t>Evaluation and feedback after Days 1 &amp; 2 </a:t>
            </a:r>
            <a:r>
              <a:rPr lang="en-GB" sz="1800" dirty="0">
                <a:latin typeface="Arial"/>
                <a:cs typeface="Arial"/>
              </a:rPr>
              <a:t>(on campus)</a:t>
            </a:r>
            <a:endParaRPr lang="en-GB" sz="1800" dirty="0">
              <a:latin typeface="Arial" panose="020B0604020202020204" pitchFamily="34" charset="0"/>
              <a:cs typeface="Arial" panose="020B0604020202020204" pitchFamily="34" charset="0"/>
            </a:endParaRP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1020725" y="1779755"/>
            <a:ext cx="10035365" cy="4351338"/>
          </a:xfrm>
        </p:spPr>
        <p:txBody>
          <a:bodyPr vert="horz" lIns="91440" tIns="45720" rIns="91440" bIns="45720" rtlCol="0" anchor="t">
            <a:normAutofit/>
          </a:bodyPr>
          <a:lstStyle/>
          <a:p>
            <a:r>
              <a:rPr lang="en-GB" altLang="en-US" sz="2000" dirty="0">
                <a:cs typeface="Calibri"/>
              </a:rPr>
              <a:t>Quality of speakers and workshops</a:t>
            </a:r>
          </a:p>
          <a:p>
            <a:r>
              <a:rPr lang="en-GB" altLang="en-US" sz="2000" dirty="0">
                <a:cs typeface="Calibri"/>
              </a:rPr>
              <a:t>Networking and community</a:t>
            </a:r>
          </a:p>
          <a:p>
            <a:r>
              <a:rPr lang="en-GB" altLang="en-US" sz="2000" dirty="0">
                <a:cs typeface="Calibri"/>
              </a:rPr>
              <a:t>Access to all sessions</a:t>
            </a:r>
          </a:p>
          <a:p>
            <a:r>
              <a:rPr lang="en-GB" altLang="en-US" sz="2000" dirty="0">
                <a:solidFill>
                  <a:srgbClr val="000000"/>
                </a:solidFill>
                <a:latin typeface="Calibri" panose="020F0502020204030204"/>
                <a:cs typeface="Calibri"/>
              </a:rPr>
              <a:t>Biscuits!</a:t>
            </a:r>
          </a:p>
          <a:p>
            <a:endParaRPr lang="en-GB" altLang="en-US" sz="2000" dirty="0">
              <a:solidFill>
                <a:srgbClr val="000000"/>
              </a:solidFill>
              <a:latin typeface="Calibri" panose="020F0502020204030204"/>
              <a:cs typeface="Calibri"/>
            </a:endParaRP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4276159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a:xfrm>
            <a:off x="1073888" y="365125"/>
            <a:ext cx="9929040" cy="1325563"/>
          </a:xfrm>
        </p:spPr>
        <p:txBody>
          <a:bodyPr/>
          <a:lstStyle/>
          <a:p>
            <a:r>
              <a:rPr lang="en-GB" dirty="0">
                <a:solidFill>
                  <a:schemeClr val="bg1">
                    <a:lumMod val="85000"/>
                  </a:schemeClr>
                </a:solidFill>
                <a:latin typeface="Arial"/>
                <a:cs typeface="Arial"/>
              </a:rPr>
              <a:t>Day 3 (online) in January 2021</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967563" y="1585595"/>
            <a:ext cx="8276798" cy="4166141"/>
          </a:xfrm>
        </p:spPr>
        <p:txBody>
          <a:bodyPr vert="horz" lIns="91440" tIns="45720" rIns="91440" bIns="45720" rtlCol="0" anchor="t">
            <a:normAutofit/>
          </a:bodyPr>
          <a:lstStyle/>
          <a:p>
            <a:pPr marL="0" lvl="1" indent="0" algn="ctr">
              <a:buNone/>
              <a:defRPr/>
            </a:pPr>
            <a:r>
              <a:rPr lang="en-GB" altLang="en-US" sz="2000" dirty="0">
                <a:solidFill>
                  <a:schemeClr val="bg2">
                    <a:lumMod val="75000"/>
                  </a:schemeClr>
                </a:solidFill>
                <a:cs typeface="Calibri"/>
              </a:rPr>
              <a:t>“I have learnt some very valuable mentoring techniques that I have never heard of before nor would have found on my own. I have become more aware of cues of emotions, learnt to speak less and listen more, and create an environment where this can happen, even if the mentee isn’t very outgoing or forthcoming. I’ve learnt to create an environment where the mentee answers their own questions and finds their own way with my support.”</a:t>
            </a:r>
          </a:p>
          <a:p>
            <a:pPr marL="0" lvl="1" indent="0" algn="ctr">
              <a:buNone/>
              <a:defRPr/>
            </a:pPr>
            <a:endParaRPr lang="en-GB" altLang="en-US" sz="2000" dirty="0">
              <a:solidFill>
                <a:schemeClr val="bg2">
                  <a:lumMod val="75000"/>
                </a:schemeClr>
              </a:solidFill>
              <a:cs typeface="Calibri"/>
            </a:endParaRPr>
          </a:p>
          <a:p>
            <a:pPr marL="0" lvl="1" indent="0" algn="ctr">
              <a:buNone/>
              <a:defRPr/>
            </a:pPr>
            <a:r>
              <a:rPr lang="en-GB" altLang="en-US" sz="2000" dirty="0">
                <a:solidFill>
                  <a:schemeClr val="bg2">
                    <a:lumMod val="75000"/>
                  </a:schemeClr>
                </a:solidFill>
                <a:cs typeface="Calibri"/>
              </a:rPr>
              <a:t>“I’ve gained more confidence in myself as a mentor following the keynote speakers’ guidance, reflections on myself as a mentor and discussions with fellow mentors regarding their experiences. It was excellent to build relationships over the three days and feel part of a team with other professionals in the same role. I feel motivated to continue to support students but better equipped to do so.”</a:t>
            </a: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411358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6EDCE7-E04F-4CF5-BF28-BE0B9C68F8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Box 13">
            <a:extLst>
              <a:ext uri="{FF2B5EF4-FFF2-40B4-BE49-F238E27FC236}">
                <a16:creationId xmlns:a16="http://schemas.microsoft.com/office/drawing/2014/main" id="{AAA6499F-6F9A-4D3B-B45B-931652748F1C}"/>
              </a:ext>
            </a:extLst>
          </p:cNvPr>
          <p:cNvSpPr txBox="1"/>
          <p:nvPr/>
        </p:nvSpPr>
        <p:spPr>
          <a:xfrm>
            <a:off x="9387662" y="6220931"/>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pic>
        <p:nvPicPr>
          <p:cNvPr id="17" name="Picture 16">
            <a:extLst>
              <a:ext uri="{FF2B5EF4-FFF2-40B4-BE49-F238E27FC236}">
                <a16:creationId xmlns:a16="http://schemas.microsoft.com/office/drawing/2014/main" id="{93260E01-347D-4353-8F37-2CF167D513AE}"/>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24" name="Picture 23">
            <a:extLst>
              <a:ext uri="{FF2B5EF4-FFF2-40B4-BE49-F238E27FC236}">
                <a16:creationId xmlns:a16="http://schemas.microsoft.com/office/drawing/2014/main" id="{BB30312C-B5E3-4CC6-A6D8-B96BE776F028}"/>
              </a:ext>
            </a:extLst>
          </p:cNvPr>
          <p:cNvPicPr>
            <a:picLocks noChangeAspect="1"/>
          </p:cNvPicPr>
          <p:nvPr/>
        </p:nvPicPr>
        <p:blipFill>
          <a:blip r:embed="rId4">
            <a:clrChange>
              <a:clrFrom>
                <a:srgbClr val="DFE5F3"/>
              </a:clrFrom>
              <a:clrTo>
                <a:srgbClr val="DFE5F3">
                  <a:alpha val="0"/>
                </a:srgbClr>
              </a:clrTo>
            </a:clrChange>
            <a:duotone>
              <a:prstClr val="black"/>
              <a:srgbClr val="E2E8F6">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6000"/>
                    </a14:imgEffect>
                    <a14:imgEffect>
                      <a14:brightnessContrast bright="2000" contrast="20000"/>
                    </a14:imgEffect>
                  </a14:imgLayer>
                </a14:imgProps>
              </a:ext>
              <a:ext uri="{28A0092B-C50C-407E-A947-70E740481C1C}">
                <a14:useLocalDpi xmlns:a14="http://schemas.microsoft.com/office/drawing/2010/main" val="0"/>
              </a:ext>
            </a:extLst>
          </a:blip>
          <a:stretch>
            <a:fillRect/>
          </a:stretch>
        </p:blipFill>
        <p:spPr>
          <a:xfrm>
            <a:off x="10356134" y="297764"/>
            <a:ext cx="1455751" cy="3131236"/>
          </a:xfrm>
          <a:prstGeom prst="rect">
            <a:avLst/>
          </a:prstGeom>
        </p:spPr>
      </p:pic>
      <p:sp>
        <p:nvSpPr>
          <p:cNvPr id="15" name="Title 1">
            <a:extLst>
              <a:ext uri="{FF2B5EF4-FFF2-40B4-BE49-F238E27FC236}">
                <a16:creationId xmlns:a16="http://schemas.microsoft.com/office/drawing/2014/main" id="{0C14AB71-3E5C-458C-89A5-A9A5F715E083}"/>
              </a:ext>
            </a:extLst>
          </p:cNvPr>
          <p:cNvSpPr>
            <a:spLocks noGrp="1"/>
          </p:cNvSpPr>
          <p:nvPr>
            <p:ph type="title"/>
          </p:nvPr>
        </p:nvSpPr>
        <p:spPr>
          <a:xfrm>
            <a:off x="935664" y="365125"/>
            <a:ext cx="8360628" cy="1325563"/>
          </a:xfrm>
        </p:spPr>
        <p:txBody>
          <a:bodyPr>
            <a:normAutofit/>
          </a:bodyPr>
          <a:lstStyle/>
          <a:p>
            <a:r>
              <a:rPr lang="en-GB" dirty="0">
                <a:latin typeface="Arial" panose="020B0604020202020204" pitchFamily="34" charset="0"/>
                <a:cs typeface="Arial" panose="020B0604020202020204" pitchFamily="34" charset="0"/>
              </a:rPr>
              <a:t>Aims</a:t>
            </a:r>
          </a:p>
        </p:txBody>
      </p:sp>
      <p:sp>
        <p:nvSpPr>
          <p:cNvPr id="16" name="Content Placeholder 2">
            <a:extLst>
              <a:ext uri="{FF2B5EF4-FFF2-40B4-BE49-F238E27FC236}">
                <a16:creationId xmlns:a16="http://schemas.microsoft.com/office/drawing/2014/main" id="{204E6D2E-DC0E-4432-8A9F-FE2B71A7D55D}"/>
              </a:ext>
            </a:extLst>
          </p:cNvPr>
          <p:cNvSpPr>
            <a:spLocks noGrp="1"/>
          </p:cNvSpPr>
          <p:nvPr>
            <p:ph idx="1"/>
          </p:nvPr>
        </p:nvSpPr>
        <p:spPr>
          <a:xfrm>
            <a:off x="829339" y="1585594"/>
            <a:ext cx="8070806" cy="4217911"/>
          </a:xfrm>
        </p:spPr>
        <p:txBody>
          <a:bodyPr vert="horz" lIns="91440" tIns="45720" rIns="91440" bIns="45720" rtlCol="0" anchor="t">
            <a:normAutofit/>
          </a:bodyPr>
          <a:lstStyle/>
          <a:p>
            <a:r>
              <a:rPr lang="en-GB" altLang="en-US" sz="2200" dirty="0"/>
              <a:t>To reconceptualise the process of mentoring and acknowledge the complexities arising within the relationship between mentor and mentee</a:t>
            </a:r>
          </a:p>
          <a:p>
            <a:r>
              <a:rPr lang="en-GB" altLang="en-US" sz="2200" dirty="0"/>
              <a:t>To place the self as mentor in a reflexive capacity so that the mentoring process is both effective and flexible</a:t>
            </a:r>
            <a:endParaRPr lang="en-GB" altLang="en-US" sz="1800" dirty="0">
              <a:cs typeface="Calibri"/>
            </a:endParaRPr>
          </a:p>
          <a:p>
            <a:r>
              <a:rPr lang="en-GB" altLang="en-US" sz="2200" dirty="0">
                <a:cs typeface="Calibri"/>
              </a:rPr>
              <a:t>To create a network of established mentors from a range of schools and settings in order to share and learn from practice</a:t>
            </a:r>
          </a:p>
          <a:p>
            <a:endParaRPr lang="en-GB" altLang="en-US" sz="2200" dirty="0">
              <a:cs typeface="Calibri"/>
            </a:endParaRPr>
          </a:p>
          <a:p>
            <a:pPr marL="0" indent="0">
              <a:buNone/>
            </a:pPr>
            <a:r>
              <a:rPr lang="en-US" sz="2400" dirty="0"/>
              <a:t>Provide a pathway for mentors towards MA study</a:t>
            </a:r>
          </a:p>
          <a:p>
            <a:pPr marL="0" indent="0">
              <a:buNone/>
            </a:pPr>
            <a:r>
              <a:rPr lang="en-US" sz="2400" dirty="0"/>
              <a:t>Support CPD and professional development for                 mentors in school</a:t>
            </a:r>
          </a:p>
          <a:p>
            <a:endParaRPr lang="en-GB" altLang="en-US" sz="2200" dirty="0">
              <a:cs typeface="Calibri"/>
            </a:endParaRPr>
          </a:p>
        </p:txBody>
      </p:sp>
      <p:cxnSp>
        <p:nvCxnSpPr>
          <p:cNvPr id="21" name="Straight Connector 20">
            <a:extLst>
              <a:ext uri="{FF2B5EF4-FFF2-40B4-BE49-F238E27FC236}">
                <a16:creationId xmlns:a16="http://schemas.microsoft.com/office/drawing/2014/main" id="{9DE23AA0-59F7-4C88-9312-6BF138A27C47}"/>
              </a:ext>
            </a:extLst>
          </p:cNvPr>
          <p:cNvCxnSpPr>
            <a:cxnSpLocks/>
          </p:cNvCxnSpPr>
          <p:nvPr/>
        </p:nvCxnSpPr>
        <p:spPr>
          <a:xfrm flipH="1">
            <a:off x="738823" y="1442761"/>
            <a:ext cx="7947977"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86DE8FD-6069-4DD1-9049-3D37F73BD82E}"/>
              </a:ext>
            </a:extLst>
          </p:cNvPr>
          <p:cNvCxnSpPr>
            <a:cxnSpLocks/>
          </p:cNvCxnSpPr>
          <p:nvPr/>
        </p:nvCxnSpPr>
        <p:spPr>
          <a:xfrm flipV="1">
            <a:off x="738822"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B6D58D1-ED02-4D69-849E-28771ADE88A7}"/>
              </a:ext>
            </a:extLst>
          </p:cNvPr>
          <p:cNvCxnSpPr>
            <a:cxnSpLocks/>
          </p:cNvCxnSpPr>
          <p:nvPr/>
        </p:nvCxnSpPr>
        <p:spPr>
          <a:xfrm flipH="1" flipV="1">
            <a:off x="736910" y="1585597"/>
            <a:ext cx="1912" cy="326285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266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6EDCE7-E04F-4CF5-BF28-BE0B9C68F8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Box 13">
            <a:extLst>
              <a:ext uri="{FF2B5EF4-FFF2-40B4-BE49-F238E27FC236}">
                <a16:creationId xmlns:a16="http://schemas.microsoft.com/office/drawing/2014/main" id="{AAA6499F-6F9A-4D3B-B45B-931652748F1C}"/>
              </a:ext>
            </a:extLst>
          </p:cNvPr>
          <p:cNvSpPr txBox="1"/>
          <p:nvPr/>
        </p:nvSpPr>
        <p:spPr>
          <a:xfrm>
            <a:off x="9387662" y="6220931"/>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pic>
        <p:nvPicPr>
          <p:cNvPr id="17" name="Picture 16">
            <a:extLst>
              <a:ext uri="{FF2B5EF4-FFF2-40B4-BE49-F238E27FC236}">
                <a16:creationId xmlns:a16="http://schemas.microsoft.com/office/drawing/2014/main" id="{93260E01-347D-4353-8F37-2CF167D513AE}"/>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24" name="Picture 23">
            <a:extLst>
              <a:ext uri="{FF2B5EF4-FFF2-40B4-BE49-F238E27FC236}">
                <a16:creationId xmlns:a16="http://schemas.microsoft.com/office/drawing/2014/main" id="{BB30312C-B5E3-4CC6-A6D8-B96BE776F028}"/>
              </a:ext>
            </a:extLst>
          </p:cNvPr>
          <p:cNvPicPr>
            <a:picLocks noChangeAspect="1"/>
          </p:cNvPicPr>
          <p:nvPr/>
        </p:nvPicPr>
        <p:blipFill>
          <a:blip r:embed="rId4">
            <a:clrChange>
              <a:clrFrom>
                <a:srgbClr val="DFE5F3"/>
              </a:clrFrom>
              <a:clrTo>
                <a:srgbClr val="DFE5F3">
                  <a:alpha val="0"/>
                </a:srgbClr>
              </a:clrTo>
            </a:clrChange>
            <a:duotone>
              <a:prstClr val="black"/>
              <a:srgbClr val="E2E8F6">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6000"/>
                    </a14:imgEffect>
                    <a14:imgEffect>
                      <a14:brightnessContrast bright="2000" contrast="20000"/>
                    </a14:imgEffect>
                  </a14:imgLayer>
                </a14:imgProps>
              </a:ext>
              <a:ext uri="{28A0092B-C50C-407E-A947-70E740481C1C}">
                <a14:useLocalDpi xmlns:a14="http://schemas.microsoft.com/office/drawing/2010/main" val="0"/>
              </a:ext>
            </a:extLst>
          </a:blip>
          <a:stretch>
            <a:fillRect/>
          </a:stretch>
        </p:blipFill>
        <p:spPr>
          <a:xfrm>
            <a:off x="10268422" y="2893513"/>
            <a:ext cx="1455751" cy="3131236"/>
          </a:xfrm>
          <a:prstGeom prst="rect">
            <a:avLst/>
          </a:prstGeom>
        </p:spPr>
      </p:pic>
      <p:sp>
        <p:nvSpPr>
          <p:cNvPr id="15" name="Title 1">
            <a:extLst>
              <a:ext uri="{FF2B5EF4-FFF2-40B4-BE49-F238E27FC236}">
                <a16:creationId xmlns:a16="http://schemas.microsoft.com/office/drawing/2014/main" id="{0C14AB71-3E5C-458C-89A5-A9A5F715E083}"/>
              </a:ext>
            </a:extLst>
          </p:cNvPr>
          <p:cNvSpPr>
            <a:spLocks noGrp="1"/>
          </p:cNvSpPr>
          <p:nvPr>
            <p:ph type="title"/>
          </p:nvPr>
        </p:nvSpPr>
        <p:spPr>
          <a:xfrm>
            <a:off x="935664" y="365125"/>
            <a:ext cx="8360628" cy="1325563"/>
          </a:xfrm>
        </p:spPr>
        <p:txBody>
          <a:bodyPr>
            <a:normAutofit/>
          </a:bodyPr>
          <a:lstStyle/>
          <a:p>
            <a:r>
              <a:rPr lang="en-GB" dirty="0">
                <a:latin typeface="Arial" panose="020B0604020202020204" pitchFamily="34" charset="0"/>
                <a:cs typeface="Arial" panose="020B0604020202020204" pitchFamily="34" charset="0"/>
              </a:rPr>
              <a:t>Completion</a:t>
            </a:r>
          </a:p>
        </p:txBody>
      </p:sp>
      <p:cxnSp>
        <p:nvCxnSpPr>
          <p:cNvPr id="21" name="Straight Connector 20">
            <a:extLst>
              <a:ext uri="{FF2B5EF4-FFF2-40B4-BE49-F238E27FC236}">
                <a16:creationId xmlns:a16="http://schemas.microsoft.com/office/drawing/2014/main" id="{9DE23AA0-59F7-4C88-9312-6BF138A27C47}"/>
              </a:ext>
            </a:extLst>
          </p:cNvPr>
          <p:cNvCxnSpPr>
            <a:cxnSpLocks/>
          </p:cNvCxnSpPr>
          <p:nvPr/>
        </p:nvCxnSpPr>
        <p:spPr>
          <a:xfrm flipH="1">
            <a:off x="738823" y="1442761"/>
            <a:ext cx="7947977"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86DE8FD-6069-4DD1-9049-3D37F73BD82E}"/>
              </a:ext>
            </a:extLst>
          </p:cNvPr>
          <p:cNvCxnSpPr>
            <a:cxnSpLocks/>
          </p:cNvCxnSpPr>
          <p:nvPr/>
        </p:nvCxnSpPr>
        <p:spPr>
          <a:xfrm flipV="1">
            <a:off x="738822"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B6D58D1-ED02-4D69-849E-28771ADE88A7}"/>
              </a:ext>
            </a:extLst>
          </p:cNvPr>
          <p:cNvCxnSpPr>
            <a:cxnSpLocks/>
          </p:cNvCxnSpPr>
          <p:nvPr/>
        </p:nvCxnSpPr>
        <p:spPr>
          <a:xfrm flipH="1" flipV="1">
            <a:off x="736910" y="1585597"/>
            <a:ext cx="1912" cy="3262850"/>
          </a:xfrm>
          <a:prstGeom prst="line">
            <a:avLst/>
          </a:prstGeom>
          <a:ln/>
        </p:spPr>
        <p:style>
          <a:lnRef idx="2">
            <a:schemeClr val="dk1"/>
          </a:lnRef>
          <a:fillRef idx="0">
            <a:schemeClr val="dk1"/>
          </a:fillRef>
          <a:effectRef idx="1">
            <a:schemeClr val="dk1"/>
          </a:effectRef>
          <a:fontRef idx="minor">
            <a:schemeClr val="tx1"/>
          </a:fontRef>
        </p:style>
      </p:cxnSp>
      <p:sp>
        <p:nvSpPr>
          <p:cNvPr id="2" name="TextBox 1">
            <a:extLst>
              <a:ext uri="{FF2B5EF4-FFF2-40B4-BE49-F238E27FC236}">
                <a16:creationId xmlns:a16="http://schemas.microsoft.com/office/drawing/2014/main" id="{F06DB3C3-7C25-254B-800A-EAD2522902C0}"/>
              </a:ext>
            </a:extLst>
          </p:cNvPr>
          <p:cNvSpPr txBox="1"/>
          <p:nvPr/>
        </p:nvSpPr>
        <p:spPr>
          <a:xfrm>
            <a:off x="935663" y="1660884"/>
            <a:ext cx="6736465" cy="3139321"/>
          </a:xfrm>
          <a:prstGeom prst="rect">
            <a:avLst/>
          </a:prstGeom>
          <a:noFill/>
        </p:spPr>
        <p:txBody>
          <a:bodyPr wrap="square" rtlCol="0">
            <a:spAutoFit/>
          </a:bodyPr>
          <a:lstStyle/>
          <a:p>
            <a:r>
              <a:rPr lang="en-GB" dirty="0"/>
              <a:t>93 attendees on Day 1</a:t>
            </a:r>
          </a:p>
          <a:p>
            <a:endParaRPr lang="en-GB" dirty="0"/>
          </a:p>
          <a:p>
            <a:r>
              <a:rPr lang="en-GB" dirty="0"/>
              <a:t>53 completed all three days</a:t>
            </a:r>
          </a:p>
          <a:p>
            <a:endParaRPr lang="en-GB" dirty="0"/>
          </a:p>
          <a:p>
            <a:r>
              <a:rPr lang="en-GB" dirty="0"/>
              <a:t>2 headteachers</a:t>
            </a:r>
          </a:p>
          <a:p>
            <a:r>
              <a:rPr lang="en-GB" dirty="0"/>
              <a:t>5 assistant headteachers</a:t>
            </a:r>
          </a:p>
          <a:p>
            <a:r>
              <a:rPr lang="en-GB" dirty="0"/>
              <a:t>Over half were Phase Leaders/Heads of Department</a:t>
            </a:r>
          </a:p>
          <a:p>
            <a:r>
              <a:rPr lang="en-GB" dirty="0"/>
              <a:t>NQT mentors</a:t>
            </a:r>
          </a:p>
          <a:p>
            <a:r>
              <a:rPr lang="en-GB" dirty="0"/>
              <a:t>ITE mentors</a:t>
            </a:r>
          </a:p>
          <a:p>
            <a:endParaRPr lang="en-GB" dirty="0"/>
          </a:p>
          <a:p>
            <a:r>
              <a:rPr lang="en-GB" dirty="0"/>
              <a:t>A quarter </a:t>
            </a:r>
            <a:r>
              <a:rPr lang="en-GB"/>
              <a:t>of attendees from </a:t>
            </a:r>
            <a:r>
              <a:rPr lang="en-GB" dirty="0"/>
              <a:t>secondary schools</a:t>
            </a:r>
          </a:p>
        </p:txBody>
      </p:sp>
    </p:spTree>
    <p:extLst>
      <p:ext uri="{BB962C8B-B14F-4D97-AF65-F5344CB8AC3E}">
        <p14:creationId xmlns:p14="http://schemas.microsoft.com/office/powerpoint/2010/main" val="278743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E53A3CE5E5704DBB5EBEC1A6D5C932" ma:contentTypeVersion="11" ma:contentTypeDescription="Create a new document." ma:contentTypeScope="" ma:versionID="d43069b19ff5db1d3a6fd2b4fc7d6da9">
  <xsd:schema xmlns:xsd="http://www.w3.org/2001/XMLSchema" xmlns:xs="http://www.w3.org/2001/XMLSchema" xmlns:p="http://schemas.microsoft.com/office/2006/metadata/properties" xmlns:ns3="ccf72e1d-7884-436a-942e-3803accb97f5" xmlns:ns4="90a9824e-bf21-476a-9503-cfa52c67d8cc" targetNamespace="http://schemas.microsoft.com/office/2006/metadata/properties" ma:root="true" ma:fieldsID="4323e932e44ba6bb4146d731913fe6dc" ns3:_="" ns4:_="">
    <xsd:import namespace="ccf72e1d-7884-436a-942e-3803accb97f5"/>
    <xsd:import namespace="90a9824e-bf21-476a-9503-cfa52c67d8c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72e1d-7884-436a-942e-3803accb97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a9824e-bf21-476a-9503-cfa52c67d8c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030345-34EC-43F9-B8AB-D17B6D5A1623}">
  <ds:schemaRefs>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90a9824e-bf21-476a-9503-cfa52c67d8cc"/>
    <ds:schemaRef ds:uri="ccf72e1d-7884-436a-942e-3803accb97f5"/>
    <ds:schemaRef ds:uri="http://www.w3.org/XML/1998/namespace"/>
  </ds:schemaRefs>
</ds:datastoreItem>
</file>

<file path=customXml/itemProps2.xml><?xml version="1.0" encoding="utf-8"?>
<ds:datastoreItem xmlns:ds="http://schemas.openxmlformats.org/officeDocument/2006/customXml" ds:itemID="{145844EE-8373-4B3E-959B-A9E5BAEDED51}">
  <ds:schemaRefs>
    <ds:schemaRef ds:uri="http://schemas.microsoft.com/office/2006/metadata/contentType"/>
    <ds:schemaRef ds:uri="http://schemas.microsoft.com/office/2006/metadata/properties/metaAttributes"/>
    <ds:schemaRef ds:uri="http://www.w3.org/2000/xmlns/"/>
    <ds:schemaRef ds:uri="http://www.w3.org/2001/XMLSchema"/>
    <ds:schemaRef ds:uri="ccf72e1d-7884-436a-942e-3803accb97f5"/>
    <ds:schemaRef ds:uri="90a9824e-bf21-476a-9503-cfa52c67d8cc"/>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98B0C6-5DD2-40C7-A825-23C09BE034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867</TotalTime>
  <Words>623</Words>
  <Application>Microsoft Macintosh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York St John context</vt:lpstr>
      <vt:lpstr>Issues we face</vt:lpstr>
      <vt:lpstr>Re-thinking Mentoring: 2019</vt:lpstr>
      <vt:lpstr>Three-day programme 2019-2021</vt:lpstr>
      <vt:lpstr>Evaluation and feedback after Days 1 &amp; 2 (on campus)</vt:lpstr>
      <vt:lpstr>Day 3 (online) in January 2021</vt:lpstr>
      <vt:lpstr>Aims</vt:lpstr>
      <vt:lpstr>Completion</vt:lpstr>
      <vt:lpstr>Programme 2: June 2021-February 2022</vt:lpstr>
      <vt:lpstr>Opportunities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Pittard</dc:creator>
  <cp:lastModifiedBy>Jenny Carpenter (J.Carpenter)</cp:lastModifiedBy>
  <cp:revision>322</cp:revision>
  <dcterms:created xsi:type="dcterms:W3CDTF">2019-01-30T13:34:57Z</dcterms:created>
  <dcterms:modified xsi:type="dcterms:W3CDTF">2021-06-11T10:51:18Z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541879</vt:lpwstr>
  </property>
  <property fmtid="{D5CDD505-2E9C-101B-9397-08002B2CF9AE}" pid="3" name="NXPowerLiteSettings">
    <vt:lpwstr>C7000400038000</vt:lpwstr>
  </property>
  <property fmtid="{D5CDD505-2E9C-101B-9397-08002B2CF9AE}" pid="4" name="NXPowerLiteVersion">
    <vt:lpwstr>S8.2.2</vt:lpwstr>
  </property>
  <property fmtid="{D5CDD505-2E9C-101B-9397-08002B2CF9AE}" pid="5" name="ContentTypeId">
    <vt:lpwstr>0x010100A9E53A3CE5E5704DBB5EBEC1A6D5C932</vt:lpwstr>
  </property>
</Properties>
</file>