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29"/>
  </p:notesMasterIdLst>
  <p:sldIdLst>
    <p:sldId id="256" r:id="rId4"/>
    <p:sldId id="258" r:id="rId5"/>
    <p:sldId id="292" r:id="rId6"/>
    <p:sldId id="273" r:id="rId7"/>
    <p:sldId id="290" r:id="rId8"/>
    <p:sldId id="296" r:id="rId9"/>
    <p:sldId id="297" r:id="rId10"/>
    <p:sldId id="268" r:id="rId11"/>
    <p:sldId id="284" r:id="rId12"/>
    <p:sldId id="293" r:id="rId13"/>
    <p:sldId id="303" r:id="rId14"/>
    <p:sldId id="294" r:id="rId15"/>
    <p:sldId id="304" r:id="rId16"/>
    <p:sldId id="305" r:id="rId17"/>
    <p:sldId id="295" r:id="rId18"/>
    <p:sldId id="289" r:id="rId19"/>
    <p:sldId id="281" r:id="rId20"/>
    <p:sldId id="283" r:id="rId21"/>
    <p:sldId id="298" r:id="rId22"/>
    <p:sldId id="280" r:id="rId23"/>
    <p:sldId id="287" r:id="rId24"/>
    <p:sldId id="299" r:id="rId25"/>
    <p:sldId id="301" r:id="rId26"/>
    <p:sldId id="285"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dison-Pettit" initials="P" lastIdx="1" clrIdx="0">
    <p:extLst>
      <p:ext uri="{19B8F6BF-5375-455C-9EA6-DF929625EA0E}">
        <p15:presenceInfo xmlns:p15="http://schemas.microsoft.com/office/powerpoint/2012/main" userId="S::pap276@open.ac.uk::12c6b64e-67bd-4c30-a622-d44ad274365f" providerId="AD"/>
      </p:ext>
    </p:extLst>
  </p:cmAuthor>
  <p:cmAuthor id="2" name="Tina.Forbes" initials="T" lastIdx="1" clrIdx="1">
    <p:extLst>
      <p:ext uri="{19B8F6BF-5375-455C-9EA6-DF929625EA0E}">
        <p15:presenceInfo xmlns:p15="http://schemas.microsoft.com/office/powerpoint/2012/main" userId="S::tee23@open.ac.uk::92c5c936-6647-4639-abe2-9920ed8a7d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88693" autoAdjust="0"/>
  </p:normalViewPr>
  <p:slideViewPr>
    <p:cSldViewPr snapToGrid="0">
      <p:cViewPr varScale="1">
        <p:scale>
          <a:sx n="86" d="100"/>
          <a:sy n="86" d="100"/>
        </p:scale>
        <p:origin x="418" y="58"/>
      </p:cViewPr>
      <p:guideLst/>
    </p:cSldViewPr>
  </p:slideViewPr>
  <p:outlineViewPr>
    <p:cViewPr>
      <p:scale>
        <a:sx n="33" d="100"/>
        <a:sy n="33" d="100"/>
      </p:scale>
      <p:origin x="0" y="-10092"/>
    </p:cViewPr>
  </p:outlineViewPr>
  <p:notesTextViewPr>
    <p:cViewPr>
      <p:scale>
        <a:sx n="1" d="1"/>
        <a:sy n="1" d="1"/>
      </p:scale>
      <p:origin x="0" y="0"/>
    </p:cViewPr>
  </p:notesTextViewPr>
  <p:sorterViewPr>
    <p:cViewPr>
      <p:scale>
        <a:sx n="100" d="100"/>
        <a:sy n="100" d="100"/>
      </p:scale>
      <p:origin x="0" y="-3235"/>
    </p:cViewPr>
  </p:sorterViewPr>
  <p:notesViewPr>
    <p:cSldViewPr snapToGrid="0">
      <p:cViewPr>
        <p:scale>
          <a:sx n="110" d="100"/>
          <a:sy n="110" d="100"/>
        </p:scale>
        <p:origin x="870" y="-6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37107-C479-4878-821A-A929757948A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C9FAB44B-972B-4E6E-A1B5-9BD0927A55BA}">
      <dgm:prSet phldrT="[Text]"/>
      <dgm:spPr>
        <a:solidFill>
          <a:schemeClr val="accent1">
            <a:lumMod val="40000"/>
            <a:lumOff val="60000"/>
          </a:schemeClr>
        </a:solidFill>
      </dgm:spPr>
      <dgm:t>
        <a:bodyPr/>
        <a:lstStyle/>
        <a:p>
          <a:r>
            <a:rPr lang="en-GB" dirty="0"/>
            <a:t>Mentees</a:t>
          </a:r>
        </a:p>
      </dgm:t>
    </dgm:pt>
    <dgm:pt modelId="{37236FBB-6CB6-4FB6-B956-B3FAF4743366}" type="parTrans" cxnId="{ABFFCA10-A6FD-4FD8-B3A9-C2BCD3B478B3}">
      <dgm:prSet/>
      <dgm:spPr/>
      <dgm:t>
        <a:bodyPr/>
        <a:lstStyle/>
        <a:p>
          <a:endParaRPr lang="en-GB"/>
        </a:p>
      </dgm:t>
    </dgm:pt>
    <dgm:pt modelId="{B1467234-BE2E-4658-80BE-027DC4F6E63D}" type="sibTrans" cxnId="{ABFFCA10-A6FD-4FD8-B3A9-C2BCD3B478B3}">
      <dgm:prSet/>
      <dgm:spPr/>
      <dgm:t>
        <a:bodyPr/>
        <a:lstStyle/>
        <a:p>
          <a:endParaRPr lang="en-GB"/>
        </a:p>
      </dgm:t>
    </dgm:pt>
    <dgm:pt modelId="{CFDF0B83-8214-420B-B3ED-D26427B57A55}">
      <dgm:prSet phldrT="[Text]" custT="1"/>
      <dgm:spPr/>
      <dgm:t>
        <a:bodyPr/>
        <a:lstStyle/>
        <a:p>
          <a:r>
            <a:rPr lang="en-GB" sz="1000" dirty="0"/>
            <a:t>from those who have been in their place, feel they fit in belong in academic environment and can achieve their goals</a:t>
          </a:r>
        </a:p>
      </dgm:t>
    </dgm:pt>
    <dgm:pt modelId="{72FB6C94-F1EA-48D2-9722-D7E8581959CB}" type="parTrans" cxnId="{FCC1C8BC-ECAB-49EF-BB3A-4099EE0AE3BD}">
      <dgm:prSet/>
      <dgm:spPr/>
      <dgm:t>
        <a:bodyPr/>
        <a:lstStyle/>
        <a:p>
          <a:endParaRPr lang="en-GB"/>
        </a:p>
      </dgm:t>
    </dgm:pt>
    <dgm:pt modelId="{660C9A97-1C3A-4291-82C4-90F804D98CFF}" type="sibTrans" cxnId="{FCC1C8BC-ECAB-49EF-BB3A-4099EE0AE3BD}">
      <dgm:prSet/>
      <dgm:spPr/>
      <dgm:t>
        <a:bodyPr/>
        <a:lstStyle/>
        <a:p>
          <a:endParaRPr lang="en-GB"/>
        </a:p>
      </dgm:t>
    </dgm:pt>
    <dgm:pt modelId="{7987A354-2CBF-4D0D-A5C0-D1EB5A945F3F}">
      <dgm:prSet phldrT="[Text]"/>
      <dgm:spPr>
        <a:solidFill>
          <a:schemeClr val="accent1">
            <a:lumMod val="40000"/>
            <a:lumOff val="60000"/>
          </a:schemeClr>
        </a:solidFill>
      </dgm:spPr>
      <dgm:t>
        <a:bodyPr/>
        <a:lstStyle/>
        <a:p>
          <a:r>
            <a:rPr lang="en-GB" dirty="0"/>
            <a:t>Mentors</a:t>
          </a:r>
        </a:p>
      </dgm:t>
    </dgm:pt>
    <dgm:pt modelId="{FD316357-74AD-4811-8709-635192EC2007}" type="parTrans" cxnId="{2685052C-3904-418A-8119-C3B2813AF00E}">
      <dgm:prSet/>
      <dgm:spPr/>
      <dgm:t>
        <a:bodyPr/>
        <a:lstStyle/>
        <a:p>
          <a:endParaRPr lang="en-GB"/>
        </a:p>
      </dgm:t>
    </dgm:pt>
    <dgm:pt modelId="{4B427320-F701-48DE-BB29-9D3315A45B62}" type="sibTrans" cxnId="{2685052C-3904-418A-8119-C3B2813AF00E}">
      <dgm:prSet/>
      <dgm:spPr/>
      <dgm:t>
        <a:bodyPr/>
        <a:lstStyle/>
        <a:p>
          <a:endParaRPr lang="en-GB"/>
        </a:p>
      </dgm:t>
    </dgm:pt>
    <dgm:pt modelId="{62A1B51C-3910-4096-851A-A6F9A0B2468C}">
      <dgm:prSet phldrT="[Text]"/>
      <dgm:spPr/>
      <dgm:t>
        <a:bodyPr/>
        <a:lstStyle/>
        <a:p>
          <a:endParaRPr lang="en-GB" sz="800" dirty="0"/>
        </a:p>
      </dgm:t>
    </dgm:pt>
    <dgm:pt modelId="{150FAF01-78D5-4CE4-B8EA-21594CB08A74}" type="parTrans" cxnId="{D7A056EE-FFC0-43BA-BDB7-F0BFDDE9416B}">
      <dgm:prSet/>
      <dgm:spPr/>
      <dgm:t>
        <a:bodyPr/>
        <a:lstStyle/>
        <a:p>
          <a:endParaRPr lang="en-GB"/>
        </a:p>
      </dgm:t>
    </dgm:pt>
    <dgm:pt modelId="{F59F836A-2474-440A-8180-2A8508C1F1DE}" type="sibTrans" cxnId="{D7A056EE-FFC0-43BA-BDB7-F0BFDDE9416B}">
      <dgm:prSet/>
      <dgm:spPr/>
      <dgm:t>
        <a:bodyPr/>
        <a:lstStyle/>
        <a:p>
          <a:endParaRPr lang="en-GB"/>
        </a:p>
      </dgm:t>
    </dgm:pt>
    <dgm:pt modelId="{0FC56C42-31E6-4FC6-A6FB-C7C98183E355}">
      <dgm:prSet phldrT="[Text]"/>
      <dgm:spPr>
        <a:solidFill>
          <a:schemeClr val="accent1">
            <a:lumMod val="40000"/>
            <a:lumOff val="60000"/>
          </a:schemeClr>
        </a:solidFill>
      </dgm:spPr>
      <dgm:t>
        <a:bodyPr/>
        <a:lstStyle/>
        <a:p>
          <a:r>
            <a:rPr lang="en-GB" dirty="0"/>
            <a:t>The Open University </a:t>
          </a:r>
        </a:p>
      </dgm:t>
    </dgm:pt>
    <dgm:pt modelId="{81504148-AED0-4643-8B4A-19327E09A3C4}" type="parTrans" cxnId="{7912A47B-75B6-4744-8FC3-830E453B55A5}">
      <dgm:prSet/>
      <dgm:spPr/>
      <dgm:t>
        <a:bodyPr/>
        <a:lstStyle/>
        <a:p>
          <a:endParaRPr lang="en-GB"/>
        </a:p>
      </dgm:t>
    </dgm:pt>
    <dgm:pt modelId="{D3F88A20-8EA2-461F-B703-E8B7B6B507C4}" type="sibTrans" cxnId="{7912A47B-75B6-4744-8FC3-830E453B55A5}">
      <dgm:prSet/>
      <dgm:spPr/>
      <dgm:t>
        <a:bodyPr/>
        <a:lstStyle/>
        <a:p>
          <a:endParaRPr lang="en-GB"/>
        </a:p>
      </dgm:t>
    </dgm:pt>
    <dgm:pt modelId="{23793C5F-0FCD-45EA-8F87-AEE90B239BB5}">
      <dgm:prSet phldrT="[Text]" custT="1"/>
      <dgm:spPr/>
      <dgm:t>
        <a:bodyPr/>
        <a:lstStyle/>
        <a:p>
          <a:r>
            <a:rPr lang="en-GB" sz="1000" dirty="0"/>
            <a:t>what students worry about</a:t>
          </a:r>
        </a:p>
      </dgm:t>
    </dgm:pt>
    <dgm:pt modelId="{B90FCB85-298E-4B55-A330-4538825D070D}" type="parTrans" cxnId="{F55D6BDF-9D7B-441D-B152-BE5AAA34497B}">
      <dgm:prSet/>
      <dgm:spPr/>
      <dgm:t>
        <a:bodyPr/>
        <a:lstStyle/>
        <a:p>
          <a:endParaRPr lang="en-GB"/>
        </a:p>
      </dgm:t>
    </dgm:pt>
    <dgm:pt modelId="{4943030D-BFFC-4621-B4FF-E233D1522BD8}" type="sibTrans" cxnId="{F55D6BDF-9D7B-441D-B152-BE5AAA34497B}">
      <dgm:prSet/>
      <dgm:spPr/>
      <dgm:t>
        <a:bodyPr/>
        <a:lstStyle/>
        <a:p>
          <a:endParaRPr lang="en-GB"/>
        </a:p>
      </dgm:t>
    </dgm:pt>
    <dgm:pt modelId="{1CFB4ED6-7A31-489C-99B5-334A83BB1276}">
      <dgm:prSet phldrT="[Text]" custT="1"/>
      <dgm:spPr/>
      <dgm:t>
        <a:bodyPr/>
        <a:lstStyle/>
        <a:p>
          <a:pPr algn="ctr"/>
          <a:r>
            <a:rPr lang="en-GB" sz="1000" dirty="0"/>
            <a:t>from the experiences of other OU schemes, from mentors and mentees plus experience of team setting it up</a:t>
          </a:r>
        </a:p>
      </dgm:t>
    </dgm:pt>
    <dgm:pt modelId="{3D12D7BB-91F0-434B-B796-0CC181F626B2}" type="sibTrans" cxnId="{38E7F2B2-0A2E-46BB-B8CB-A68B78327027}">
      <dgm:prSet/>
      <dgm:spPr/>
      <dgm:t>
        <a:bodyPr/>
        <a:lstStyle/>
        <a:p>
          <a:endParaRPr lang="en-GB"/>
        </a:p>
      </dgm:t>
    </dgm:pt>
    <dgm:pt modelId="{40C6C926-B738-4480-BF2B-5CA6EE73B3D5}" type="parTrans" cxnId="{38E7F2B2-0A2E-46BB-B8CB-A68B78327027}">
      <dgm:prSet/>
      <dgm:spPr/>
      <dgm:t>
        <a:bodyPr/>
        <a:lstStyle/>
        <a:p>
          <a:endParaRPr lang="en-GB"/>
        </a:p>
      </dgm:t>
    </dgm:pt>
    <dgm:pt modelId="{B55C647D-DAB9-4F8D-9DB0-CCD9DA519C45}">
      <dgm:prSet phldrT="[Text]" custT="1"/>
      <dgm:spPr>
        <a:solidFill>
          <a:schemeClr val="accent1">
            <a:lumMod val="40000"/>
            <a:lumOff val="60000"/>
          </a:schemeClr>
        </a:solidFill>
      </dgm:spPr>
      <dgm:t>
        <a:bodyPr/>
        <a:lstStyle/>
        <a:p>
          <a:r>
            <a:rPr lang="en-GB" sz="1700" dirty="0"/>
            <a:t>Project team</a:t>
          </a:r>
        </a:p>
      </dgm:t>
    </dgm:pt>
    <dgm:pt modelId="{D4D29B3F-2E45-4F6E-9DEF-9315D40D638F}" type="sibTrans" cxnId="{EE2513FC-02D7-42CB-BF5A-258EC8AE8996}">
      <dgm:prSet/>
      <dgm:spPr/>
      <dgm:t>
        <a:bodyPr/>
        <a:lstStyle/>
        <a:p>
          <a:endParaRPr lang="en-GB"/>
        </a:p>
      </dgm:t>
    </dgm:pt>
    <dgm:pt modelId="{B022F6D0-B52A-431C-9417-3F5651C3C066}" type="parTrans" cxnId="{EE2513FC-02D7-42CB-BF5A-258EC8AE8996}">
      <dgm:prSet/>
      <dgm:spPr/>
      <dgm:t>
        <a:bodyPr/>
        <a:lstStyle/>
        <a:p>
          <a:endParaRPr lang="en-GB"/>
        </a:p>
      </dgm:t>
    </dgm:pt>
    <dgm:pt modelId="{2A4533B0-4646-4E69-8809-2913D806EEE1}">
      <dgm:prSet custT="1"/>
      <dgm:spPr/>
      <dgm:t>
        <a:bodyPr/>
        <a:lstStyle/>
        <a:p>
          <a:r>
            <a:rPr lang="en-GB" sz="1000" dirty="0"/>
            <a:t>to value their knowledge, coaching and mentoring skills; satisfaction can give back</a:t>
          </a:r>
        </a:p>
      </dgm:t>
    </dgm:pt>
    <dgm:pt modelId="{42CFF572-F5E9-49A3-8651-A3B775854E93}" type="parTrans" cxnId="{3098DC3B-F29B-4A59-B14C-B736392A9E9F}">
      <dgm:prSet/>
      <dgm:spPr/>
      <dgm:t>
        <a:bodyPr/>
        <a:lstStyle/>
        <a:p>
          <a:endParaRPr lang="en-GB"/>
        </a:p>
      </dgm:t>
    </dgm:pt>
    <dgm:pt modelId="{786BF6AE-B1A7-4923-BD77-8BE022540D79}" type="sibTrans" cxnId="{3098DC3B-F29B-4A59-B14C-B736392A9E9F}">
      <dgm:prSet/>
      <dgm:spPr/>
      <dgm:t>
        <a:bodyPr/>
        <a:lstStyle/>
        <a:p>
          <a:endParaRPr lang="en-GB"/>
        </a:p>
      </dgm:t>
    </dgm:pt>
    <dgm:pt modelId="{A161CF66-3131-4C0B-B2E6-CD6260BDCAA9}">
      <dgm:prSet phldrT="[Text]" custT="1"/>
      <dgm:spPr/>
      <dgm:t>
        <a:bodyPr/>
        <a:lstStyle/>
        <a:p>
          <a:r>
            <a:rPr lang="en-GB" sz="1000" dirty="0"/>
            <a:t>What difficulties there are on modules</a:t>
          </a:r>
        </a:p>
      </dgm:t>
    </dgm:pt>
    <dgm:pt modelId="{1584A274-5374-4AC5-BB9A-7ABA7C80AB71}" type="parTrans" cxnId="{A39B7B2C-12C0-4978-A07E-D63CB48B37F8}">
      <dgm:prSet/>
      <dgm:spPr/>
      <dgm:t>
        <a:bodyPr/>
        <a:lstStyle/>
        <a:p>
          <a:endParaRPr lang="en-GB"/>
        </a:p>
      </dgm:t>
    </dgm:pt>
    <dgm:pt modelId="{9B2718BE-ECAE-4302-B2CD-4C6AA0468BA7}" type="sibTrans" cxnId="{A39B7B2C-12C0-4978-A07E-D63CB48B37F8}">
      <dgm:prSet/>
      <dgm:spPr/>
      <dgm:t>
        <a:bodyPr/>
        <a:lstStyle/>
        <a:p>
          <a:endParaRPr lang="en-GB"/>
        </a:p>
      </dgm:t>
    </dgm:pt>
    <dgm:pt modelId="{CAD168A7-A67E-47D3-A054-3BE76191FAF5}">
      <dgm:prSet phldrT="[Text]" custT="1"/>
      <dgm:spPr/>
      <dgm:t>
        <a:bodyPr/>
        <a:lstStyle/>
        <a:p>
          <a:r>
            <a:rPr lang="en-GB" sz="1000" dirty="0"/>
            <a:t>What helps students learn   </a:t>
          </a:r>
        </a:p>
      </dgm:t>
    </dgm:pt>
    <dgm:pt modelId="{00CDCDCC-67D8-4618-BB5E-ACF08338148B}" type="parTrans" cxnId="{18FD6067-60FE-4C62-85DB-B84E083B5E66}">
      <dgm:prSet/>
      <dgm:spPr/>
      <dgm:t>
        <a:bodyPr/>
        <a:lstStyle/>
        <a:p>
          <a:endParaRPr lang="en-GB"/>
        </a:p>
      </dgm:t>
    </dgm:pt>
    <dgm:pt modelId="{919C1133-891F-43DC-9350-E943903CA3CB}" type="sibTrans" cxnId="{18FD6067-60FE-4C62-85DB-B84E083B5E66}">
      <dgm:prSet/>
      <dgm:spPr/>
      <dgm:t>
        <a:bodyPr/>
        <a:lstStyle/>
        <a:p>
          <a:endParaRPr lang="en-GB"/>
        </a:p>
      </dgm:t>
    </dgm:pt>
    <dgm:pt modelId="{E41B0D1B-0416-4C95-AB13-FD7FC5E13C47}">
      <dgm:prSet phldrT="[Text]"/>
      <dgm:spPr/>
      <dgm:t>
        <a:bodyPr/>
        <a:lstStyle/>
        <a:p>
          <a:endParaRPr lang="en-GB" sz="800" dirty="0"/>
        </a:p>
      </dgm:t>
    </dgm:pt>
    <dgm:pt modelId="{40A01737-9D2A-497F-881F-75B2AE06B7E4}" type="parTrans" cxnId="{89A86B22-F876-47E4-B466-4C7900836E8E}">
      <dgm:prSet/>
      <dgm:spPr/>
      <dgm:t>
        <a:bodyPr/>
        <a:lstStyle/>
        <a:p>
          <a:endParaRPr lang="en-GB"/>
        </a:p>
      </dgm:t>
    </dgm:pt>
    <dgm:pt modelId="{15F16421-8672-4EE5-981C-B3B06504D616}" type="sibTrans" cxnId="{89A86B22-F876-47E4-B466-4C7900836E8E}">
      <dgm:prSet/>
      <dgm:spPr/>
      <dgm:t>
        <a:bodyPr/>
        <a:lstStyle/>
        <a:p>
          <a:endParaRPr lang="en-GB"/>
        </a:p>
      </dgm:t>
    </dgm:pt>
    <dgm:pt modelId="{29409601-9503-4485-AFFB-A63596531237}" type="pres">
      <dgm:prSet presAssocID="{ED637107-C479-4878-821A-A929757948A3}" presName="cycleMatrixDiagram" presStyleCnt="0">
        <dgm:presLayoutVars>
          <dgm:chMax val="1"/>
          <dgm:dir/>
          <dgm:animLvl val="lvl"/>
          <dgm:resizeHandles val="exact"/>
        </dgm:presLayoutVars>
      </dgm:prSet>
      <dgm:spPr/>
    </dgm:pt>
    <dgm:pt modelId="{CE0882BE-FCEF-48C0-8431-08EDB70FBD1B}" type="pres">
      <dgm:prSet presAssocID="{ED637107-C479-4878-821A-A929757948A3}" presName="children" presStyleCnt="0"/>
      <dgm:spPr/>
    </dgm:pt>
    <dgm:pt modelId="{62A2265A-E2B7-4026-BC2B-1E5F263718EC}" type="pres">
      <dgm:prSet presAssocID="{ED637107-C479-4878-821A-A929757948A3}" presName="child1group" presStyleCnt="0"/>
      <dgm:spPr/>
    </dgm:pt>
    <dgm:pt modelId="{84A84642-4AA7-42FB-BF86-E5274ABA0EF2}" type="pres">
      <dgm:prSet presAssocID="{ED637107-C479-4878-821A-A929757948A3}" presName="child1" presStyleLbl="bgAcc1" presStyleIdx="0" presStyleCnt="4" custLinFactNeighborX="-12985" custLinFactNeighborY="6289"/>
      <dgm:spPr/>
    </dgm:pt>
    <dgm:pt modelId="{2F0395A4-9238-4C52-B1C3-DA6D02D18DB5}" type="pres">
      <dgm:prSet presAssocID="{ED637107-C479-4878-821A-A929757948A3}" presName="child1Text" presStyleLbl="bgAcc1" presStyleIdx="0" presStyleCnt="4">
        <dgm:presLayoutVars>
          <dgm:bulletEnabled val="1"/>
        </dgm:presLayoutVars>
      </dgm:prSet>
      <dgm:spPr/>
    </dgm:pt>
    <dgm:pt modelId="{C6BEEA3E-4ABB-4AEE-B5D6-EC3A0CFC7F16}" type="pres">
      <dgm:prSet presAssocID="{ED637107-C479-4878-821A-A929757948A3}" presName="child2group" presStyleCnt="0"/>
      <dgm:spPr/>
    </dgm:pt>
    <dgm:pt modelId="{053EC447-F712-4126-9358-2F3A8C7C58FB}" type="pres">
      <dgm:prSet presAssocID="{ED637107-C479-4878-821A-A929757948A3}" presName="child2" presStyleLbl="bgAcc1" presStyleIdx="1" presStyleCnt="4" custLinFactNeighborX="13289" custLinFactNeighborY="3663"/>
      <dgm:spPr/>
    </dgm:pt>
    <dgm:pt modelId="{54025C7C-1F6C-4B2B-A3D6-BCADF3D5D84B}" type="pres">
      <dgm:prSet presAssocID="{ED637107-C479-4878-821A-A929757948A3}" presName="child2Text" presStyleLbl="bgAcc1" presStyleIdx="1" presStyleCnt="4">
        <dgm:presLayoutVars>
          <dgm:bulletEnabled val="1"/>
        </dgm:presLayoutVars>
      </dgm:prSet>
      <dgm:spPr/>
    </dgm:pt>
    <dgm:pt modelId="{72E86BEF-F45B-4C8B-9ADB-56C68471D406}" type="pres">
      <dgm:prSet presAssocID="{ED637107-C479-4878-821A-A929757948A3}" presName="child3group" presStyleCnt="0"/>
      <dgm:spPr/>
    </dgm:pt>
    <dgm:pt modelId="{F92C7A60-29B0-445A-A1FC-225ED4714076}" type="pres">
      <dgm:prSet presAssocID="{ED637107-C479-4878-821A-A929757948A3}" presName="child3" presStyleLbl="bgAcc1" presStyleIdx="2" presStyleCnt="4" custLinFactNeighborX="16714" custLinFactNeighborY="-5425"/>
      <dgm:spPr/>
    </dgm:pt>
    <dgm:pt modelId="{833373A7-8843-4A1A-B571-DFCAE07AF97B}" type="pres">
      <dgm:prSet presAssocID="{ED637107-C479-4878-821A-A929757948A3}" presName="child3Text" presStyleLbl="bgAcc1" presStyleIdx="2" presStyleCnt="4">
        <dgm:presLayoutVars>
          <dgm:bulletEnabled val="1"/>
        </dgm:presLayoutVars>
      </dgm:prSet>
      <dgm:spPr/>
    </dgm:pt>
    <dgm:pt modelId="{9515EFA3-D0B2-46B2-A008-67F61B0A679C}" type="pres">
      <dgm:prSet presAssocID="{ED637107-C479-4878-821A-A929757948A3}" presName="child4group" presStyleCnt="0"/>
      <dgm:spPr/>
    </dgm:pt>
    <dgm:pt modelId="{75216209-CE18-45E1-80D3-4FB9102A257F}" type="pres">
      <dgm:prSet presAssocID="{ED637107-C479-4878-821A-A929757948A3}" presName="child4" presStyleLbl="bgAcc1" presStyleIdx="3" presStyleCnt="4" custScaleX="101943" custScaleY="100416" custLinFactNeighborX="-10476" custLinFactNeighborY="403"/>
      <dgm:spPr/>
    </dgm:pt>
    <dgm:pt modelId="{E0C9E0C1-8172-4E22-A940-3451C9F1732D}" type="pres">
      <dgm:prSet presAssocID="{ED637107-C479-4878-821A-A929757948A3}" presName="child4Text" presStyleLbl="bgAcc1" presStyleIdx="3" presStyleCnt="4">
        <dgm:presLayoutVars>
          <dgm:bulletEnabled val="1"/>
        </dgm:presLayoutVars>
      </dgm:prSet>
      <dgm:spPr/>
    </dgm:pt>
    <dgm:pt modelId="{563473CC-00E3-4E86-908F-9F4F48DE5C6B}" type="pres">
      <dgm:prSet presAssocID="{ED637107-C479-4878-821A-A929757948A3}" presName="childPlaceholder" presStyleCnt="0"/>
      <dgm:spPr/>
    </dgm:pt>
    <dgm:pt modelId="{538D18E2-5B0E-46DC-8834-0FF730CBBE30}" type="pres">
      <dgm:prSet presAssocID="{ED637107-C479-4878-821A-A929757948A3}" presName="circle" presStyleCnt="0"/>
      <dgm:spPr/>
    </dgm:pt>
    <dgm:pt modelId="{16880C5D-4EA7-4DC7-B0FE-E83BC7E74BCF}" type="pres">
      <dgm:prSet presAssocID="{ED637107-C479-4878-821A-A929757948A3}" presName="quadrant1" presStyleLbl="node1" presStyleIdx="0" presStyleCnt="4" custLinFactNeighborX="3802" custLinFactNeighborY="-3105">
        <dgm:presLayoutVars>
          <dgm:chMax val="1"/>
          <dgm:bulletEnabled val="1"/>
        </dgm:presLayoutVars>
      </dgm:prSet>
      <dgm:spPr/>
    </dgm:pt>
    <dgm:pt modelId="{03E2A239-F23D-4DB0-9D77-D6E983AE334D}" type="pres">
      <dgm:prSet presAssocID="{ED637107-C479-4878-821A-A929757948A3}" presName="quadrant2" presStyleLbl="node1" presStyleIdx="1" presStyleCnt="4" custLinFactNeighborX="-147" custLinFactNeighborY="-1904">
        <dgm:presLayoutVars>
          <dgm:chMax val="1"/>
          <dgm:bulletEnabled val="1"/>
        </dgm:presLayoutVars>
      </dgm:prSet>
      <dgm:spPr/>
    </dgm:pt>
    <dgm:pt modelId="{E67A7E3D-72BC-4902-999B-49C228515DFA}" type="pres">
      <dgm:prSet presAssocID="{ED637107-C479-4878-821A-A929757948A3}" presName="quadrant3" presStyleLbl="node1" presStyleIdx="2" presStyleCnt="4" custLinFactNeighborX="1904" custLinFactNeighborY="-2309">
        <dgm:presLayoutVars>
          <dgm:chMax val="1"/>
          <dgm:bulletEnabled val="1"/>
        </dgm:presLayoutVars>
      </dgm:prSet>
      <dgm:spPr/>
    </dgm:pt>
    <dgm:pt modelId="{43C2DA1D-F348-4400-9ACA-30315134F6EC}" type="pres">
      <dgm:prSet presAssocID="{ED637107-C479-4878-821A-A929757948A3}" presName="quadrant4" presStyleLbl="node1" presStyleIdx="3" presStyleCnt="4" custLinFactNeighborX="503" custLinFactNeighborY="-2309">
        <dgm:presLayoutVars>
          <dgm:chMax val="1"/>
          <dgm:bulletEnabled val="1"/>
        </dgm:presLayoutVars>
      </dgm:prSet>
      <dgm:spPr/>
    </dgm:pt>
    <dgm:pt modelId="{A8E541C1-EDF3-4E3D-B828-D00ED63A105A}" type="pres">
      <dgm:prSet presAssocID="{ED637107-C479-4878-821A-A929757948A3}" presName="quadrantPlaceholder" presStyleCnt="0"/>
      <dgm:spPr/>
    </dgm:pt>
    <dgm:pt modelId="{A63B280D-2748-413D-BFCB-7EAF30AEB624}" type="pres">
      <dgm:prSet presAssocID="{ED637107-C479-4878-821A-A929757948A3}" presName="center1" presStyleLbl="fgShp" presStyleIdx="0" presStyleCnt="2"/>
      <dgm:spPr/>
    </dgm:pt>
    <dgm:pt modelId="{7ED85FD9-C29E-47D0-BF14-CA734BA2584A}" type="pres">
      <dgm:prSet presAssocID="{ED637107-C479-4878-821A-A929757948A3}" presName="center2" presStyleLbl="fgShp" presStyleIdx="1" presStyleCnt="2"/>
      <dgm:spPr/>
    </dgm:pt>
  </dgm:ptLst>
  <dgm:cxnLst>
    <dgm:cxn modelId="{2BCF080B-1ADF-4398-8095-748A8FADA721}" type="presOf" srcId="{C9FAB44B-972B-4E6E-A1B5-9BD0927A55BA}" destId="{16880C5D-4EA7-4DC7-B0FE-E83BC7E74BCF}" srcOrd="0" destOrd="0" presId="urn:microsoft.com/office/officeart/2005/8/layout/cycle4"/>
    <dgm:cxn modelId="{ABFFCA10-A6FD-4FD8-B3A9-C2BCD3B478B3}" srcId="{ED637107-C479-4878-821A-A929757948A3}" destId="{C9FAB44B-972B-4E6E-A1B5-9BD0927A55BA}" srcOrd="0" destOrd="0" parTransId="{37236FBB-6CB6-4FB6-B956-B3FAF4743366}" sibTransId="{B1467234-BE2E-4658-80BE-027DC4F6E63D}"/>
    <dgm:cxn modelId="{2404D717-0C73-46F2-B99E-2DB22FECE4DF}" type="presOf" srcId="{A161CF66-3131-4C0B-B2E6-CD6260BDCAA9}" destId="{F92C7A60-29B0-445A-A1FC-225ED4714076}" srcOrd="0" destOrd="1" presId="urn:microsoft.com/office/officeart/2005/8/layout/cycle4"/>
    <dgm:cxn modelId="{A9BD5A1E-03BB-4094-84C5-A1DBA2190D66}" type="presOf" srcId="{CAD168A7-A67E-47D3-A054-3BE76191FAF5}" destId="{F92C7A60-29B0-445A-A1FC-225ED4714076}" srcOrd="0" destOrd="2" presId="urn:microsoft.com/office/officeart/2005/8/layout/cycle4"/>
    <dgm:cxn modelId="{89A86B22-F876-47E4-B466-4C7900836E8E}" srcId="{C9FAB44B-972B-4E6E-A1B5-9BD0927A55BA}" destId="{E41B0D1B-0416-4C95-AB13-FD7FC5E13C47}" srcOrd="0" destOrd="0" parTransId="{40A01737-9D2A-497F-881F-75B2AE06B7E4}" sibTransId="{15F16421-8672-4EE5-981C-B3B06504D616}"/>
    <dgm:cxn modelId="{D6E0AD24-7116-440F-871B-C6C0B80EA109}" type="presOf" srcId="{E41B0D1B-0416-4C95-AB13-FD7FC5E13C47}" destId="{84A84642-4AA7-42FB-BF86-E5274ABA0EF2}" srcOrd="0" destOrd="0" presId="urn:microsoft.com/office/officeart/2005/8/layout/cycle4"/>
    <dgm:cxn modelId="{2685052C-3904-418A-8119-C3B2813AF00E}" srcId="{ED637107-C479-4878-821A-A929757948A3}" destId="{7987A354-2CBF-4D0D-A5C0-D1EB5A945F3F}" srcOrd="1" destOrd="0" parTransId="{FD316357-74AD-4811-8709-635192EC2007}" sibTransId="{4B427320-F701-48DE-BB29-9D3315A45B62}"/>
    <dgm:cxn modelId="{A39B7B2C-12C0-4978-A07E-D63CB48B37F8}" srcId="{0FC56C42-31E6-4FC6-A6FB-C7C98183E355}" destId="{A161CF66-3131-4C0B-B2E6-CD6260BDCAA9}" srcOrd="1" destOrd="0" parTransId="{1584A274-5374-4AC5-BB9A-7ABA7C80AB71}" sibTransId="{9B2718BE-ECAE-4302-B2CD-4C6AA0468BA7}"/>
    <dgm:cxn modelId="{9FFD9F39-0649-4DEA-A3D9-F7EB6EFEB7BA}" type="presOf" srcId="{0FC56C42-31E6-4FC6-A6FB-C7C98183E355}" destId="{E67A7E3D-72BC-4902-999B-49C228515DFA}" srcOrd="0" destOrd="0" presId="urn:microsoft.com/office/officeart/2005/8/layout/cycle4"/>
    <dgm:cxn modelId="{3098DC3B-F29B-4A59-B14C-B736392A9E9F}" srcId="{7987A354-2CBF-4D0D-A5C0-D1EB5A945F3F}" destId="{2A4533B0-4646-4E69-8809-2913D806EEE1}" srcOrd="1" destOrd="0" parTransId="{42CFF572-F5E9-49A3-8651-A3B775854E93}" sibTransId="{786BF6AE-B1A7-4923-BD77-8BE022540D79}"/>
    <dgm:cxn modelId="{18FD6067-60FE-4C62-85DB-B84E083B5E66}" srcId="{0FC56C42-31E6-4FC6-A6FB-C7C98183E355}" destId="{CAD168A7-A67E-47D3-A054-3BE76191FAF5}" srcOrd="2" destOrd="0" parTransId="{00CDCDCC-67D8-4618-BB5E-ACF08338148B}" sibTransId="{919C1133-891F-43DC-9350-E943903CA3CB}"/>
    <dgm:cxn modelId="{3A1C1948-A53F-4BAB-B12A-F186F57EC1A1}" type="presOf" srcId="{CFDF0B83-8214-420B-B3ED-D26427B57A55}" destId="{84A84642-4AA7-42FB-BF86-E5274ABA0EF2}" srcOrd="0" destOrd="1" presId="urn:microsoft.com/office/officeart/2005/8/layout/cycle4"/>
    <dgm:cxn modelId="{7D321869-D9F9-4EE9-ADDE-AEC600D0E55D}" type="presOf" srcId="{1CFB4ED6-7A31-489C-99B5-334A83BB1276}" destId="{E0C9E0C1-8172-4E22-A940-3451C9F1732D}" srcOrd="1" destOrd="0" presId="urn:microsoft.com/office/officeart/2005/8/layout/cycle4"/>
    <dgm:cxn modelId="{7912A47B-75B6-4744-8FC3-830E453B55A5}" srcId="{ED637107-C479-4878-821A-A929757948A3}" destId="{0FC56C42-31E6-4FC6-A6FB-C7C98183E355}" srcOrd="2" destOrd="0" parTransId="{81504148-AED0-4643-8B4A-19327E09A3C4}" sibTransId="{D3F88A20-8EA2-461F-B703-E8B7B6B507C4}"/>
    <dgm:cxn modelId="{D77A697E-B88C-4C07-9317-3B681BCE1105}" type="presOf" srcId="{2A4533B0-4646-4E69-8809-2913D806EEE1}" destId="{54025C7C-1F6C-4B2B-A3D6-BCADF3D5D84B}" srcOrd="1" destOrd="1" presId="urn:microsoft.com/office/officeart/2005/8/layout/cycle4"/>
    <dgm:cxn modelId="{4ACA0484-F5C3-4584-9B28-519749A6CE2D}" type="presOf" srcId="{CAD168A7-A67E-47D3-A054-3BE76191FAF5}" destId="{833373A7-8843-4A1A-B571-DFCAE07AF97B}" srcOrd="1" destOrd="2" presId="urn:microsoft.com/office/officeart/2005/8/layout/cycle4"/>
    <dgm:cxn modelId="{B5B2C496-8423-452D-8550-E07F121CB3EF}" type="presOf" srcId="{23793C5F-0FCD-45EA-8F87-AEE90B239BB5}" destId="{833373A7-8843-4A1A-B571-DFCAE07AF97B}" srcOrd="1" destOrd="0" presId="urn:microsoft.com/office/officeart/2005/8/layout/cycle4"/>
    <dgm:cxn modelId="{6F5DDC9C-6F48-4E8B-90FA-36BF47775DA2}" type="presOf" srcId="{ED637107-C479-4878-821A-A929757948A3}" destId="{29409601-9503-4485-AFFB-A63596531237}" srcOrd="0" destOrd="0" presId="urn:microsoft.com/office/officeart/2005/8/layout/cycle4"/>
    <dgm:cxn modelId="{DF926D9D-0927-489B-BCA7-6A79FD23215C}" type="presOf" srcId="{2A4533B0-4646-4E69-8809-2913D806EEE1}" destId="{053EC447-F712-4126-9358-2F3A8C7C58FB}" srcOrd="0" destOrd="1" presId="urn:microsoft.com/office/officeart/2005/8/layout/cycle4"/>
    <dgm:cxn modelId="{95FD209F-82F7-43BA-B642-501999B43D1D}" type="presOf" srcId="{E41B0D1B-0416-4C95-AB13-FD7FC5E13C47}" destId="{2F0395A4-9238-4C52-B1C3-DA6D02D18DB5}" srcOrd="1" destOrd="0" presId="urn:microsoft.com/office/officeart/2005/8/layout/cycle4"/>
    <dgm:cxn modelId="{38E7F2B2-0A2E-46BB-B8CB-A68B78327027}" srcId="{B55C647D-DAB9-4F8D-9DB0-CCD9DA519C45}" destId="{1CFB4ED6-7A31-489C-99B5-334A83BB1276}" srcOrd="0" destOrd="0" parTransId="{40C6C926-B738-4480-BF2B-5CA6EE73B3D5}" sibTransId="{3D12D7BB-91F0-434B-B796-0CC181F626B2}"/>
    <dgm:cxn modelId="{FCC1C8BC-ECAB-49EF-BB3A-4099EE0AE3BD}" srcId="{C9FAB44B-972B-4E6E-A1B5-9BD0927A55BA}" destId="{CFDF0B83-8214-420B-B3ED-D26427B57A55}" srcOrd="1" destOrd="0" parTransId="{72FB6C94-F1EA-48D2-9722-D7E8581959CB}" sibTransId="{660C9A97-1C3A-4291-82C4-90F804D98CFF}"/>
    <dgm:cxn modelId="{C72F07BE-D1CB-4FA0-A959-B00177BBBD7B}" type="presOf" srcId="{B55C647D-DAB9-4F8D-9DB0-CCD9DA519C45}" destId="{43C2DA1D-F348-4400-9ACA-30315134F6EC}" srcOrd="0" destOrd="0" presId="urn:microsoft.com/office/officeart/2005/8/layout/cycle4"/>
    <dgm:cxn modelId="{69C0F0C6-5E7A-4978-85A9-1A88B45BE408}" type="presOf" srcId="{1CFB4ED6-7A31-489C-99B5-334A83BB1276}" destId="{75216209-CE18-45E1-80D3-4FB9102A257F}" srcOrd="0" destOrd="0" presId="urn:microsoft.com/office/officeart/2005/8/layout/cycle4"/>
    <dgm:cxn modelId="{E75002D2-51BF-4473-BE61-5E819B00A04E}" type="presOf" srcId="{23793C5F-0FCD-45EA-8F87-AEE90B239BB5}" destId="{F92C7A60-29B0-445A-A1FC-225ED4714076}" srcOrd="0" destOrd="0" presId="urn:microsoft.com/office/officeart/2005/8/layout/cycle4"/>
    <dgm:cxn modelId="{04C710DB-038F-4375-BE1E-96D5E83D93B8}" type="presOf" srcId="{7987A354-2CBF-4D0D-A5C0-D1EB5A945F3F}" destId="{03E2A239-F23D-4DB0-9D77-D6E983AE334D}" srcOrd="0" destOrd="0" presId="urn:microsoft.com/office/officeart/2005/8/layout/cycle4"/>
    <dgm:cxn modelId="{F55D6BDF-9D7B-441D-B152-BE5AAA34497B}" srcId="{0FC56C42-31E6-4FC6-A6FB-C7C98183E355}" destId="{23793C5F-0FCD-45EA-8F87-AEE90B239BB5}" srcOrd="0" destOrd="0" parTransId="{B90FCB85-298E-4B55-A330-4538825D070D}" sibTransId="{4943030D-BFFC-4621-B4FF-E233D1522BD8}"/>
    <dgm:cxn modelId="{5381F0E7-A1A6-490F-BEE7-3CE783E8E2B9}" type="presOf" srcId="{CFDF0B83-8214-420B-B3ED-D26427B57A55}" destId="{2F0395A4-9238-4C52-B1C3-DA6D02D18DB5}" srcOrd="1" destOrd="1" presId="urn:microsoft.com/office/officeart/2005/8/layout/cycle4"/>
    <dgm:cxn modelId="{D7A056EE-FFC0-43BA-BDB7-F0BFDDE9416B}" srcId="{7987A354-2CBF-4D0D-A5C0-D1EB5A945F3F}" destId="{62A1B51C-3910-4096-851A-A6F9A0B2468C}" srcOrd="0" destOrd="0" parTransId="{150FAF01-78D5-4CE4-B8EA-21594CB08A74}" sibTransId="{F59F836A-2474-440A-8180-2A8508C1F1DE}"/>
    <dgm:cxn modelId="{9266D2F0-0D5F-4C51-8CF2-DE75F08F0012}" type="presOf" srcId="{62A1B51C-3910-4096-851A-A6F9A0B2468C}" destId="{053EC447-F712-4126-9358-2F3A8C7C58FB}" srcOrd="0" destOrd="0" presId="urn:microsoft.com/office/officeart/2005/8/layout/cycle4"/>
    <dgm:cxn modelId="{EE2513FC-02D7-42CB-BF5A-258EC8AE8996}" srcId="{ED637107-C479-4878-821A-A929757948A3}" destId="{B55C647D-DAB9-4F8D-9DB0-CCD9DA519C45}" srcOrd="3" destOrd="0" parTransId="{B022F6D0-B52A-431C-9417-3F5651C3C066}" sibTransId="{D4D29B3F-2E45-4F6E-9DEF-9315D40D638F}"/>
    <dgm:cxn modelId="{297E16FC-72D4-4E25-A4BD-6A095541FD67}" type="presOf" srcId="{62A1B51C-3910-4096-851A-A6F9A0B2468C}" destId="{54025C7C-1F6C-4B2B-A3D6-BCADF3D5D84B}" srcOrd="1" destOrd="0" presId="urn:microsoft.com/office/officeart/2005/8/layout/cycle4"/>
    <dgm:cxn modelId="{072DCFFD-E12B-4530-9ED5-3B7534D06F80}" type="presOf" srcId="{A161CF66-3131-4C0B-B2E6-CD6260BDCAA9}" destId="{833373A7-8843-4A1A-B571-DFCAE07AF97B}" srcOrd="1" destOrd="1" presId="urn:microsoft.com/office/officeart/2005/8/layout/cycle4"/>
    <dgm:cxn modelId="{FD0098BB-9C4C-403D-B231-496F121B2CBF}" type="presParOf" srcId="{29409601-9503-4485-AFFB-A63596531237}" destId="{CE0882BE-FCEF-48C0-8431-08EDB70FBD1B}" srcOrd="0" destOrd="0" presId="urn:microsoft.com/office/officeart/2005/8/layout/cycle4"/>
    <dgm:cxn modelId="{E115C093-2B7E-41D2-B30A-D38C06BE18E2}" type="presParOf" srcId="{CE0882BE-FCEF-48C0-8431-08EDB70FBD1B}" destId="{62A2265A-E2B7-4026-BC2B-1E5F263718EC}" srcOrd="0" destOrd="0" presId="urn:microsoft.com/office/officeart/2005/8/layout/cycle4"/>
    <dgm:cxn modelId="{D6A26472-EBAA-4B42-B3CA-848291D2D585}" type="presParOf" srcId="{62A2265A-E2B7-4026-BC2B-1E5F263718EC}" destId="{84A84642-4AA7-42FB-BF86-E5274ABA0EF2}" srcOrd="0" destOrd="0" presId="urn:microsoft.com/office/officeart/2005/8/layout/cycle4"/>
    <dgm:cxn modelId="{6A974F51-160C-4101-B180-F9D575E0824F}" type="presParOf" srcId="{62A2265A-E2B7-4026-BC2B-1E5F263718EC}" destId="{2F0395A4-9238-4C52-B1C3-DA6D02D18DB5}" srcOrd="1" destOrd="0" presId="urn:microsoft.com/office/officeart/2005/8/layout/cycle4"/>
    <dgm:cxn modelId="{7117F6C2-CD48-4228-98E7-8652065DBC57}" type="presParOf" srcId="{CE0882BE-FCEF-48C0-8431-08EDB70FBD1B}" destId="{C6BEEA3E-4ABB-4AEE-B5D6-EC3A0CFC7F16}" srcOrd="1" destOrd="0" presId="urn:microsoft.com/office/officeart/2005/8/layout/cycle4"/>
    <dgm:cxn modelId="{C2675251-A387-4FAE-8A8E-BAFC64B8378D}" type="presParOf" srcId="{C6BEEA3E-4ABB-4AEE-B5D6-EC3A0CFC7F16}" destId="{053EC447-F712-4126-9358-2F3A8C7C58FB}" srcOrd="0" destOrd="0" presId="urn:microsoft.com/office/officeart/2005/8/layout/cycle4"/>
    <dgm:cxn modelId="{7174DE4F-A6E3-4BCC-B220-D7033BBF405D}" type="presParOf" srcId="{C6BEEA3E-4ABB-4AEE-B5D6-EC3A0CFC7F16}" destId="{54025C7C-1F6C-4B2B-A3D6-BCADF3D5D84B}" srcOrd="1" destOrd="0" presId="urn:microsoft.com/office/officeart/2005/8/layout/cycle4"/>
    <dgm:cxn modelId="{D264E8FB-2BBB-4D99-BF8C-9BC4FF050087}" type="presParOf" srcId="{CE0882BE-FCEF-48C0-8431-08EDB70FBD1B}" destId="{72E86BEF-F45B-4C8B-9ADB-56C68471D406}" srcOrd="2" destOrd="0" presId="urn:microsoft.com/office/officeart/2005/8/layout/cycle4"/>
    <dgm:cxn modelId="{0E027377-D144-4001-9287-3B7DAB66E978}" type="presParOf" srcId="{72E86BEF-F45B-4C8B-9ADB-56C68471D406}" destId="{F92C7A60-29B0-445A-A1FC-225ED4714076}" srcOrd="0" destOrd="0" presId="urn:microsoft.com/office/officeart/2005/8/layout/cycle4"/>
    <dgm:cxn modelId="{DF104C8E-2119-4F08-B7B3-C3C37D65673C}" type="presParOf" srcId="{72E86BEF-F45B-4C8B-9ADB-56C68471D406}" destId="{833373A7-8843-4A1A-B571-DFCAE07AF97B}" srcOrd="1" destOrd="0" presId="urn:microsoft.com/office/officeart/2005/8/layout/cycle4"/>
    <dgm:cxn modelId="{62F36BFF-9A35-4B7A-8CFD-86DA48253FCE}" type="presParOf" srcId="{CE0882BE-FCEF-48C0-8431-08EDB70FBD1B}" destId="{9515EFA3-D0B2-46B2-A008-67F61B0A679C}" srcOrd="3" destOrd="0" presId="urn:microsoft.com/office/officeart/2005/8/layout/cycle4"/>
    <dgm:cxn modelId="{3F03B47A-C1F9-48FC-86A5-CA8BB5AD83E1}" type="presParOf" srcId="{9515EFA3-D0B2-46B2-A008-67F61B0A679C}" destId="{75216209-CE18-45E1-80D3-4FB9102A257F}" srcOrd="0" destOrd="0" presId="urn:microsoft.com/office/officeart/2005/8/layout/cycle4"/>
    <dgm:cxn modelId="{46F144B9-7DF2-42BF-88FE-E2F2AB670D4D}" type="presParOf" srcId="{9515EFA3-D0B2-46B2-A008-67F61B0A679C}" destId="{E0C9E0C1-8172-4E22-A940-3451C9F1732D}" srcOrd="1" destOrd="0" presId="urn:microsoft.com/office/officeart/2005/8/layout/cycle4"/>
    <dgm:cxn modelId="{4E56648C-E48F-4904-8767-A3CD0E80EF94}" type="presParOf" srcId="{CE0882BE-FCEF-48C0-8431-08EDB70FBD1B}" destId="{563473CC-00E3-4E86-908F-9F4F48DE5C6B}" srcOrd="4" destOrd="0" presId="urn:microsoft.com/office/officeart/2005/8/layout/cycle4"/>
    <dgm:cxn modelId="{848BD402-66B4-4142-B273-635E171E1EC7}" type="presParOf" srcId="{29409601-9503-4485-AFFB-A63596531237}" destId="{538D18E2-5B0E-46DC-8834-0FF730CBBE30}" srcOrd="1" destOrd="0" presId="urn:microsoft.com/office/officeart/2005/8/layout/cycle4"/>
    <dgm:cxn modelId="{14DF8CE5-52D4-4855-B427-D928CCE81394}" type="presParOf" srcId="{538D18E2-5B0E-46DC-8834-0FF730CBBE30}" destId="{16880C5D-4EA7-4DC7-B0FE-E83BC7E74BCF}" srcOrd="0" destOrd="0" presId="urn:microsoft.com/office/officeart/2005/8/layout/cycle4"/>
    <dgm:cxn modelId="{ACA1AC6C-F851-4363-B590-B3B46DE5C5B9}" type="presParOf" srcId="{538D18E2-5B0E-46DC-8834-0FF730CBBE30}" destId="{03E2A239-F23D-4DB0-9D77-D6E983AE334D}" srcOrd="1" destOrd="0" presId="urn:microsoft.com/office/officeart/2005/8/layout/cycle4"/>
    <dgm:cxn modelId="{464317CC-3CAA-4ADC-86F5-8E302AE67AF1}" type="presParOf" srcId="{538D18E2-5B0E-46DC-8834-0FF730CBBE30}" destId="{E67A7E3D-72BC-4902-999B-49C228515DFA}" srcOrd="2" destOrd="0" presId="urn:microsoft.com/office/officeart/2005/8/layout/cycle4"/>
    <dgm:cxn modelId="{595723CF-4068-4913-B9DE-332111CB2406}" type="presParOf" srcId="{538D18E2-5B0E-46DC-8834-0FF730CBBE30}" destId="{43C2DA1D-F348-4400-9ACA-30315134F6EC}" srcOrd="3" destOrd="0" presId="urn:microsoft.com/office/officeart/2005/8/layout/cycle4"/>
    <dgm:cxn modelId="{CCBD5870-935F-4D49-A502-91927E0E8C48}" type="presParOf" srcId="{538D18E2-5B0E-46DC-8834-0FF730CBBE30}" destId="{A8E541C1-EDF3-4E3D-B828-D00ED63A105A}" srcOrd="4" destOrd="0" presId="urn:microsoft.com/office/officeart/2005/8/layout/cycle4"/>
    <dgm:cxn modelId="{D7480B23-1993-496A-A6D2-F27E593E776C}" type="presParOf" srcId="{29409601-9503-4485-AFFB-A63596531237}" destId="{A63B280D-2748-413D-BFCB-7EAF30AEB624}" srcOrd="2" destOrd="0" presId="urn:microsoft.com/office/officeart/2005/8/layout/cycle4"/>
    <dgm:cxn modelId="{216D3554-DDBC-4598-9554-D7002D20B4F5}" type="presParOf" srcId="{29409601-9503-4485-AFFB-A63596531237}" destId="{7ED85FD9-C29E-47D0-BF14-CA734BA2584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C7A60-29B0-445A-A1FC-225ED4714076}">
      <dsp:nvSpPr>
        <dsp:cNvPr id="0" name=""/>
        <dsp:cNvSpPr/>
      </dsp:nvSpPr>
      <dsp:spPr>
        <a:xfrm>
          <a:off x="4026963" y="2691397"/>
          <a:ext cx="2006948" cy="13000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GB" sz="1000" kern="1200" dirty="0"/>
            <a:t>what students worry about</a:t>
          </a:r>
        </a:p>
        <a:p>
          <a:pPr marL="57150" lvl="1" indent="-57150" algn="l" defTabSz="444500">
            <a:lnSpc>
              <a:spcPct val="90000"/>
            </a:lnSpc>
            <a:spcBef>
              <a:spcPct val="0"/>
            </a:spcBef>
            <a:spcAft>
              <a:spcPct val="15000"/>
            </a:spcAft>
            <a:buChar char="•"/>
          </a:pPr>
          <a:r>
            <a:rPr lang="en-GB" sz="1000" kern="1200" dirty="0"/>
            <a:t>What difficulties there are on modules</a:t>
          </a:r>
        </a:p>
        <a:p>
          <a:pPr marL="57150" lvl="1" indent="-57150" algn="l" defTabSz="444500">
            <a:lnSpc>
              <a:spcPct val="90000"/>
            </a:lnSpc>
            <a:spcBef>
              <a:spcPct val="0"/>
            </a:spcBef>
            <a:spcAft>
              <a:spcPct val="15000"/>
            </a:spcAft>
            <a:buChar char="•"/>
          </a:pPr>
          <a:r>
            <a:rPr lang="en-GB" sz="1000" kern="1200" dirty="0"/>
            <a:t>What helps students learn   </a:t>
          </a:r>
        </a:p>
      </dsp:txBody>
      <dsp:txXfrm>
        <a:off x="4657605" y="3044966"/>
        <a:ext cx="1347747" cy="917919"/>
      </dsp:txXfrm>
    </dsp:sp>
    <dsp:sp modelId="{75216209-CE18-45E1-80D3-4FB9102A257F}">
      <dsp:nvSpPr>
        <dsp:cNvPr id="0" name=""/>
        <dsp:cNvSpPr/>
      </dsp:nvSpPr>
      <dsp:spPr>
        <a:xfrm>
          <a:off x="187282" y="2759220"/>
          <a:ext cx="2045943" cy="1305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ctr" defTabSz="444500">
            <a:lnSpc>
              <a:spcPct val="90000"/>
            </a:lnSpc>
            <a:spcBef>
              <a:spcPct val="0"/>
            </a:spcBef>
            <a:spcAft>
              <a:spcPct val="15000"/>
            </a:spcAft>
            <a:buChar char="•"/>
          </a:pPr>
          <a:r>
            <a:rPr lang="en-GB" sz="1000" kern="1200" dirty="0"/>
            <a:t>from the experiences of other OU schemes, from mentors and mentees plus experience of team setting it up</a:t>
          </a:r>
        </a:p>
      </dsp:txBody>
      <dsp:txXfrm>
        <a:off x="215959" y="3114261"/>
        <a:ext cx="1374806" cy="921737"/>
      </dsp:txXfrm>
    </dsp:sp>
    <dsp:sp modelId="{053EC447-F712-4126-9358-2F3A8C7C58FB}">
      <dsp:nvSpPr>
        <dsp:cNvPr id="0" name=""/>
        <dsp:cNvSpPr/>
      </dsp:nvSpPr>
      <dsp:spPr>
        <a:xfrm>
          <a:off x="3958225" y="46944"/>
          <a:ext cx="2006948" cy="13000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endParaRPr lang="en-GB" sz="800" kern="1200" dirty="0"/>
        </a:p>
        <a:p>
          <a:pPr marL="57150" lvl="1" indent="-57150" algn="l" defTabSz="444500">
            <a:lnSpc>
              <a:spcPct val="90000"/>
            </a:lnSpc>
            <a:spcBef>
              <a:spcPct val="0"/>
            </a:spcBef>
            <a:spcAft>
              <a:spcPct val="15000"/>
            </a:spcAft>
            <a:buChar char="•"/>
          </a:pPr>
          <a:r>
            <a:rPr lang="en-GB" sz="1000" kern="1200" dirty="0"/>
            <a:t>to value their knowledge, coaching and mentoring skills; satisfaction can give back</a:t>
          </a:r>
        </a:p>
      </dsp:txBody>
      <dsp:txXfrm>
        <a:off x="4588867" y="75502"/>
        <a:ext cx="1347747" cy="917919"/>
      </dsp:txXfrm>
    </dsp:sp>
    <dsp:sp modelId="{84A84642-4AA7-42FB-BF86-E5274ABA0EF2}">
      <dsp:nvSpPr>
        <dsp:cNvPr id="0" name=""/>
        <dsp:cNvSpPr/>
      </dsp:nvSpPr>
      <dsp:spPr>
        <a:xfrm>
          <a:off x="156425" y="81083"/>
          <a:ext cx="2006948" cy="13000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endParaRPr lang="en-GB" sz="800" kern="1200" dirty="0"/>
        </a:p>
        <a:p>
          <a:pPr marL="57150" lvl="1" indent="-57150" algn="l" defTabSz="444500">
            <a:lnSpc>
              <a:spcPct val="90000"/>
            </a:lnSpc>
            <a:spcBef>
              <a:spcPct val="0"/>
            </a:spcBef>
            <a:spcAft>
              <a:spcPct val="15000"/>
            </a:spcAft>
            <a:buChar char="•"/>
          </a:pPr>
          <a:r>
            <a:rPr lang="en-GB" sz="1000" kern="1200" dirty="0"/>
            <a:t>from those who have been in their place, feel they fit in belong in academic environment and can achieve their goals</a:t>
          </a:r>
        </a:p>
      </dsp:txBody>
      <dsp:txXfrm>
        <a:off x="184983" y="109641"/>
        <a:ext cx="1347747" cy="917919"/>
      </dsp:txXfrm>
    </dsp:sp>
    <dsp:sp modelId="{16880C5D-4EA7-4DC7-B0FE-E83BC7E74BCF}">
      <dsp:nvSpPr>
        <dsp:cNvPr id="0" name=""/>
        <dsp:cNvSpPr/>
      </dsp:nvSpPr>
      <dsp:spPr>
        <a:xfrm>
          <a:off x="1315128" y="177626"/>
          <a:ext cx="1759126" cy="1759126"/>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Mentees</a:t>
          </a:r>
        </a:p>
      </dsp:txBody>
      <dsp:txXfrm>
        <a:off x="1830364" y="692862"/>
        <a:ext cx="1243890" cy="1243890"/>
      </dsp:txXfrm>
    </dsp:sp>
    <dsp:sp modelId="{03E2A239-F23D-4DB0-9D77-D6E983AE334D}">
      <dsp:nvSpPr>
        <dsp:cNvPr id="0" name=""/>
        <dsp:cNvSpPr/>
      </dsp:nvSpPr>
      <dsp:spPr>
        <a:xfrm rot="5400000">
          <a:off x="3086040" y="198753"/>
          <a:ext cx="1759126" cy="1759126"/>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Mentors</a:t>
          </a:r>
        </a:p>
      </dsp:txBody>
      <dsp:txXfrm rot="-5400000">
        <a:off x="3086040" y="713989"/>
        <a:ext cx="1243890" cy="1243890"/>
      </dsp:txXfrm>
    </dsp:sp>
    <dsp:sp modelId="{E67A7E3D-72BC-4902-999B-49C228515DFA}">
      <dsp:nvSpPr>
        <dsp:cNvPr id="0" name=""/>
        <dsp:cNvSpPr/>
      </dsp:nvSpPr>
      <dsp:spPr>
        <a:xfrm rot="10800000">
          <a:off x="3122120" y="2032008"/>
          <a:ext cx="1759126" cy="1759126"/>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The Open University </a:t>
          </a:r>
        </a:p>
      </dsp:txBody>
      <dsp:txXfrm rot="10800000">
        <a:off x="3122120" y="2032008"/>
        <a:ext cx="1243890" cy="1243890"/>
      </dsp:txXfrm>
    </dsp:sp>
    <dsp:sp modelId="{43C2DA1D-F348-4400-9ACA-30315134F6EC}">
      <dsp:nvSpPr>
        <dsp:cNvPr id="0" name=""/>
        <dsp:cNvSpPr/>
      </dsp:nvSpPr>
      <dsp:spPr>
        <a:xfrm rot="16200000">
          <a:off x="1257095" y="2032008"/>
          <a:ext cx="1759126" cy="1759126"/>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Project team</a:t>
          </a:r>
        </a:p>
      </dsp:txBody>
      <dsp:txXfrm rot="5400000">
        <a:off x="1772331" y="2032008"/>
        <a:ext cx="1243890" cy="1243890"/>
      </dsp:txXfrm>
    </dsp:sp>
    <dsp:sp modelId="{A63B280D-2748-413D-BFCB-7EAF30AEB624}">
      <dsp:nvSpPr>
        <dsp:cNvPr id="0" name=""/>
        <dsp:cNvSpPr/>
      </dsp:nvSpPr>
      <dsp:spPr>
        <a:xfrm>
          <a:off x="2744317" y="1666361"/>
          <a:ext cx="607365" cy="52814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85FD9-C29E-47D0-BF14-CA734BA2584A}">
      <dsp:nvSpPr>
        <dsp:cNvPr id="0" name=""/>
        <dsp:cNvSpPr/>
      </dsp:nvSpPr>
      <dsp:spPr>
        <a:xfrm rot="10800000">
          <a:off x="2744317" y="1869494"/>
          <a:ext cx="607365" cy="52814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6A627-2967-4F6E-BA71-E1EEDDEF1E3B}" type="datetimeFigureOut">
              <a:rPr lang="en-GB" smtClean="0"/>
              <a:t>10/06/2021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972F7-399D-4615-A7A5-F430C7FE3D3F}" type="slidenum">
              <a:rPr lang="en-GB" smtClean="0"/>
              <a:t>‹#›</a:t>
            </a:fld>
            <a:endParaRPr lang="en-GB"/>
          </a:p>
        </p:txBody>
      </p:sp>
    </p:spTree>
    <p:extLst>
      <p:ext uri="{BB962C8B-B14F-4D97-AF65-F5344CB8AC3E}">
        <p14:creationId xmlns:p14="http://schemas.microsoft.com/office/powerpoint/2010/main" val="9636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38C19CF3-A333-9042-8592-5DD6D467DABF}" type="slidenum">
              <a:rPr lang="en-US" smtClean="0"/>
              <a:t>1</a:t>
            </a:fld>
            <a:endParaRPr lang="en-US"/>
          </a:p>
        </p:txBody>
      </p:sp>
    </p:spTree>
    <p:extLst>
      <p:ext uri="{BB962C8B-B14F-4D97-AF65-F5344CB8AC3E}">
        <p14:creationId xmlns:p14="http://schemas.microsoft.com/office/powerpoint/2010/main" val="100976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10</a:t>
            </a:fld>
            <a:endParaRPr lang="en-GB"/>
          </a:p>
        </p:txBody>
      </p:sp>
    </p:spTree>
    <p:extLst>
      <p:ext uri="{BB962C8B-B14F-4D97-AF65-F5344CB8AC3E}">
        <p14:creationId xmlns:p14="http://schemas.microsoft.com/office/powerpoint/2010/main" val="425381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Just a little bit of background…</a:t>
            </a:r>
          </a:p>
          <a:p>
            <a:r>
              <a:rPr lang="en-GB" sz="1800" dirty="0"/>
              <a:t>Awareness 1:1 vertical mentoring happens in face to face HEIs on a regular basis e.g.:</a:t>
            </a:r>
          </a:p>
          <a:p>
            <a:pPr marL="628639" lvl="1" indent="-171450">
              <a:buFont typeface="Arial" panose="020B0604020202020204" pitchFamily="34" charset="0"/>
              <a:buChar char="•"/>
            </a:pPr>
            <a:r>
              <a:rPr lang="en-GB" sz="1800" dirty="0"/>
              <a:t>A more experienced student inducts a new student to the HEI</a:t>
            </a:r>
          </a:p>
          <a:p>
            <a:pPr marL="628639" lvl="1" indent="-171450">
              <a:buFont typeface="Arial" panose="020B0604020202020204" pitchFamily="34" charset="0"/>
              <a:buChar char="•"/>
            </a:pPr>
            <a:r>
              <a:rPr lang="en-GB" sz="1800" dirty="0"/>
              <a:t>Gives the new student a friendly ‘contact’</a:t>
            </a:r>
          </a:p>
          <a:p>
            <a:pPr marL="628639" lvl="1" indent="-171450">
              <a:buFont typeface="Arial" panose="020B0604020202020204" pitchFamily="34" charset="0"/>
              <a:buChar char="•"/>
            </a:pPr>
            <a:r>
              <a:rPr lang="en-GB" sz="1800" dirty="0"/>
              <a:t>And this contributes to a ‘sense of belonging’</a:t>
            </a:r>
          </a:p>
          <a:p>
            <a:r>
              <a:rPr lang="en-GB" sz="1800" dirty="0"/>
              <a:t>We wanted to emulate this ‘one-to-one-ness’ in a distance context</a:t>
            </a:r>
          </a:p>
          <a:p>
            <a:pPr marL="285750" indent="-285750">
              <a:buFont typeface="Arial" panose="020B0604020202020204" pitchFamily="34" charset="0"/>
              <a:buChar char="•"/>
            </a:pPr>
            <a:r>
              <a:rPr lang="en-GB" sz="1800" dirty="0"/>
              <a:t>DD102/DD103 Pilots in 2015 and 2017 showed encouraging </a:t>
            </a:r>
            <a:br>
              <a:rPr lang="en-GB" sz="1800" dirty="0"/>
            </a:br>
            <a:r>
              <a:rPr lang="en-GB" sz="1800" dirty="0"/>
              <a:t>results in:</a:t>
            </a:r>
          </a:p>
          <a:p>
            <a:pPr marL="1085827" lvl="2" indent="-171450">
              <a:buFont typeface="Arial" panose="020B0604020202020204" pitchFamily="34" charset="0"/>
              <a:buChar char="•"/>
            </a:pPr>
            <a:r>
              <a:rPr lang="en-GB" sz="1600" dirty="0"/>
              <a:t>Retention on module</a:t>
            </a:r>
          </a:p>
          <a:p>
            <a:pPr marL="1085827" lvl="2" indent="-171450">
              <a:buFont typeface="Arial" panose="020B0604020202020204" pitchFamily="34" charset="0"/>
              <a:buChar char="•"/>
            </a:pPr>
            <a:r>
              <a:rPr lang="en-GB" sz="1600" dirty="0"/>
              <a:t>VLE engagement</a:t>
            </a:r>
          </a:p>
          <a:p>
            <a:pPr marL="1085827" lvl="2" indent="-171450">
              <a:buFont typeface="Arial" panose="020B0604020202020204" pitchFamily="34" charset="0"/>
              <a:buChar char="•"/>
            </a:pPr>
            <a:r>
              <a:rPr lang="en-GB" sz="1600" dirty="0"/>
              <a:t>TMA/EMA Submissions</a:t>
            </a:r>
          </a:p>
          <a:p>
            <a:pPr marL="1085827" lvl="2" indent="-171450">
              <a:buFont typeface="Arial" panose="020B0604020202020204" pitchFamily="34" charset="0"/>
              <a:buChar char="•"/>
            </a:pPr>
            <a:r>
              <a:rPr lang="en-GB" sz="1600" dirty="0"/>
              <a:t>Pass rate</a:t>
            </a:r>
          </a:p>
          <a:p>
            <a:r>
              <a:rPr lang="en-GB" sz="1800" dirty="0"/>
              <a:t>The Key point here is - Mentors/Mentees were manually matched for the pilots</a:t>
            </a:r>
          </a:p>
          <a:p>
            <a:r>
              <a:rPr lang="en-GB" sz="1800" dirty="0"/>
              <a:t>No system internally for matching at scale so had to outsource.</a:t>
            </a:r>
          </a:p>
          <a:p>
            <a:pPr marL="285750" indent="-285750">
              <a:buFont typeface="Arial" panose="020B0604020202020204" pitchFamily="34" charset="0"/>
              <a:buChar char="•"/>
            </a:pPr>
            <a:r>
              <a:rPr lang="en-GB" sz="1800" dirty="0"/>
              <a:t>Successfully bid for APP funding</a:t>
            </a:r>
          </a:p>
          <a:p>
            <a:pPr marL="285750" indent="-285750">
              <a:buFont typeface="Arial" panose="020B0604020202020204" pitchFamily="34" charset="0"/>
              <a:buChar char="•"/>
            </a:pPr>
            <a:r>
              <a:rPr lang="en-GB" sz="1800" dirty="0"/>
              <a:t>Procurement during a pandemic for a SaaS provider</a:t>
            </a:r>
          </a:p>
          <a:p>
            <a:pPr marL="285750" indent="-285750">
              <a:buFont typeface="Arial" panose="020B0604020202020204" pitchFamily="34" charset="0"/>
              <a:buChar char="•"/>
            </a:pPr>
            <a:r>
              <a:rPr lang="en-GB" sz="1800" dirty="0"/>
              <a:t>Built to our requirements</a:t>
            </a:r>
          </a:p>
          <a:p>
            <a:pPr marL="742950" lvl="1" indent="-285750">
              <a:buFont typeface="Arial" panose="020B0604020202020204" pitchFamily="34" charset="0"/>
              <a:buChar char="•"/>
            </a:pPr>
            <a:r>
              <a:rPr lang="en-GB" sz="1800" dirty="0"/>
              <a:t>Single sign-on</a:t>
            </a:r>
          </a:p>
          <a:p>
            <a:pPr marL="742950" lvl="1" indent="-285750">
              <a:buFont typeface="Arial" panose="020B0604020202020204" pitchFamily="34" charset="0"/>
              <a:buChar char="•"/>
            </a:pPr>
            <a:r>
              <a:rPr lang="en-GB" sz="1800" dirty="0"/>
              <a:t>‘Opt-in’</a:t>
            </a:r>
          </a:p>
          <a:p>
            <a:pPr marL="742950" lvl="1" indent="-285750">
              <a:buFont typeface="Arial" panose="020B0604020202020204" pitchFamily="34" charset="0"/>
              <a:buChar char="•"/>
            </a:pPr>
            <a:r>
              <a:rPr lang="en-GB" sz="1800" dirty="0"/>
              <a:t>Training for Mentors</a:t>
            </a:r>
          </a:p>
          <a:p>
            <a:pPr marL="742950" lvl="1" indent="-285750">
              <a:buFont typeface="Arial" panose="020B0604020202020204" pitchFamily="34" charset="0"/>
              <a:buChar char="•"/>
            </a:pPr>
            <a:r>
              <a:rPr lang="en-GB" sz="1800" dirty="0"/>
              <a:t>Mentor/mentee agreement</a:t>
            </a:r>
          </a:p>
          <a:p>
            <a:pPr marL="742950" lvl="1" indent="-285750">
              <a:buFont typeface="Arial" panose="020B0604020202020204" pitchFamily="34" charset="0"/>
              <a:buChar char="•"/>
            </a:pPr>
            <a:r>
              <a:rPr lang="en-GB" sz="1800" dirty="0"/>
              <a:t>Guidance docs</a:t>
            </a:r>
          </a:p>
          <a:p>
            <a:pPr marL="742950" lvl="1" indent="-285750">
              <a:buFont typeface="Arial" panose="020B0604020202020204" pitchFamily="34" charset="0"/>
              <a:buChar char="•"/>
            </a:pPr>
            <a:r>
              <a:rPr lang="en-GB" sz="1800" dirty="0"/>
              <a:t>Mentor ‘group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[Quickly go through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r>
              <a:rPr lang="en-GB" sz="1800" b="1" dirty="0"/>
              <a:t>2020 Evaluation now taking place</a:t>
            </a:r>
          </a:p>
          <a:p>
            <a:pPr lvl="0"/>
            <a:r>
              <a:rPr lang="en-GB" sz="1200" kern="1200" dirty="0">
                <a:solidFill>
                  <a:schemeClr val="tx1"/>
                </a:solidFill>
                <a:effectLst/>
                <a:latin typeface="+mn-lt"/>
                <a:ea typeface="+mn-ea"/>
                <a:cs typeface="+mn-cs"/>
              </a:rPr>
              <a:t>Tracking Mentors as well as Mentees to see the benefits of mentoring on the Mentor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Expanding in 21J (Phase 2) including enhancements to portal, guidance, number of modules and a Theory of change approach</a:t>
            </a:r>
          </a:p>
          <a:p>
            <a:endParaRPr lang="en-GB" dirty="0"/>
          </a:p>
        </p:txBody>
      </p:sp>
      <p:sp>
        <p:nvSpPr>
          <p:cNvPr id="4" name="Slide Number Placeholder 3"/>
          <p:cNvSpPr>
            <a:spLocks noGrp="1"/>
          </p:cNvSpPr>
          <p:nvPr>
            <p:ph type="sldNum" sz="quarter" idx="5"/>
          </p:nvPr>
        </p:nvSpPr>
        <p:spPr/>
        <p:txBody>
          <a:bodyPr/>
          <a:lstStyle/>
          <a:p>
            <a:fld id="{741972F7-399D-4615-A7A5-F430C7FE3D3F}" type="slidenum">
              <a:rPr lang="en-GB" smtClean="0"/>
              <a:t>11</a:t>
            </a:fld>
            <a:endParaRPr lang="en-GB"/>
          </a:p>
        </p:txBody>
      </p:sp>
    </p:spTree>
    <p:extLst>
      <p:ext uri="{BB962C8B-B14F-4D97-AF65-F5344CB8AC3E}">
        <p14:creationId xmlns:p14="http://schemas.microsoft.com/office/powerpoint/2010/main" val="274599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12</a:t>
            </a:fld>
            <a:endParaRPr lang="en-GB"/>
          </a:p>
        </p:txBody>
      </p:sp>
    </p:spTree>
    <p:extLst>
      <p:ext uri="{BB962C8B-B14F-4D97-AF65-F5344CB8AC3E}">
        <p14:creationId xmlns:p14="http://schemas.microsoft.com/office/powerpoint/2010/main" val="282123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Tutors very concerned about safeguarding complex to fit within current teaching systems e.g. when students can be allocated to mentoring forums </a:t>
            </a:r>
          </a:p>
        </p:txBody>
      </p:sp>
      <p:sp>
        <p:nvSpPr>
          <p:cNvPr id="4" name="Slide Number Placeholder 3"/>
          <p:cNvSpPr>
            <a:spLocks noGrp="1"/>
          </p:cNvSpPr>
          <p:nvPr>
            <p:ph type="sldNum" sz="quarter" idx="5"/>
          </p:nvPr>
        </p:nvSpPr>
        <p:spPr/>
        <p:txBody>
          <a:bodyPr/>
          <a:lstStyle/>
          <a:p>
            <a:fld id="{741972F7-399D-4615-A7A5-F430C7FE3D3F}" type="slidenum">
              <a:rPr lang="en-GB" smtClean="0"/>
              <a:t>13</a:t>
            </a:fld>
            <a:endParaRPr lang="en-GB"/>
          </a:p>
        </p:txBody>
      </p:sp>
    </p:spTree>
    <p:extLst>
      <p:ext uri="{BB962C8B-B14F-4D97-AF65-F5344CB8AC3E}">
        <p14:creationId xmlns:p14="http://schemas.microsoft.com/office/powerpoint/2010/main" val="21955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Tutors very concerned about safeguarding complex to fit within current teaching systems e.g. when students can be allocated to mentoring forums </a:t>
            </a:r>
          </a:p>
        </p:txBody>
      </p:sp>
      <p:sp>
        <p:nvSpPr>
          <p:cNvPr id="4" name="Slide Number Placeholder 3"/>
          <p:cNvSpPr>
            <a:spLocks noGrp="1"/>
          </p:cNvSpPr>
          <p:nvPr>
            <p:ph type="sldNum" sz="quarter" idx="5"/>
          </p:nvPr>
        </p:nvSpPr>
        <p:spPr/>
        <p:txBody>
          <a:bodyPr/>
          <a:lstStyle/>
          <a:p>
            <a:fld id="{741972F7-399D-4615-A7A5-F430C7FE3D3F}" type="slidenum">
              <a:rPr lang="en-GB" smtClean="0"/>
              <a:t>14</a:t>
            </a:fld>
            <a:endParaRPr lang="en-GB"/>
          </a:p>
        </p:txBody>
      </p:sp>
    </p:spTree>
    <p:extLst>
      <p:ext uri="{BB962C8B-B14F-4D97-AF65-F5344CB8AC3E}">
        <p14:creationId xmlns:p14="http://schemas.microsoft.com/office/powerpoint/2010/main" val="41899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15</a:t>
            </a:fld>
            <a:endParaRPr lang="en-GB"/>
          </a:p>
        </p:txBody>
      </p:sp>
    </p:spTree>
    <p:extLst>
      <p:ext uri="{BB962C8B-B14F-4D97-AF65-F5344CB8AC3E}">
        <p14:creationId xmlns:p14="http://schemas.microsoft.com/office/powerpoint/2010/main" val="117056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19CF3-A333-9042-8592-5DD6D467DABF}" type="slidenum">
              <a:rPr lang="en-US" smtClean="0"/>
              <a:t>16</a:t>
            </a:fld>
            <a:endParaRPr lang="en-US"/>
          </a:p>
        </p:txBody>
      </p:sp>
    </p:spTree>
    <p:extLst>
      <p:ext uri="{BB962C8B-B14F-4D97-AF65-F5344CB8AC3E}">
        <p14:creationId xmlns:p14="http://schemas.microsoft.com/office/powerpoint/2010/main" val="233037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Alison – talk about how there were no ways to recognise this at the early stages of the project. Whilst gave vouchers for engagement in the original activities (when funded by scholarship project funding) this wasn’t sustainable or gave anything of legacy for the work they had been involved in. Originally emailed them badges. Now offering through Open Badge Factory. Will be evaluating as part of wider project whether employers, students and module teams prefer through OBF or inhouse through OpenLearn. </a:t>
            </a:r>
          </a:p>
        </p:txBody>
      </p:sp>
      <p:sp>
        <p:nvSpPr>
          <p:cNvPr id="4" name="Slide Number Placeholder 3"/>
          <p:cNvSpPr>
            <a:spLocks noGrp="1"/>
          </p:cNvSpPr>
          <p:nvPr>
            <p:ph type="sldNum" sz="quarter" idx="5"/>
          </p:nvPr>
        </p:nvSpPr>
        <p:spPr/>
        <p:txBody>
          <a:bodyPr/>
          <a:lstStyle/>
          <a:p>
            <a:fld id="{38C19CF3-A333-9042-8592-5DD6D467DABF}" type="slidenum">
              <a:rPr lang="en-US" smtClean="0"/>
              <a:t>17</a:t>
            </a:fld>
            <a:endParaRPr lang="en-US"/>
          </a:p>
        </p:txBody>
      </p:sp>
    </p:spTree>
    <p:extLst>
      <p:ext uri="{BB962C8B-B14F-4D97-AF65-F5344CB8AC3E}">
        <p14:creationId xmlns:p14="http://schemas.microsoft.com/office/powerpoint/2010/main" val="158621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8C19CF3-A333-9042-8592-5DD6D467DABF}" type="slidenum">
              <a:rPr lang="en-US" smtClean="0"/>
              <a:t>18</a:t>
            </a:fld>
            <a:endParaRPr lang="en-US"/>
          </a:p>
        </p:txBody>
      </p:sp>
    </p:spTree>
    <p:extLst>
      <p:ext uri="{BB962C8B-B14F-4D97-AF65-F5344CB8AC3E}">
        <p14:creationId xmlns:p14="http://schemas.microsoft.com/office/powerpoint/2010/main" val="252192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19</a:t>
            </a:fld>
            <a:endParaRPr lang="en-GB"/>
          </a:p>
        </p:txBody>
      </p:sp>
    </p:spTree>
    <p:extLst>
      <p:ext uri="{BB962C8B-B14F-4D97-AF65-F5344CB8AC3E}">
        <p14:creationId xmlns:p14="http://schemas.microsoft.com/office/powerpoint/2010/main" val="3626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741972F7-399D-4615-A7A5-F430C7FE3D3F}" type="slidenum">
              <a:rPr lang="en-GB" smtClean="0"/>
              <a:t>2</a:t>
            </a:fld>
            <a:endParaRPr lang="en-GB"/>
          </a:p>
        </p:txBody>
      </p:sp>
    </p:spTree>
    <p:extLst>
      <p:ext uri="{BB962C8B-B14F-4D97-AF65-F5344CB8AC3E}">
        <p14:creationId xmlns:p14="http://schemas.microsoft.com/office/powerpoint/2010/main" val="262112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Alison</a:t>
            </a:r>
          </a:p>
          <a:p>
            <a:r>
              <a:rPr lang="en-US" b="0" dirty="0"/>
              <a:t>Refer back to mapping document to say how projects at different stages and scales </a:t>
            </a:r>
          </a:p>
          <a:p>
            <a:r>
              <a:rPr lang="en-US" b="0" dirty="0"/>
              <a:t>Different funding sources determine scale of projects and how many/which staff can become involved – from small-scale/no budget WELS to large-scale with external provider support FASS</a:t>
            </a:r>
          </a:p>
          <a:p>
            <a:r>
              <a:rPr lang="en-US" b="0" dirty="0"/>
              <a:t>How to scale up and sustain needed a coming together and the coordination of the PMF group </a:t>
            </a:r>
          </a:p>
          <a:p>
            <a:r>
              <a:rPr lang="en-US" b="0" dirty="0"/>
              <a:t>Sharing of ideas/experiences/resources/additional considerations</a:t>
            </a:r>
          </a:p>
          <a:p>
            <a:r>
              <a:rPr lang="en-US" b="0" dirty="0"/>
              <a:t>Bringing in wider support from Safeguarding team and for OpenLearn for example </a:t>
            </a:r>
          </a:p>
        </p:txBody>
      </p:sp>
      <p:sp>
        <p:nvSpPr>
          <p:cNvPr id="4" name="Slide Number Placeholder 3"/>
          <p:cNvSpPr>
            <a:spLocks noGrp="1"/>
          </p:cNvSpPr>
          <p:nvPr>
            <p:ph type="sldNum" sz="quarter" idx="5"/>
          </p:nvPr>
        </p:nvSpPr>
        <p:spPr/>
        <p:txBody>
          <a:bodyPr/>
          <a:lstStyle/>
          <a:p>
            <a:fld id="{38C19CF3-A333-9042-8592-5DD6D467DABF}" type="slidenum">
              <a:rPr lang="en-US" smtClean="0"/>
              <a:t>20</a:t>
            </a:fld>
            <a:endParaRPr lang="en-US"/>
          </a:p>
        </p:txBody>
      </p:sp>
    </p:spTree>
    <p:extLst>
      <p:ext uri="{BB962C8B-B14F-4D97-AF65-F5344CB8AC3E}">
        <p14:creationId xmlns:p14="http://schemas.microsoft.com/office/powerpoint/2010/main" val="421271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t>Alison - Developed from slide with peer mentors (would be nice to credit them) – anyone feel free to amend</a:t>
            </a:r>
          </a:p>
          <a:p>
            <a:pPr marL="914400" lvl="2" indent="0">
              <a:buNone/>
            </a:pPr>
            <a:endParaRPr lang="en-GB" dirty="0"/>
          </a:p>
        </p:txBody>
      </p:sp>
      <p:sp>
        <p:nvSpPr>
          <p:cNvPr id="4" name="Slide Number Placeholder 3"/>
          <p:cNvSpPr>
            <a:spLocks noGrp="1"/>
          </p:cNvSpPr>
          <p:nvPr>
            <p:ph type="sldNum" sz="quarter" idx="5"/>
          </p:nvPr>
        </p:nvSpPr>
        <p:spPr/>
        <p:txBody>
          <a:bodyPr/>
          <a:lstStyle/>
          <a:p>
            <a:fld id="{741972F7-399D-4615-A7A5-F430C7FE3D3F}" type="slidenum">
              <a:rPr lang="en-GB" smtClean="0"/>
              <a:t>21</a:t>
            </a:fld>
            <a:endParaRPr lang="en-GB"/>
          </a:p>
        </p:txBody>
      </p:sp>
    </p:spTree>
    <p:extLst>
      <p:ext uri="{BB962C8B-B14F-4D97-AF65-F5344CB8AC3E}">
        <p14:creationId xmlns:p14="http://schemas.microsoft.com/office/powerpoint/2010/main" val="119590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Tina</a:t>
            </a:r>
          </a:p>
          <a:p>
            <a:r>
              <a:rPr lang="en-GB" dirty="0"/>
              <a:t>These are things we are currently working through/grappling with.</a:t>
            </a:r>
          </a:p>
        </p:txBody>
      </p:sp>
      <p:sp>
        <p:nvSpPr>
          <p:cNvPr id="4" name="Slide Number Placeholder 3"/>
          <p:cNvSpPr>
            <a:spLocks noGrp="1"/>
          </p:cNvSpPr>
          <p:nvPr>
            <p:ph type="sldNum" sz="quarter" idx="5"/>
          </p:nvPr>
        </p:nvSpPr>
        <p:spPr/>
        <p:txBody>
          <a:bodyPr/>
          <a:lstStyle/>
          <a:p>
            <a:fld id="{741972F7-399D-4615-A7A5-F430C7FE3D3F}" type="slidenum">
              <a:rPr lang="en-GB" smtClean="0"/>
              <a:t>22</a:t>
            </a:fld>
            <a:endParaRPr lang="en-GB"/>
          </a:p>
        </p:txBody>
      </p:sp>
    </p:spTree>
    <p:extLst>
      <p:ext uri="{BB962C8B-B14F-4D97-AF65-F5344CB8AC3E}">
        <p14:creationId xmlns:p14="http://schemas.microsoft.com/office/powerpoint/2010/main" val="3133529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43000"/>
            <a:ext cx="4114800" cy="3086100"/>
          </a:xfrm>
        </p:spPr>
      </p:sp>
      <p:sp>
        <p:nvSpPr>
          <p:cNvPr id="3" name="Notes Placeholder 2"/>
          <p:cNvSpPr>
            <a:spLocks noGrp="1"/>
          </p:cNvSpPr>
          <p:nvPr>
            <p:ph type="body" idx="1"/>
          </p:nvPr>
        </p:nvSpPr>
        <p:spPr/>
        <p:txBody>
          <a:bodyPr/>
          <a:lstStyle/>
          <a:p>
            <a:r>
              <a:rPr lang="en-GB" dirty="0"/>
              <a:t>Lesley</a:t>
            </a:r>
          </a:p>
          <a:p>
            <a:endParaRPr lang="en-GB" dirty="0"/>
          </a:p>
          <a:p>
            <a:r>
              <a:rPr lang="en-GB" b="1" dirty="0"/>
              <a:t>Framework</a:t>
            </a:r>
            <a:r>
              <a:rPr lang="en-GB" dirty="0"/>
              <a:t> – development and maintenance of a University wide framework.</a:t>
            </a:r>
          </a:p>
          <a:p>
            <a:r>
              <a:rPr lang="en-GB" b="1" dirty="0"/>
              <a:t>Intranet and website </a:t>
            </a:r>
            <a:r>
              <a:rPr lang="en-GB" dirty="0"/>
              <a:t>– where will the framework and resources be hosted? Are there things that could be appropriate for an external audience. </a:t>
            </a:r>
          </a:p>
          <a:p>
            <a:r>
              <a:rPr lang="en-GB" b="1" dirty="0"/>
              <a:t>Dissemination </a:t>
            </a:r>
            <a:r>
              <a:rPr lang="en-GB" dirty="0"/>
              <a:t>– comms plan how will we will raise awareness across the university of its existence and to ensure it is widely used.</a:t>
            </a:r>
          </a:p>
          <a:p>
            <a:r>
              <a:rPr lang="en-GB" b="1" dirty="0"/>
              <a:t>Badges</a:t>
            </a:r>
            <a:r>
              <a:rPr lang="en-GB" dirty="0"/>
              <a:t> – rewarding mentors and the development of digital badges that could be used on students CVs and or records of study. </a:t>
            </a:r>
          </a:p>
        </p:txBody>
      </p:sp>
      <p:sp>
        <p:nvSpPr>
          <p:cNvPr id="4" name="Slide Number Placeholder 3"/>
          <p:cNvSpPr>
            <a:spLocks noGrp="1"/>
          </p:cNvSpPr>
          <p:nvPr>
            <p:ph type="sldNum" sz="quarter" idx="5"/>
          </p:nvPr>
        </p:nvSpPr>
        <p:spPr/>
        <p:txBody>
          <a:bodyPr/>
          <a:lstStyle/>
          <a:p>
            <a:fld id="{741972F7-399D-4615-A7A5-F430C7FE3D3F}" type="slidenum">
              <a:rPr lang="en-GB" smtClean="0"/>
              <a:t>23</a:t>
            </a:fld>
            <a:endParaRPr lang="en-GB"/>
          </a:p>
        </p:txBody>
      </p:sp>
    </p:spTree>
    <p:extLst>
      <p:ext uri="{BB962C8B-B14F-4D97-AF65-F5344CB8AC3E}">
        <p14:creationId xmlns:p14="http://schemas.microsoft.com/office/powerpoint/2010/main" val="4230662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24</a:t>
            </a:fld>
            <a:endParaRPr lang="en-GB"/>
          </a:p>
        </p:txBody>
      </p:sp>
    </p:spTree>
    <p:extLst>
      <p:ext uri="{BB962C8B-B14F-4D97-AF65-F5344CB8AC3E}">
        <p14:creationId xmlns:p14="http://schemas.microsoft.com/office/powerpoint/2010/main" val="171765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972F7-399D-4615-A7A5-F430C7FE3D3F}" type="slidenum">
              <a:rPr lang="en-GB" smtClean="0"/>
              <a:t>25</a:t>
            </a:fld>
            <a:endParaRPr lang="en-GB"/>
          </a:p>
        </p:txBody>
      </p:sp>
    </p:spTree>
    <p:extLst>
      <p:ext uri="{BB962C8B-B14F-4D97-AF65-F5344CB8AC3E}">
        <p14:creationId xmlns:p14="http://schemas.microsoft.com/office/powerpoint/2010/main" val="151481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3</a:t>
            </a:fld>
            <a:endParaRPr lang="en-GB"/>
          </a:p>
        </p:txBody>
      </p:sp>
    </p:spTree>
    <p:extLst>
      <p:ext uri="{BB962C8B-B14F-4D97-AF65-F5344CB8AC3E}">
        <p14:creationId xmlns:p14="http://schemas.microsoft.com/office/powerpoint/2010/main" val="395766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Infographic Lesley </a:t>
            </a:r>
          </a:p>
          <a:p>
            <a:r>
              <a:rPr lang="en-US" sz="1000" b="1" dirty="0"/>
              <a:t>Characteristics</a:t>
            </a:r>
          </a:p>
          <a:p>
            <a:pPr marL="457200" indent="-457200">
              <a:buFont typeface="Arial" panose="020B0604020202020204" pitchFamily="34" charset="0"/>
              <a:buChar char="•"/>
            </a:pPr>
            <a:r>
              <a:rPr lang="en-US" sz="1000" dirty="0"/>
              <a:t>Over 175,000 students in 2019/20</a:t>
            </a:r>
          </a:p>
          <a:p>
            <a:pPr marL="457200" indent="-457200">
              <a:buFont typeface="Arial" panose="020B0604020202020204" pitchFamily="34" charset="0"/>
              <a:buChar char="•"/>
            </a:pPr>
            <a:r>
              <a:rPr lang="en-US" sz="1000" dirty="0"/>
              <a:t>Distance learning, mainly online</a:t>
            </a:r>
          </a:p>
          <a:p>
            <a:pPr marL="457200" indent="-457200">
              <a:buFont typeface="Arial" panose="020B0604020202020204" pitchFamily="34" charset="0"/>
              <a:buChar char="•"/>
            </a:pPr>
            <a:r>
              <a:rPr lang="en-US" sz="1000" dirty="0"/>
              <a:t>Part-time or full-time study (increasingly full time study is popular with our younger students)</a:t>
            </a:r>
          </a:p>
          <a:p>
            <a:pPr marL="457200" indent="-457200">
              <a:buFont typeface="Arial" panose="020B0604020202020204" pitchFamily="34" charset="0"/>
              <a:buChar char="•"/>
            </a:pPr>
            <a:r>
              <a:rPr lang="en-US" sz="1000" dirty="0"/>
              <a:t>Long study journeys – typically 6 years to complete an award</a:t>
            </a:r>
          </a:p>
          <a:p>
            <a:pPr marL="457200" indent="-457200">
              <a:buFont typeface="Arial" panose="020B0604020202020204" pitchFamily="34" charset="0"/>
              <a:buChar char="•"/>
            </a:pPr>
            <a:r>
              <a:rPr lang="en-US" sz="1000" dirty="0"/>
              <a:t>High proportion of students with a declared disability</a:t>
            </a:r>
          </a:p>
          <a:p>
            <a:pPr marL="457200" indent="-457200">
              <a:buFont typeface="Arial" panose="020B0604020202020204" pitchFamily="34" charset="0"/>
              <a:buChar char="•"/>
            </a:pPr>
            <a:r>
              <a:rPr lang="en-US" sz="1000" dirty="0"/>
              <a:t>High proportion of students from the 25% most deprived areas (IMD) in 19/20 this was up to 26%</a:t>
            </a:r>
          </a:p>
          <a:p>
            <a:pPr marL="457200" indent="-457200">
              <a:buFont typeface="Arial" panose="020B0604020202020204" pitchFamily="34" charset="0"/>
              <a:buChar char="•"/>
            </a:pPr>
            <a:r>
              <a:rPr lang="en-US" sz="1000" dirty="0"/>
              <a:t>Flexibility of degrees inc. modular study, offer of open degrees, changing of study intensity</a:t>
            </a:r>
          </a:p>
          <a:p>
            <a:pPr marL="457200" indent="-457200">
              <a:buFont typeface="Arial" panose="020B0604020202020204" pitchFamily="34" charset="0"/>
              <a:buChar char="•"/>
            </a:pPr>
            <a:r>
              <a:rPr lang="en-US" sz="1000" dirty="0"/>
              <a:t>Open entry policy</a:t>
            </a:r>
          </a:p>
          <a:p>
            <a:r>
              <a:rPr lang="en-US" sz="1000" b="1" dirty="0"/>
              <a:t>Challenges</a:t>
            </a:r>
          </a:p>
          <a:p>
            <a:pPr marL="457200" indent="-457200">
              <a:buFont typeface="Arial" panose="020B0604020202020204" pitchFamily="34" charset="0"/>
              <a:buChar char="•"/>
            </a:pPr>
            <a:r>
              <a:rPr lang="en-US" sz="1000" dirty="0"/>
              <a:t>Fitting study around busy personal and professional lives – over 70% of our students are also in work while studying. </a:t>
            </a:r>
          </a:p>
          <a:p>
            <a:pPr marL="457200" indent="-457200">
              <a:buFont typeface="Arial" panose="020B0604020202020204" pitchFamily="34" charset="0"/>
              <a:buChar char="•"/>
            </a:pPr>
            <a:r>
              <a:rPr lang="en-US" sz="1000" dirty="0"/>
              <a:t>Potentially isolating, need to explicitly develop senses of community and belonging </a:t>
            </a:r>
          </a:p>
          <a:p>
            <a:pPr marL="457200" indent="-457200">
              <a:buFont typeface="Arial" panose="020B0604020202020204" pitchFamily="34" charset="0"/>
              <a:buChar char="•"/>
            </a:pPr>
            <a:r>
              <a:rPr lang="en-US" sz="1000" dirty="0"/>
              <a:t>Size and diversity of cohorts – open entry and scale of our institution</a:t>
            </a:r>
          </a:p>
          <a:p>
            <a:pPr marL="457200" indent="-457200">
              <a:buFont typeface="Arial" panose="020B0604020202020204" pitchFamily="34" charset="0"/>
              <a:buChar char="•"/>
            </a:pPr>
            <a:r>
              <a:rPr lang="en-US" sz="1000" dirty="0"/>
              <a:t>Need to frame learning across nations and internationally</a:t>
            </a:r>
          </a:p>
          <a:p>
            <a:pPr marL="457200" indent="-457200">
              <a:buFont typeface="Arial" panose="020B0604020202020204" pitchFamily="34" charset="0"/>
              <a:buChar char="•"/>
            </a:pPr>
            <a:r>
              <a:rPr lang="en-US" sz="1000" dirty="0"/>
              <a:t>Different </a:t>
            </a:r>
            <a:r>
              <a:rPr lang="en-US" sz="1000" dirty="0" err="1"/>
              <a:t>programme</a:t>
            </a:r>
            <a:r>
              <a:rPr lang="en-US" sz="1000" dirty="0"/>
              <a:t> teams support students differently – scale and a standardized approach</a:t>
            </a:r>
          </a:p>
          <a:p>
            <a:pPr marL="457200" indent="-457200">
              <a:buFont typeface="Arial" panose="020B0604020202020204" pitchFamily="34" charset="0"/>
              <a:buChar char="•"/>
            </a:pPr>
            <a:r>
              <a:rPr lang="en-US" sz="1000" dirty="0"/>
              <a:t>Tutor experiences different per module even within a </a:t>
            </a:r>
            <a:r>
              <a:rPr lang="en-US" sz="1000" dirty="0" err="1"/>
              <a:t>programme</a:t>
            </a:r>
            <a:r>
              <a:rPr lang="en-US" sz="1000" dirty="0"/>
              <a:t> again the scale makes standardization a challenge. Almost 4,000 associate lecturers in 2019/20.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38C19CF3-A333-9042-8592-5DD6D467DABF}" type="slidenum">
              <a:rPr lang="en-US" smtClean="0"/>
              <a:t>4</a:t>
            </a:fld>
            <a:endParaRPr lang="en-US"/>
          </a:p>
        </p:txBody>
      </p:sp>
    </p:spTree>
    <p:extLst>
      <p:ext uri="{BB962C8B-B14F-4D97-AF65-F5344CB8AC3E}">
        <p14:creationId xmlns:p14="http://schemas.microsoft.com/office/powerpoint/2010/main" val="51474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972F7-399D-4615-A7A5-F430C7FE3D3F}" type="slidenum">
              <a:rPr lang="en-GB" smtClean="0"/>
              <a:t>5</a:t>
            </a:fld>
            <a:endParaRPr lang="en-GB"/>
          </a:p>
        </p:txBody>
      </p:sp>
    </p:spTree>
    <p:extLst>
      <p:ext uri="{BB962C8B-B14F-4D97-AF65-F5344CB8AC3E}">
        <p14:creationId xmlns:p14="http://schemas.microsoft.com/office/powerpoint/2010/main" val="263441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1972F7-399D-4615-A7A5-F430C7FE3D3F}" type="slidenum">
              <a:rPr lang="en-GB" smtClean="0"/>
              <a:t>6</a:t>
            </a:fld>
            <a:endParaRPr lang="en-GB"/>
          </a:p>
        </p:txBody>
      </p:sp>
    </p:spTree>
    <p:extLst>
      <p:ext uri="{BB962C8B-B14F-4D97-AF65-F5344CB8AC3E}">
        <p14:creationId xmlns:p14="http://schemas.microsoft.com/office/powerpoint/2010/main" val="301521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projects – Alison</a:t>
            </a:r>
          </a:p>
        </p:txBody>
      </p:sp>
      <p:sp>
        <p:nvSpPr>
          <p:cNvPr id="4" name="Slide Number Placeholder 3"/>
          <p:cNvSpPr>
            <a:spLocks noGrp="1"/>
          </p:cNvSpPr>
          <p:nvPr>
            <p:ph type="sldNum" sz="quarter" idx="5"/>
          </p:nvPr>
        </p:nvSpPr>
        <p:spPr/>
        <p:txBody>
          <a:bodyPr/>
          <a:lstStyle/>
          <a:p>
            <a:fld id="{741972F7-399D-4615-A7A5-F430C7FE3D3F}" type="slidenum">
              <a:rPr lang="en-GB" smtClean="0"/>
              <a:t>7</a:t>
            </a:fld>
            <a:endParaRPr lang="en-GB"/>
          </a:p>
        </p:txBody>
      </p:sp>
    </p:spTree>
    <p:extLst>
      <p:ext uri="{BB962C8B-B14F-4D97-AF65-F5344CB8AC3E}">
        <p14:creationId xmlns:p14="http://schemas.microsoft.com/office/powerpoint/2010/main" val="297983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Tina - Developed from slide with peer mentors (would be nice to credit them)</a:t>
            </a:r>
          </a:p>
          <a:p>
            <a:endParaRPr lang="en-US" dirty="0"/>
          </a:p>
        </p:txBody>
      </p:sp>
      <p:sp>
        <p:nvSpPr>
          <p:cNvPr id="4" name="Slide Number Placeholder 3"/>
          <p:cNvSpPr>
            <a:spLocks noGrp="1"/>
          </p:cNvSpPr>
          <p:nvPr>
            <p:ph type="sldNum" sz="quarter" idx="5"/>
          </p:nvPr>
        </p:nvSpPr>
        <p:spPr/>
        <p:txBody>
          <a:bodyPr/>
          <a:lstStyle/>
          <a:p>
            <a:fld id="{38C19CF3-A333-9042-8592-5DD6D467DABF}" type="slidenum">
              <a:rPr lang="en-US" smtClean="0"/>
              <a:t>8</a:t>
            </a:fld>
            <a:endParaRPr lang="en-US"/>
          </a:p>
        </p:txBody>
      </p:sp>
    </p:spTree>
    <p:extLst>
      <p:ext uri="{BB962C8B-B14F-4D97-AF65-F5344CB8AC3E}">
        <p14:creationId xmlns:p14="http://schemas.microsoft.com/office/powerpoint/2010/main" val="307766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Lesley - Developed from slide with peer mentors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our Peer Mentors have said about the benefits they have identified for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has been taken from a presentation that they themselves have constructed.  </a:t>
            </a:r>
          </a:p>
          <a:p>
            <a:endParaRPr lang="en-US" dirty="0"/>
          </a:p>
        </p:txBody>
      </p:sp>
      <p:sp>
        <p:nvSpPr>
          <p:cNvPr id="4" name="Slide Number Placeholder 3"/>
          <p:cNvSpPr>
            <a:spLocks noGrp="1"/>
          </p:cNvSpPr>
          <p:nvPr>
            <p:ph type="sldNum" sz="quarter" idx="5"/>
          </p:nvPr>
        </p:nvSpPr>
        <p:spPr/>
        <p:txBody>
          <a:bodyPr/>
          <a:lstStyle/>
          <a:p>
            <a:fld id="{38C19CF3-A333-9042-8592-5DD6D467DABF}" type="slidenum">
              <a:rPr lang="en-US" smtClean="0"/>
              <a:t>9</a:t>
            </a:fld>
            <a:endParaRPr lang="en-US"/>
          </a:p>
        </p:txBody>
      </p:sp>
    </p:spTree>
    <p:extLst>
      <p:ext uri="{BB962C8B-B14F-4D97-AF65-F5344CB8AC3E}">
        <p14:creationId xmlns:p14="http://schemas.microsoft.com/office/powerpoint/2010/main" val="323718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E19A2DE-D3CE-8844-B248-6476B14DAB2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8003-E702-6445-BDC5-65A665B9A104}" type="slidenum">
              <a:rPr lang="en-US" smtClean="0"/>
              <a:t>‹#›</a:t>
            </a:fld>
            <a:endParaRPr lang="en-US"/>
          </a:p>
        </p:txBody>
      </p:sp>
    </p:spTree>
    <p:extLst>
      <p:ext uri="{BB962C8B-B14F-4D97-AF65-F5344CB8AC3E}">
        <p14:creationId xmlns:p14="http://schemas.microsoft.com/office/powerpoint/2010/main" val="167203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30100318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2.jpeg"/><Relationship Id="rId7" Type="http://schemas.openxmlformats.org/officeDocument/2006/relationships/hyperlink" Target="https://commons.wikimedia.org/wiki/File:Xposed_Framework_Icon.svg" TargetMode="External"/><Relationship Id="rId12" Type="http://schemas.openxmlformats.org/officeDocument/2006/relationships/hyperlink" Target="https://pxhere.com/en/photo/1448521"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5.jpg"/><Relationship Id="rId5" Type="http://schemas.openxmlformats.org/officeDocument/2006/relationships/hyperlink" Target="https://creativecommons.org/licenses/by-nc-sa/3.0/" TargetMode="External"/><Relationship Id="rId10" Type="http://schemas.openxmlformats.org/officeDocument/2006/relationships/hyperlink" Target="https://www.pexels.com/photo/woman-sharing-her-presentation-with-her-colleagues-3153198/" TargetMode="External"/><Relationship Id="rId4" Type="http://schemas.openxmlformats.org/officeDocument/2006/relationships/hyperlink" Target="https://medium.com/sprout-digital-badges/badge-capstone-project-9036cf6c7866" TargetMode="External"/><Relationship Id="rId9"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hyperlink" Target="http://ijebcm.brookes.ac.uk/"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http://law-school.open.ac.uk/news/how-peer-mentoring-can-support-students-during-pandemic" TargetMode="External"/><Relationship Id="rId4" Type="http://schemas.openxmlformats.org/officeDocument/2006/relationships/hyperlink" Target="https://www.heacademy.ac.uk/system/files/aston_what_works_final_report_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tina.forbes@open.ac.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catherine.comfort@open.ac.uk" TargetMode="External"/><Relationship Id="rId5" Type="http://schemas.openxmlformats.org/officeDocument/2006/relationships/hyperlink" Target="mailto:lesley.goss@open.ac.uk" TargetMode="External"/><Relationship Id="rId4" Type="http://schemas.openxmlformats.org/officeDocument/2006/relationships/hyperlink" Target="mailto:alison.fox@open.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55C7-524A-F042-88EF-6EEC0A06D779}"/>
              </a:ext>
            </a:extLst>
          </p:cNvPr>
          <p:cNvSpPr>
            <a:spLocks noGrp="1"/>
          </p:cNvSpPr>
          <p:nvPr>
            <p:ph type="ctrTitle"/>
          </p:nvPr>
        </p:nvSpPr>
        <p:spPr>
          <a:xfrm>
            <a:off x="472440" y="700111"/>
            <a:ext cx="8198594" cy="1418420"/>
          </a:xfrm>
        </p:spPr>
        <p:txBody>
          <a:bodyPr>
            <a:noAutofit/>
          </a:bodyPr>
          <a:lstStyle/>
          <a:p>
            <a:r>
              <a:rPr lang="en-GB" dirty="0"/>
              <a:t>Developing a University-Wide Peer Mentoring Framework</a:t>
            </a:r>
            <a:endParaRPr lang="en-US" dirty="0"/>
          </a:p>
        </p:txBody>
      </p:sp>
      <p:sp>
        <p:nvSpPr>
          <p:cNvPr id="3" name="Subtitle 2">
            <a:extLst>
              <a:ext uri="{FF2B5EF4-FFF2-40B4-BE49-F238E27FC236}">
                <a16:creationId xmlns:a16="http://schemas.microsoft.com/office/drawing/2014/main" id="{7F795007-3A91-C946-831B-FFA3226C3F1C}"/>
              </a:ext>
            </a:extLst>
          </p:cNvPr>
          <p:cNvSpPr>
            <a:spLocks noGrp="1"/>
          </p:cNvSpPr>
          <p:nvPr>
            <p:ph type="subTitle" idx="1"/>
          </p:nvPr>
        </p:nvSpPr>
        <p:spPr>
          <a:xfrm>
            <a:off x="472439" y="2435440"/>
            <a:ext cx="8378597" cy="2816241"/>
          </a:xfrm>
        </p:spPr>
        <p:txBody>
          <a:bodyPr>
            <a:normAutofit fontScale="92500" lnSpcReduction="10000"/>
          </a:bodyPr>
          <a:lstStyle/>
          <a:p>
            <a:r>
              <a:rPr lang="en-US" dirty="0"/>
              <a:t>Tina Forbes – Chair of Peer Mentoring Framework Task and Finish Group and Peer Mentoring Project Lead, </a:t>
            </a:r>
            <a:r>
              <a:rPr lang="en-GB" dirty="0"/>
              <a:t>Senior Manager (Student Experience &amp; Nations), </a:t>
            </a:r>
            <a:r>
              <a:rPr lang="en-US" dirty="0"/>
              <a:t>Faculty of Arts and Social Sciences</a:t>
            </a:r>
          </a:p>
          <a:p>
            <a:pPr algn="l"/>
            <a:r>
              <a:rPr lang="en-US" dirty="0"/>
              <a:t>Alison Fox – Student Voice Champion and Postgraduate Peer Coaching Team Lead, Faculty of Wellbeing, Education, Languages and Sport</a:t>
            </a:r>
          </a:p>
          <a:p>
            <a:r>
              <a:rPr lang="en-US" dirty="0"/>
              <a:t>Lesley Goss – </a:t>
            </a:r>
            <a:r>
              <a:rPr lang="en-GB" dirty="0"/>
              <a:t>Stakeholder Engagement and Delivery Lead, </a:t>
            </a:r>
            <a:r>
              <a:rPr lang="en-US" dirty="0"/>
              <a:t>Pro-Vice Chancellor’s Office for Students </a:t>
            </a:r>
          </a:p>
          <a:p>
            <a:r>
              <a:rPr lang="en-US" dirty="0"/>
              <a:t>Catherine Comfort – Student Experience Manager and Business Peer Mentoring Scheme Lead, Faculty of Business and Law</a:t>
            </a:r>
          </a:p>
          <a:p>
            <a:r>
              <a:rPr lang="en-US" dirty="0"/>
              <a:t>With contributions from Sarah Badger – MA alumna and peer personal development planning mentor, Faculty of Wellbeing, Education, Languages and Sport</a:t>
            </a:r>
          </a:p>
        </p:txBody>
      </p:sp>
    </p:spTree>
    <p:extLst>
      <p:ext uri="{BB962C8B-B14F-4D97-AF65-F5344CB8AC3E}">
        <p14:creationId xmlns:p14="http://schemas.microsoft.com/office/powerpoint/2010/main" val="186399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6EB9-05D2-4CFF-947D-14A4FF5B8689}"/>
              </a:ext>
            </a:extLst>
          </p:cNvPr>
          <p:cNvSpPr>
            <a:spLocks noGrp="1"/>
          </p:cNvSpPr>
          <p:nvPr>
            <p:ph type="ctrTitle"/>
          </p:nvPr>
        </p:nvSpPr>
        <p:spPr/>
        <p:txBody>
          <a:bodyPr/>
          <a:lstStyle/>
          <a:p>
            <a:r>
              <a:rPr lang="en-GB" dirty="0"/>
              <a:t>Case Study 1</a:t>
            </a:r>
          </a:p>
        </p:txBody>
      </p:sp>
      <p:sp>
        <p:nvSpPr>
          <p:cNvPr id="3" name="Subtitle 2">
            <a:extLst>
              <a:ext uri="{FF2B5EF4-FFF2-40B4-BE49-F238E27FC236}">
                <a16:creationId xmlns:a16="http://schemas.microsoft.com/office/drawing/2014/main" id="{BD152A92-4F3C-47A1-9EB3-36716FBFD404}"/>
              </a:ext>
            </a:extLst>
          </p:cNvPr>
          <p:cNvSpPr>
            <a:spLocks noGrp="1"/>
          </p:cNvSpPr>
          <p:nvPr>
            <p:ph type="subTitle" idx="1"/>
          </p:nvPr>
        </p:nvSpPr>
        <p:spPr>
          <a:xfrm>
            <a:off x="1775317" y="4186692"/>
            <a:ext cx="5400000" cy="498598"/>
          </a:xfrm>
        </p:spPr>
        <p:txBody>
          <a:bodyPr/>
          <a:lstStyle/>
          <a:p>
            <a:r>
              <a:rPr lang="en-GB" dirty="0"/>
              <a:t>Student Mentoring in the Faculty of Arts &amp; Social Sciences (FASS) – Tina Forbes</a:t>
            </a:r>
          </a:p>
        </p:txBody>
      </p:sp>
    </p:spTree>
    <p:extLst>
      <p:ext uri="{BB962C8B-B14F-4D97-AF65-F5344CB8AC3E}">
        <p14:creationId xmlns:p14="http://schemas.microsoft.com/office/powerpoint/2010/main" val="289380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5BBCC-7DC1-4D8D-A881-C9C4C567BD44}"/>
              </a:ext>
            </a:extLst>
          </p:cNvPr>
          <p:cNvSpPr>
            <a:spLocks noGrp="1"/>
          </p:cNvSpPr>
          <p:nvPr>
            <p:ph type="ctrTitle"/>
          </p:nvPr>
        </p:nvSpPr>
        <p:spPr>
          <a:xfrm>
            <a:off x="432000" y="493034"/>
            <a:ext cx="4039516" cy="440421"/>
          </a:xfrm>
        </p:spPr>
        <p:txBody>
          <a:bodyPr/>
          <a:lstStyle/>
          <a:p>
            <a:r>
              <a:rPr lang="en-GB" dirty="0"/>
              <a:t>The OU working in partnership  with </a:t>
            </a:r>
          </a:p>
        </p:txBody>
      </p:sp>
      <p:pic>
        <p:nvPicPr>
          <p:cNvPr id="4" name="Picture 3">
            <a:extLst>
              <a:ext uri="{FF2B5EF4-FFF2-40B4-BE49-F238E27FC236}">
                <a16:creationId xmlns:a16="http://schemas.microsoft.com/office/drawing/2014/main" id="{56C8F2EF-880C-4F4E-A114-F1DD1640D854}"/>
              </a:ext>
            </a:extLst>
          </p:cNvPr>
          <p:cNvPicPr>
            <a:picLocks noChangeAspect="1"/>
          </p:cNvPicPr>
          <p:nvPr/>
        </p:nvPicPr>
        <p:blipFill>
          <a:blip r:embed="rId3"/>
          <a:stretch>
            <a:fillRect/>
          </a:stretch>
        </p:blipFill>
        <p:spPr>
          <a:xfrm>
            <a:off x="3853512" y="493034"/>
            <a:ext cx="1236007" cy="43958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839D26D-EF37-4552-9A9E-A4CA6C3C8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 y="959250"/>
            <a:ext cx="7174602" cy="5753691"/>
          </a:xfrm>
          <a:prstGeom prst="rect">
            <a:avLst/>
          </a:prstGeom>
        </p:spPr>
      </p:pic>
      <p:sp>
        <p:nvSpPr>
          <p:cNvPr id="7" name="Oval 6">
            <a:extLst>
              <a:ext uri="{FF2B5EF4-FFF2-40B4-BE49-F238E27FC236}">
                <a16:creationId xmlns:a16="http://schemas.microsoft.com/office/drawing/2014/main" id="{09E34112-1514-4386-8A74-C0BECE645E56}"/>
              </a:ext>
            </a:extLst>
          </p:cNvPr>
          <p:cNvSpPr/>
          <p:nvPr/>
        </p:nvSpPr>
        <p:spPr>
          <a:xfrm>
            <a:off x="307713" y="1278384"/>
            <a:ext cx="3323254" cy="399496"/>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6818225-CC36-4A44-8926-7967FFFD5FDE}"/>
              </a:ext>
            </a:extLst>
          </p:cNvPr>
          <p:cNvSpPr txBox="1"/>
          <p:nvPr/>
        </p:nvSpPr>
        <p:spPr>
          <a:xfrm>
            <a:off x="6276513" y="1278384"/>
            <a:ext cx="2867487" cy="307777"/>
          </a:xfrm>
          <a:prstGeom prst="rect">
            <a:avLst/>
          </a:prstGeom>
          <a:noFill/>
          <a:ln w="38100">
            <a:solidFill>
              <a:schemeClr val="tx1"/>
            </a:solidFill>
          </a:ln>
        </p:spPr>
        <p:txBody>
          <a:bodyPr wrap="square" rtlCol="0">
            <a:spAutoFit/>
          </a:bodyPr>
          <a:lstStyle/>
          <a:p>
            <a:r>
              <a:rPr lang="en-GB" sz="1400" dirty="0"/>
              <a:t>Tabs for guidance and support</a:t>
            </a:r>
          </a:p>
        </p:txBody>
      </p:sp>
      <p:sp>
        <p:nvSpPr>
          <p:cNvPr id="9" name="Arrow: Right 8">
            <a:extLst>
              <a:ext uri="{FF2B5EF4-FFF2-40B4-BE49-F238E27FC236}">
                <a16:creationId xmlns:a16="http://schemas.microsoft.com/office/drawing/2014/main" id="{A4DAA375-B60D-450A-A1A6-5342629989EF}"/>
              </a:ext>
            </a:extLst>
          </p:cNvPr>
          <p:cNvSpPr/>
          <p:nvPr/>
        </p:nvSpPr>
        <p:spPr>
          <a:xfrm flipH="1" flipV="1">
            <a:off x="3630967" y="1370730"/>
            <a:ext cx="2627790" cy="150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DE663A9-756C-4703-8217-312B168B9F4C}"/>
              </a:ext>
            </a:extLst>
          </p:cNvPr>
          <p:cNvSpPr/>
          <p:nvPr/>
        </p:nvSpPr>
        <p:spPr>
          <a:xfrm>
            <a:off x="5089519" y="5095782"/>
            <a:ext cx="645456" cy="38261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E646679-BD23-4152-A84C-B34057F3B581}"/>
              </a:ext>
            </a:extLst>
          </p:cNvPr>
          <p:cNvSpPr/>
          <p:nvPr/>
        </p:nvSpPr>
        <p:spPr>
          <a:xfrm flipH="1" flipV="1">
            <a:off x="5693200" y="5323692"/>
            <a:ext cx="2012575" cy="150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AD75794-F632-443C-B781-670C144AE88E}"/>
              </a:ext>
            </a:extLst>
          </p:cNvPr>
          <p:cNvSpPr txBox="1"/>
          <p:nvPr/>
        </p:nvSpPr>
        <p:spPr>
          <a:xfrm>
            <a:off x="7705776" y="5137542"/>
            <a:ext cx="1339049" cy="523220"/>
          </a:xfrm>
          <a:prstGeom prst="rect">
            <a:avLst/>
          </a:prstGeom>
          <a:noFill/>
          <a:ln w="38100">
            <a:solidFill>
              <a:schemeClr val="tx1"/>
            </a:solidFill>
          </a:ln>
        </p:spPr>
        <p:txBody>
          <a:bodyPr wrap="square" rtlCol="0">
            <a:spAutoFit/>
          </a:bodyPr>
          <a:lstStyle/>
          <a:p>
            <a:r>
              <a:rPr lang="en-GB" sz="1400" dirty="0"/>
              <a:t>Opens up the ‘chat box’</a:t>
            </a:r>
          </a:p>
        </p:txBody>
      </p:sp>
    </p:spTree>
    <p:extLst>
      <p:ext uri="{BB962C8B-B14F-4D97-AF65-F5344CB8AC3E}">
        <p14:creationId xmlns:p14="http://schemas.microsoft.com/office/powerpoint/2010/main" val="407616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E508-D60B-4711-B27A-B40BE7546381}"/>
              </a:ext>
            </a:extLst>
          </p:cNvPr>
          <p:cNvSpPr>
            <a:spLocks noGrp="1"/>
          </p:cNvSpPr>
          <p:nvPr>
            <p:ph type="ctrTitle"/>
          </p:nvPr>
        </p:nvSpPr>
        <p:spPr/>
        <p:txBody>
          <a:bodyPr/>
          <a:lstStyle/>
          <a:p>
            <a:r>
              <a:rPr lang="en-GB" dirty="0"/>
              <a:t>Case Study 2</a:t>
            </a:r>
          </a:p>
        </p:txBody>
      </p:sp>
      <p:sp>
        <p:nvSpPr>
          <p:cNvPr id="3" name="Subtitle 2">
            <a:extLst>
              <a:ext uri="{FF2B5EF4-FFF2-40B4-BE49-F238E27FC236}">
                <a16:creationId xmlns:a16="http://schemas.microsoft.com/office/drawing/2014/main" id="{69CB7353-288D-4FB9-ADE7-9C7AADFCFAD7}"/>
              </a:ext>
            </a:extLst>
          </p:cNvPr>
          <p:cNvSpPr>
            <a:spLocks noGrp="1"/>
          </p:cNvSpPr>
          <p:nvPr>
            <p:ph type="subTitle" idx="1"/>
          </p:nvPr>
        </p:nvSpPr>
        <p:spPr>
          <a:xfrm>
            <a:off x="1775316" y="4160059"/>
            <a:ext cx="5400000" cy="498598"/>
          </a:xfrm>
        </p:spPr>
        <p:txBody>
          <a:bodyPr/>
          <a:lstStyle/>
          <a:p>
            <a:r>
              <a:rPr lang="en-GB" dirty="0"/>
              <a:t>Peer mentoring in the Faculty of Business and Law (FBL) – Catherine Comfort</a:t>
            </a:r>
          </a:p>
        </p:txBody>
      </p:sp>
    </p:spTree>
    <p:extLst>
      <p:ext uri="{BB962C8B-B14F-4D97-AF65-F5344CB8AC3E}">
        <p14:creationId xmlns:p14="http://schemas.microsoft.com/office/powerpoint/2010/main" val="217506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7B3CF-042C-4CBC-8278-5088403DCB59}"/>
              </a:ext>
            </a:extLst>
          </p:cNvPr>
          <p:cNvSpPr>
            <a:spLocks noGrp="1"/>
          </p:cNvSpPr>
          <p:nvPr>
            <p:ph type="body" sz="quarter" idx="13"/>
          </p:nvPr>
        </p:nvSpPr>
        <p:spPr/>
        <p:txBody>
          <a:bodyPr/>
          <a:lstStyle/>
          <a:p>
            <a:r>
              <a:rPr lang="en-GB" dirty="0"/>
              <a:t>Learning from the experience of others</a:t>
            </a:r>
          </a:p>
        </p:txBody>
      </p:sp>
      <p:sp>
        <p:nvSpPr>
          <p:cNvPr id="3" name="Title 2">
            <a:extLst>
              <a:ext uri="{FF2B5EF4-FFF2-40B4-BE49-F238E27FC236}">
                <a16:creationId xmlns:a16="http://schemas.microsoft.com/office/drawing/2014/main" id="{AC81B7FC-1744-4031-87D7-728F9317DA21}"/>
              </a:ext>
            </a:extLst>
          </p:cNvPr>
          <p:cNvSpPr>
            <a:spLocks noGrp="1"/>
          </p:cNvSpPr>
          <p:nvPr>
            <p:ph type="ctrTitle"/>
          </p:nvPr>
        </p:nvSpPr>
        <p:spPr>
          <a:xfrm>
            <a:off x="431999" y="493035"/>
            <a:ext cx="4644826" cy="263358"/>
          </a:xfrm>
        </p:spPr>
        <p:txBody>
          <a:bodyPr/>
          <a:lstStyle/>
          <a:p>
            <a:r>
              <a:rPr lang="en-GB" dirty="0"/>
              <a:t>Developing a pilot Business peer mentoring project </a:t>
            </a:r>
          </a:p>
        </p:txBody>
      </p:sp>
      <p:sp>
        <p:nvSpPr>
          <p:cNvPr id="4" name="Content Placeholder 3">
            <a:extLst>
              <a:ext uri="{FF2B5EF4-FFF2-40B4-BE49-F238E27FC236}">
                <a16:creationId xmlns:a16="http://schemas.microsoft.com/office/drawing/2014/main" id="{545746DA-8B48-4A88-823F-5720C744E112}"/>
              </a:ext>
            </a:extLst>
          </p:cNvPr>
          <p:cNvSpPr>
            <a:spLocks noGrp="1"/>
          </p:cNvSpPr>
          <p:nvPr>
            <p:ph idx="1"/>
          </p:nvPr>
        </p:nvSpPr>
        <p:spPr>
          <a:xfrm>
            <a:off x="1975049" y="1060623"/>
            <a:ext cx="4773077" cy="1067503"/>
          </a:xfrm>
        </p:spPr>
        <p:txBody>
          <a:bodyPr/>
          <a:lstStyle/>
          <a:p>
            <a:r>
              <a:rPr lang="en-GB" b="1" dirty="0"/>
              <a:t>Peer mentoring Pilot for October 2021</a:t>
            </a:r>
          </a:p>
          <a:p>
            <a:r>
              <a:rPr lang="en-GB" dirty="0"/>
              <a:t>For students beginning OU UG journey, paired with those at the end</a:t>
            </a:r>
          </a:p>
          <a:p>
            <a:r>
              <a:rPr lang="en-GB" dirty="0"/>
              <a:t>Coming back to education + online learning + potential isolation </a:t>
            </a:r>
          </a:p>
          <a:p>
            <a:r>
              <a:rPr lang="en-GB" dirty="0"/>
              <a:t>To offer mutual support and help them achieve study goals. </a:t>
            </a:r>
          </a:p>
          <a:p>
            <a:endParaRPr lang="en-GB" dirty="0"/>
          </a:p>
        </p:txBody>
      </p:sp>
      <p:graphicFrame>
        <p:nvGraphicFramePr>
          <p:cNvPr id="7" name="Diagram 6">
            <a:extLst>
              <a:ext uri="{FF2B5EF4-FFF2-40B4-BE49-F238E27FC236}">
                <a16:creationId xmlns:a16="http://schemas.microsoft.com/office/drawing/2014/main" id="{37904274-A725-4A09-A436-D783A3C65D79}"/>
              </a:ext>
            </a:extLst>
          </p:cNvPr>
          <p:cNvGraphicFramePr/>
          <p:nvPr/>
        </p:nvGraphicFramePr>
        <p:xfrm>
          <a:off x="1049853" y="22950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25D2A38-98D2-4C11-9987-F4E1A41A25AC}"/>
              </a:ext>
            </a:extLst>
          </p:cNvPr>
          <p:cNvSpPr txBox="1"/>
          <p:nvPr/>
        </p:nvSpPr>
        <p:spPr>
          <a:xfrm>
            <a:off x="3618637" y="4142382"/>
            <a:ext cx="1400175" cy="369332"/>
          </a:xfrm>
          <a:prstGeom prst="rect">
            <a:avLst/>
          </a:prstGeom>
          <a:noFill/>
        </p:spPr>
        <p:txBody>
          <a:bodyPr wrap="square" rtlCol="0">
            <a:spAutoFit/>
          </a:bodyPr>
          <a:lstStyle/>
          <a:p>
            <a:r>
              <a:rPr lang="en-GB" dirty="0">
                <a:solidFill>
                  <a:srgbClr val="FF0000"/>
                </a:solidFill>
              </a:rPr>
              <a:t>Learning</a:t>
            </a:r>
            <a:r>
              <a:rPr lang="en-GB" dirty="0"/>
              <a:t> </a:t>
            </a:r>
          </a:p>
        </p:txBody>
      </p:sp>
    </p:spTree>
    <p:extLst>
      <p:ext uri="{BB962C8B-B14F-4D97-AF65-F5344CB8AC3E}">
        <p14:creationId xmlns:p14="http://schemas.microsoft.com/office/powerpoint/2010/main" val="300218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7B3CF-042C-4CBC-8278-5088403DCB59}"/>
              </a:ext>
            </a:extLst>
          </p:cNvPr>
          <p:cNvSpPr>
            <a:spLocks noGrp="1"/>
          </p:cNvSpPr>
          <p:nvPr>
            <p:ph type="body" sz="quarter" idx="13"/>
          </p:nvPr>
        </p:nvSpPr>
        <p:spPr/>
        <p:txBody>
          <a:bodyPr/>
          <a:lstStyle/>
          <a:p>
            <a:r>
              <a:rPr lang="en-GB" dirty="0"/>
              <a:t>Learning from our own experience</a:t>
            </a:r>
          </a:p>
        </p:txBody>
      </p:sp>
      <p:sp>
        <p:nvSpPr>
          <p:cNvPr id="3" name="Title 2">
            <a:extLst>
              <a:ext uri="{FF2B5EF4-FFF2-40B4-BE49-F238E27FC236}">
                <a16:creationId xmlns:a16="http://schemas.microsoft.com/office/drawing/2014/main" id="{AC81B7FC-1744-4031-87D7-728F9317DA21}"/>
              </a:ext>
            </a:extLst>
          </p:cNvPr>
          <p:cNvSpPr>
            <a:spLocks noGrp="1"/>
          </p:cNvSpPr>
          <p:nvPr>
            <p:ph type="ctrTitle"/>
          </p:nvPr>
        </p:nvSpPr>
        <p:spPr>
          <a:xfrm>
            <a:off x="431999" y="493035"/>
            <a:ext cx="4644826" cy="263358"/>
          </a:xfrm>
        </p:spPr>
        <p:txBody>
          <a:bodyPr/>
          <a:lstStyle/>
          <a:p>
            <a:r>
              <a:rPr lang="en-GB" dirty="0"/>
              <a:t>Developing a pilot Business peer mentoring project </a:t>
            </a:r>
          </a:p>
        </p:txBody>
      </p:sp>
      <p:pic>
        <p:nvPicPr>
          <p:cNvPr id="1026" name="Picture 2" descr="Is there anyone so wise as to learn by the experience of others? - Voltaire">
            <a:extLst>
              <a:ext uri="{FF2B5EF4-FFF2-40B4-BE49-F238E27FC236}">
                <a16:creationId xmlns:a16="http://schemas.microsoft.com/office/drawing/2014/main" id="{D560AE4D-4615-4854-BF36-ADA17E3FFF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2" r="3989" b="21844"/>
          <a:stretch/>
        </p:blipFill>
        <p:spPr bwMode="auto">
          <a:xfrm>
            <a:off x="2184851" y="1147877"/>
            <a:ext cx="4339773" cy="2227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D78D93-B047-4880-9D07-5F2071CD3E31}"/>
              </a:ext>
            </a:extLst>
          </p:cNvPr>
          <p:cNvSpPr txBox="1"/>
          <p:nvPr/>
        </p:nvSpPr>
        <p:spPr>
          <a:xfrm>
            <a:off x="828675" y="3429000"/>
            <a:ext cx="7296150" cy="2862322"/>
          </a:xfrm>
          <a:prstGeom prst="rect">
            <a:avLst/>
          </a:prstGeom>
          <a:noFill/>
        </p:spPr>
        <p:txBody>
          <a:bodyPr wrap="square" rtlCol="0">
            <a:spAutoFit/>
          </a:bodyPr>
          <a:lstStyle/>
          <a:p>
            <a:r>
              <a:rPr lang="en-GB" dirty="0"/>
              <a:t> </a:t>
            </a:r>
          </a:p>
          <a:p>
            <a:pPr marL="285750" indent="-285750">
              <a:buFont typeface="Arial" panose="020B0604020202020204" pitchFamily="34" charset="0"/>
              <a:buChar char="•"/>
            </a:pPr>
            <a:r>
              <a:rPr lang="en-GB" dirty="0"/>
              <a:t>Value of a small scale pilot</a:t>
            </a:r>
          </a:p>
          <a:p>
            <a:pPr marL="285750" indent="-285750">
              <a:buFont typeface="Arial" panose="020B0604020202020204" pitchFamily="34" charset="0"/>
              <a:buChar char="•"/>
            </a:pPr>
            <a:r>
              <a:rPr lang="en-GB" dirty="0"/>
              <a:t>Working with stakeholders who are impacted e.g. tutors, student reps</a:t>
            </a:r>
          </a:p>
          <a:p>
            <a:pPr marL="285750" indent="-285750">
              <a:buFont typeface="Arial" panose="020B0604020202020204" pitchFamily="34" charset="0"/>
              <a:buChar char="•"/>
            </a:pPr>
            <a:r>
              <a:rPr lang="en-GB" dirty="0"/>
              <a:t>Online makes it more accessible – wherever students are and whenever it suits them to communicate</a:t>
            </a:r>
          </a:p>
          <a:p>
            <a:pPr marL="285750" indent="-285750">
              <a:buFont typeface="Arial" panose="020B0604020202020204" pitchFamily="34" charset="0"/>
              <a:buChar char="•"/>
            </a:pPr>
            <a:r>
              <a:rPr lang="en-GB" dirty="0"/>
              <a:t>…but creates its own issues – technology may drive what you can do</a:t>
            </a:r>
          </a:p>
          <a:p>
            <a:pPr marL="285750" indent="-285750">
              <a:buFont typeface="Arial" panose="020B0604020202020204" pitchFamily="34" charset="0"/>
              <a:buChar char="•"/>
            </a:pPr>
            <a:r>
              <a:rPr lang="en-GB" dirty="0"/>
              <a:t>Benefit of team working and different perspectives</a:t>
            </a:r>
          </a:p>
          <a:p>
            <a:pPr marL="285750" indent="-285750">
              <a:buFont typeface="Arial" panose="020B0604020202020204" pitchFamily="34" charset="0"/>
              <a:buChar char="•"/>
            </a:pPr>
            <a:r>
              <a:rPr lang="en-GB" dirty="0"/>
              <a:t>Think about how to evaluate from the start</a:t>
            </a:r>
          </a:p>
        </p:txBody>
      </p:sp>
    </p:spTree>
    <p:extLst>
      <p:ext uri="{BB962C8B-B14F-4D97-AF65-F5344CB8AC3E}">
        <p14:creationId xmlns:p14="http://schemas.microsoft.com/office/powerpoint/2010/main" val="60998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F479-ECC6-4FE5-BB19-B7C9E4DDB2DE}"/>
              </a:ext>
            </a:extLst>
          </p:cNvPr>
          <p:cNvSpPr>
            <a:spLocks noGrp="1"/>
          </p:cNvSpPr>
          <p:nvPr>
            <p:ph type="ctrTitle"/>
          </p:nvPr>
        </p:nvSpPr>
        <p:spPr/>
        <p:txBody>
          <a:bodyPr/>
          <a:lstStyle/>
          <a:p>
            <a:r>
              <a:rPr lang="en-GB" dirty="0"/>
              <a:t>Case Study 3</a:t>
            </a:r>
          </a:p>
        </p:txBody>
      </p:sp>
      <p:sp>
        <p:nvSpPr>
          <p:cNvPr id="3" name="Subtitle 2">
            <a:extLst>
              <a:ext uri="{FF2B5EF4-FFF2-40B4-BE49-F238E27FC236}">
                <a16:creationId xmlns:a16="http://schemas.microsoft.com/office/drawing/2014/main" id="{8F1515BB-09E1-4969-A469-7C58DFCA1371}"/>
              </a:ext>
            </a:extLst>
          </p:cNvPr>
          <p:cNvSpPr>
            <a:spLocks noGrp="1"/>
          </p:cNvSpPr>
          <p:nvPr>
            <p:ph type="subTitle" idx="1"/>
          </p:nvPr>
        </p:nvSpPr>
        <p:spPr>
          <a:xfrm>
            <a:off x="1775317" y="4186692"/>
            <a:ext cx="5400000" cy="747897"/>
          </a:xfrm>
        </p:spPr>
        <p:txBody>
          <a:bodyPr/>
          <a:lstStyle/>
          <a:p>
            <a:r>
              <a:rPr lang="en-GB" dirty="0"/>
              <a:t>Peer PDP coaching and mentoring in the Faculty of Wellbeing, Education, Languages and Sport (WELS) – Alison Fox</a:t>
            </a:r>
          </a:p>
        </p:txBody>
      </p:sp>
    </p:spTree>
    <p:extLst>
      <p:ext uri="{BB962C8B-B14F-4D97-AF65-F5344CB8AC3E}">
        <p14:creationId xmlns:p14="http://schemas.microsoft.com/office/powerpoint/2010/main" val="54498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4C9831-579B-4CB9-A12B-9C63B94E54B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848F23B7-8651-E149-B9E3-C0DBFEEE47AF}"/>
              </a:ext>
            </a:extLst>
          </p:cNvPr>
          <p:cNvSpPr>
            <a:spLocks noGrp="1"/>
          </p:cNvSpPr>
          <p:nvPr>
            <p:ph type="ctrTitle"/>
          </p:nvPr>
        </p:nvSpPr>
        <p:spPr>
          <a:xfrm>
            <a:off x="388801" y="544317"/>
            <a:ext cx="7461303" cy="469124"/>
          </a:xfrm>
        </p:spPr>
        <p:txBody>
          <a:bodyPr/>
          <a:lstStyle/>
          <a:p>
            <a:r>
              <a:rPr lang="en-US" dirty="0"/>
              <a:t>Staff-student collaboration towards supporting PDP </a:t>
            </a:r>
          </a:p>
        </p:txBody>
      </p:sp>
      <p:grpSp>
        <p:nvGrpSpPr>
          <p:cNvPr id="6" name="Group 5">
            <a:extLst>
              <a:ext uri="{FF2B5EF4-FFF2-40B4-BE49-F238E27FC236}">
                <a16:creationId xmlns:a16="http://schemas.microsoft.com/office/drawing/2014/main" id="{32F69A68-4451-204E-B512-7992C40A3491}"/>
              </a:ext>
            </a:extLst>
          </p:cNvPr>
          <p:cNvGrpSpPr/>
          <p:nvPr/>
        </p:nvGrpSpPr>
        <p:grpSpPr>
          <a:xfrm rot="10800000">
            <a:off x="5190853" y="2072002"/>
            <a:ext cx="345769" cy="439145"/>
            <a:chOff x="4796027" y="917035"/>
            <a:chExt cx="345769" cy="439145"/>
          </a:xfrm>
        </p:grpSpPr>
        <p:sp>
          <p:nvSpPr>
            <p:cNvPr id="7" name="Right Arrow 6">
              <a:extLst>
                <a:ext uri="{FF2B5EF4-FFF2-40B4-BE49-F238E27FC236}">
                  <a16:creationId xmlns:a16="http://schemas.microsoft.com/office/drawing/2014/main" id="{D3539293-FA2F-0A46-9BA4-E640AEF9ECD0}"/>
                </a:ext>
              </a:extLst>
            </p:cNvPr>
            <p:cNvSpPr/>
            <p:nvPr/>
          </p:nvSpPr>
          <p:spPr>
            <a:xfrm rot="12647005">
              <a:off x="4796027" y="917035"/>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Right Arrow 4">
              <a:extLst>
                <a:ext uri="{FF2B5EF4-FFF2-40B4-BE49-F238E27FC236}">
                  <a16:creationId xmlns:a16="http://schemas.microsoft.com/office/drawing/2014/main" id="{5A7992DF-F499-FA4A-BD1F-4AD3E882943C}"/>
                </a:ext>
              </a:extLst>
            </p:cNvPr>
            <p:cNvSpPr txBox="1"/>
            <p:nvPr/>
          </p:nvSpPr>
          <p:spPr>
            <a:xfrm rot="12647005">
              <a:off x="4892451" y="1031408"/>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p:txBody>
        </p:sp>
      </p:grpSp>
      <p:grpSp>
        <p:nvGrpSpPr>
          <p:cNvPr id="9" name="Group 8">
            <a:extLst>
              <a:ext uri="{FF2B5EF4-FFF2-40B4-BE49-F238E27FC236}">
                <a16:creationId xmlns:a16="http://schemas.microsoft.com/office/drawing/2014/main" id="{4D3627FE-4DF2-B849-ACE0-278208692185}"/>
              </a:ext>
            </a:extLst>
          </p:cNvPr>
          <p:cNvGrpSpPr/>
          <p:nvPr/>
        </p:nvGrpSpPr>
        <p:grpSpPr>
          <a:xfrm flipV="1">
            <a:off x="6002808" y="3584728"/>
            <a:ext cx="439145" cy="345770"/>
            <a:chOff x="5603733" y="2424004"/>
            <a:chExt cx="439145" cy="345770"/>
          </a:xfrm>
        </p:grpSpPr>
        <p:sp>
          <p:nvSpPr>
            <p:cNvPr id="10" name="Right Arrow 9">
              <a:extLst>
                <a:ext uri="{FF2B5EF4-FFF2-40B4-BE49-F238E27FC236}">
                  <a16:creationId xmlns:a16="http://schemas.microsoft.com/office/drawing/2014/main" id="{89045209-F563-D44E-A0E9-552AAFFD98B6}"/>
                </a:ext>
              </a:extLst>
            </p:cNvPr>
            <p:cNvSpPr/>
            <p:nvPr/>
          </p:nvSpPr>
          <p:spPr>
            <a:xfrm rot="16200000">
              <a:off x="5650421" y="2377316"/>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a:extLst>
                <a:ext uri="{FF2B5EF4-FFF2-40B4-BE49-F238E27FC236}">
                  <a16:creationId xmlns:a16="http://schemas.microsoft.com/office/drawing/2014/main" id="{318AE838-BE49-DD4B-8619-7B289040ED71}"/>
                </a:ext>
              </a:extLst>
            </p:cNvPr>
            <p:cNvSpPr txBox="1"/>
            <p:nvPr/>
          </p:nvSpPr>
          <p:spPr>
            <a:xfrm rot="16200000">
              <a:off x="5702287" y="2517011"/>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p:txBody>
        </p:sp>
      </p:grpSp>
      <p:grpSp>
        <p:nvGrpSpPr>
          <p:cNvPr id="12" name="Group 11">
            <a:extLst>
              <a:ext uri="{FF2B5EF4-FFF2-40B4-BE49-F238E27FC236}">
                <a16:creationId xmlns:a16="http://schemas.microsoft.com/office/drawing/2014/main" id="{C7D73520-22B7-5941-A448-4576A10C600A}"/>
              </a:ext>
            </a:extLst>
          </p:cNvPr>
          <p:cNvGrpSpPr/>
          <p:nvPr/>
        </p:nvGrpSpPr>
        <p:grpSpPr>
          <a:xfrm rot="10800000">
            <a:off x="5190852" y="4971320"/>
            <a:ext cx="345769" cy="439145"/>
            <a:chOff x="4812977" y="3847383"/>
            <a:chExt cx="345769" cy="439145"/>
          </a:xfrm>
        </p:grpSpPr>
        <p:sp>
          <p:nvSpPr>
            <p:cNvPr id="13" name="Right Arrow 12">
              <a:extLst>
                <a:ext uri="{FF2B5EF4-FFF2-40B4-BE49-F238E27FC236}">
                  <a16:creationId xmlns:a16="http://schemas.microsoft.com/office/drawing/2014/main" id="{633024EB-D2AB-424D-B1F7-4F936BDB30F9}"/>
                </a:ext>
              </a:extLst>
            </p:cNvPr>
            <p:cNvSpPr/>
            <p:nvPr/>
          </p:nvSpPr>
          <p:spPr>
            <a:xfrm rot="19731444">
              <a:off x="4812977" y="3847383"/>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4">
              <a:extLst>
                <a:ext uri="{FF2B5EF4-FFF2-40B4-BE49-F238E27FC236}">
                  <a16:creationId xmlns:a16="http://schemas.microsoft.com/office/drawing/2014/main" id="{71458820-0486-4B42-A668-BC894885FB7F}"/>
                </a:ext>
              </a:extLst>
            </p:cNvPr>
            <p:cNvSpPr txBox="1"/>
            <p:nvPr/>
          </p:nvSpPr>
          <p:spPr>
            <a:xfrm rot="30531444">
              <a:off x="4820452" y="3962035"/>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p:txBody>
        </p:sp>
      </p:grpSp>
      <p:grpSp>
        <p:nvGrpSpPr>
          <p:cNvPr id="15" name="Group 14">
            <a:extLst>
              <a:ext uri="{FF2B5EF4-FFF2-40B4-BE49-F238E27FC236}">
                <a16:creationId xmlns:a16="http://schemas.microsoft.com/office/drawing/2014/main" id="{D99F124D-4DC9-624E-9B2B-A0CB591F6F37}"/>
              </a:ext>
            </a:extLst>
          </p:cNvPr>
          <p:cNvGrpSpPr/>
          <p:nvPr/>
        </p:nvGrpSpPr>
        <p:grpSpPr>
          <a:xfrm flipH="1" flipV="1">
            <a:off x="3507018" y="4998142"/>
            <a:ext cx="345769" cy="439145"/>
            <a:chOff x="3121140" y="3857169"/>
            <a:chExt cx="345769" cy="439145"/>
          </a:xfrm>
        </p:grpSpPr>
        <p:sp>
          <p:nvSpPr>
            <p:cNvPr id="16" name="Right Arrow 15">
              <a:extLst>
                <a:ext uri="{FF2B5EF4-FFF2-40B4-BE49-F238E27FC236}">
                  <a16:creationId xmlns:a16="http://schemas.microsoft.com/office/drawing/2014/main" id="{6D184682-7D86-E34A-8DE0-5FC5B086F111}"/>
                </a:ext>
              </a:extLst>
            </p:cNvPr>
            <p:cNvSpPr/>
            <p:nvPr/>
          </p:nvSpPr>
          <p:spPr>
            <a:xfrm rot="2304549">
              <a:off x="3121140" y="3857169"/>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ight Arrow 4">
              <a:extLst>
                <a:ext uri="{FF2B5EF4-FFF2-40B4-BE49-F238E27FC236}">
                  <a16:creationId xmlns:a16="http://schemas.microsoft.com/office/drawing/2014/main" id="{85E90F68-390B-534D-9736-5CF5AE376FD4}"/>
                </a:ext>
              </a:extLst>
            </p:cNvPr>
            <p:cNvSpPr txBox="1"/>
            <p:nvPr/>
          </p:nvSpPr>
          <p:spPr>
            <a:xfrm rot="13104549">
              <a:off x="3132364" y="3912775"/>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p:txBody>
        </p:sp>
      </p:grpSp>
      <p:grpSp>
        <p:nvGrpSpPr>
          <p:cNvPr id="18" name="Group 17">
            <a:extLst>
              <a:ext uri="{FF2B5EF4-FFF2-40B4-BE49-F238E27FC236}">
                <a16:creationId xmlns:a16="http://schemas.microsoft.com/office/drawing/2014/main" id="{3650B852-79CC-EB41-B22B-C8E7E6C43F50}"/>
              </a:ext>
            </a:extLst>
          </p:cNvPr>
          <p:cNvGrpSpPr/>
          <p:nvPr/>
        </p:nvGrpSpPr>
        <p:grpSpPr>
          <a:xfrm flipV="1">
            <a:off x="2581070" y="3584728"/>
            <a:ext cx="439145" cy="345769"/>
            <a:chOff x="2220058" y="2443576"/>
            <a:chExt cx="439145" cy="345769"/>
          </a:xfrm>
        </p:grpSpPr>
        <p:sp>
          <p:nvSpPr>
            <p:cNvPr id="19" name="Right Arrow 18">
              <a:extLst>
                <a:ext uri="{FF2B5EF4-FFF2-40B4-BE49-F238E27FC236}">
                  <a16:creationId xmlns:a16="http://schemas.microsoft.com/office/drawing/2014/main" id="{E0FC9751-2E79-C04C-92DD-EF2B0CE51E38}"/>
                </a:ext>
              </a:extLst>
            </p:cNvPr>
            <p:cNvSpPr/>
            <p:nvPr/>
          </p:nvSpPr>
          <p:spPr>
            <a:xfrm rot="5400000">
              <a:off x="2266746" y="2396888"/>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a:extLst>
                <a:ext uri="{FF2B5EF4-FFF2-40B4-BE49-F238E27FC236}">
                  <a16:creationId xmlns:a16="http://schemas.microsoft.com/office/drawing/2014/main" id="{CD9FFDCB-4D23-234C-B3B6-34B40CA212EA}"/>
                </a:ext>
              </a:extLst>
            </p:cNvPr>
            <p:cNvSpPr txBox="1"/>
            <p:nvPr/>
          </p:nvSpPr>
          <p:spPr>
            <a:xfrm rot="5400000">
              <a:off x="2318612" y="2432852"/>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p:txBody>
        </p:sp>
      </p:grpSp>
      <p:grpSp>
        <p:nvGrpSpPr>
          <p:cNvPr id="21" name="Group 20">
            <a:extLst>
              <a:ext uri="{FF2B5EF4-FFF2-40B4-BE49-F238E27FC236}">
                <a16:creationId xmlns:a16="http://schemas.microsoft.com/office/drawing/2014/main" id="{87F6CC45-8BFB-1D42-A54C-2F12A3750F96}"/>
              </a:ext>
            </a:extLst>
          </p:cNvPr>
          <p:cNvGrpSpPr/>
          <p:nvPr/>
        </p:nvGrpSpPr>
        <p:grpSpPr>
          <a:xfrm flipH="1" flipV="1">
            <a:off x="3470171" y="2098545"/>
            <a:ext cx="345769" cy="439145"/>
            <a:chOff x="3104190" y="926821"/>
            <a:chExt cx="345769" cy="439145"/>
          </a:xfrm>
        </p:grpSpPr>
        <p:sp>
          <p:nvSpPr>
            <p:cNvPr id="22" name="Right Arrow 21">
              <a:extLst>
                <a:ext uri="{FF2B5EF4-FFF2-40B4-BE49-F238E27FC236}">
                  <a16:creationId xmlns:a16="http://schemas.microsoft.com/office/drawing/2014/main" id="{D3DDEF37-06FE-1443-82AD-4B537005E5DB}"/>
                </a:ext>
              </a:extLst>
            </p:cNvPr>
            <p:cNvSpPr/>
            <p:nvPr/>
          </p:nvSpPr>
          <p:spPr>
            <a:xfrm rot="8827976">
              <a:off x="3104190" y="926821"/>
              <a:ext cx="345769" cy="4391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4">
              <a:extLst>
                <a:ext uri="{FF2B5EF4-FFF2-40B4-BE49-F238E27FC236}">
                  <a16:creationId xmlns:a16="http://schemas.microsoft.com/office/drawing/2014/main" id="{9E1072F1-7527-2841-99A2-9456E256D7B0}"/>
                </a:ext>
              </a:extLst>
            </p:cNvPr>
            <p:cNvSpPr txBox="1"/>
            <p:nvPr/>
          </p:nvSpPr>
          <p:spPr>
            <a:xfrm rot="8827976">
              <a:off x="3199619" y="986503"/>
              <a:ext cx="242038" cy="2634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p:txBody>
        </p:sp>
      </p:grpSp>
      <p:grpSp>
        <p:nvGrpSpPr>
          <p:cNvPr id="24" name="Group 23">
            <a:extLst>
              <a:ext uri="{FF2B5EF4-FFF2-40B4-BE49-F238E27FC236}">
                <a16:creationId xmlns:a16="http://schemas.microsoft.com/office/drawing/2014/main" id="{48D86EA8-D2BF-4741-A225-D19C2D1CD19B}"/>
              </a:ext>
            </a:extLst>
          </p:cNvPr>
          <p:cNvGrpSpPr/>
          <p:nvPr/>
        </p:nvGrpSpPr>
        <p:grpSpPr>
          <a:xfrm>
            <a:off x="3873771" y="1150938"/>
            <a:ext cx="1301170" cy="1301170"/>
            <a:chOff x="3480883" y="2524"/>
            <a:chExt cx="1301170" cy="1301170"/>
          </a:xfrm>
        </p:grpSpPr>
        <p:sp>
          <p:nvSpPr>
            <p:cNvPr id="25" name="Oval 24">
              <a:extLst>
                <a:ext uri="{FF2B5EF4-FFF2-40B4-BE49-F238E27FC236}">
                  <a16:creationId xmlns:a16="http://schemas.microsoft.com/office/drawing/2014/main" id="{755B6F88-F911-B746-B9FC-028F507AF47D}"/>
                </a:ext>
              </a:extLst>
            </p:cNvPr>
            <p:cNvSpPr/>
            <p:nvPr/>
          </p:nvSpPr>
          <p:spPr>
            <a:xfrm>
              <a:off x="3480883" y="2524"/>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35CD5F4B-34C7-F04F-B378-85857C3810DF}"/>
                </a:ext>
              </a:extLst>
            </p:cNvPr>
            <p:cNvSpPr txBox="1"/>
            <p:nvPr/>
          </p:nvSpPr>
          <p:spPr>
            <a:xfrm>
              <a:off x="3671434" y="193076"/>
              <a:ext cx="999349"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Module engagement</a:t>
              </a:r>
            </a:p>
          </p:txBody>
        </p:sp>
      </p:grpSp>
      <p:grpSp>
        <p:nvGrpSpPr>
          <p:cNvPr id="27" name="Group 26">
            <a:extLst>
              <a:ext uri="{FF2B5EF4-FFF2-40B4-BE49-F238E27FC236}">
                <a16:creationId xmlns:a16="http://schemas.microsoft.com/office/drawing/2014/main" id="{5EFAB7A4-0921-034C-A605-532FA759D301}"/>
              </a:ext>
            </a:extLst>
          </p:cNvPr>
          <p:cNvGrpSpPr/>
          <p:nvPr/>
        </p:nvGrpSpPr>
        <p:grpSpPr>
          <a:xfrm>
            <a:off x="2165449" y="2146061"/>
            <a:ext cx="1301170" cy="1301170"/>
            <a:chOff x="3480883" y="2524"/>
            <a:chExt cx="1301170" cy="1301170"/>
          </a:xfrm>
        </p:grpSpPr>
        <p:sp>
          <p:nvSpPr>
            <p:cNvPr id="28" name="Oval 27">
              <a:extLst>
                <a:ext uri="{FF2B5EF4-FFF2-40B4-BE49-F238E27FC236}">
                  <a16:creationId xmlns:a16="http://schemas.microsoft.com/office/drawing/2014/main" id="{316CDECB-CA4A-5244-9285-C5113873E6FC}"/>
                </a:ext>
              </a:extLst>
            </p:cNvPr>
            <p:cNvSpPr/>
            <p:nvPr/>
          </p:nvSpPr>
          <p:spPr>
            <a:xfrm>
              <a:off x="3480883" y="2524"/>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8BFCD333-1818-FE47-91AA-6B2B3FCAACF3}"/>
                </a:ext>
              </a:extLst>
            </p:cNvPr>
            <p:cNvSpPr txBox="1"/>
            <p:nvPr/>
          </p:nvSpPr>
          <p:spPr>
            <a:xfrm>
              <a:off x="3671435" y="193076"/>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300" dirty="0"/>
                <a:t>Self-regulation of learning</a:t>
              </a:r>
            </a:p>
          </p:txBody>
        </p:sp>
      </p:grpSp>
      <p:grpSp>
        <p:nvGrpSpPr>
          <p:cNvPr id="30" name="Group 29">
            <a:extLst>
              <a:ext uri="{FF2B5EF4-FFF2-40B4-BE49-F238E27FC236}">
                <a16:creationId xmlns:a16="http://schemas.microsoft.com/office/drawing/2014/main" id="{70E91991-D4EA-0E44-ABED-294F02E6BD05}"/>
              </a:ext>
            </a:extLst>
          </p:cNvPr>
          <p:cNvGrpSpPr/>
          <p:nvPr/>
        </p:nvGrpSpPr>
        <p:grpSpPr>
          <a:xfrm>
            <a:off x="2172707" y="4064209"/>
            <a:ext cx="1301170" cy="1301170"/>
            <a:chOff x="3480883" y="2524"/>
            <a:chExt cx="1301170" cy="1301170"/>
          </a:xfrm>
        </p:grpSpPr>
        <p:sp>
          <p:nvSpPr>
            <p:cNvPr id="31" name="Oval 30">
              <a:extLst>
                <a:ext uri="{FF2B5EF4-FFF2-40B4-BE49-F238E27FC236}">
                  <a16:creationId xmlns:a16="http://schemas.microsoft.com/office/drawing/2014/main" id="{E3201028-E3EF-B94B-A2F3-FB14BC5212D1}"/>
                </a:ext>
              </a:extLst>
            </p:cNvPr>
            <p:cNvSpPr/>
            <p:nvPr/>
          </p:nvSpPr>
          <p:spPr>
            <a:xfrm>
              <a:off x="3480883" y="2524"/>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46FEEA0B-D170-1F47-8AFB-689A02C81CD4}"/>
                </a:ext>
              </a:extLst>
            </p:cNvPr>
            <p:cNvSpPr txBox="1"/>
            <p:nvPr/>
          </p:nvSpPr>
          <p:spPr>
            <a:xfrm>
              <a:off x="3671435" y="193076"/>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dirty="0"/>
                <a:t>PDP support</a:t>
              </a:r>
              <a:endParaRPr lang="en-GB" sz="1300" kern="1200" dirty="0"/>
            </a:p>
          </p:txBody>
        </p:sp>
      </p:grpSp>
      <p:grpSp>
        <p:nvGrpSpPr>
          <p:cNvPr id="33" name="Group 32">
            <a:extLst>
              <a:ext uri="{FF2B5EF4-FFF2-40B4-BE49-F238E27FC236}">
                <a16:creationId xmlns:a16="http://schemas.microsoft.com/office/drawing/2014/main" id="{60459FD1-4C85-8B48-9C02-3F3A5C7CC434}"/>
              </a:ext>
            </a:extLst>
          </p:cNvPr>
          <p:cNvGrpSpPr/>
          <p:nvPr/>
        </p:nvGrpSpPr>
        <p:grpSpPr>
          <a:xfrm>
            <a:off x="3882489" y="5057396"/>
            <a:ext cx="1301170" cy="1301170"/>
            <a:chOff x="3480883" y="3909655"/>
            <a:chExt cx="1301170" cy="1301170"/>
          </a:xfrm>
        </p:grpSpPr>
        <p:sp>
          <p:nvSpPr>
            <p:cNvPr id="34" name="Oval 33">
              <a:extLst>
                <a:ext uri="{FF2B5EF4-FFF2-40B4-BE49-F238E27FC236}">
                  <a16:creationId xmlns:a16="http://schemas.microsoft.com/office/drawing/2014/main" id="{474EB588-F9E1-AB47-9BD5-E1D46F3854F9}"/>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a:extLst>
                <a:ext uri="{FF2B5EF4-FFF2-40B4-BE49-F238E27FC236}">
                  <a16:creationId xmlns:a16="http://schemas.microsoft.com/office/drawing/2014/main" id="{5D8D7F21-350A-064A-B63F-DEA8CF1CA0B5}"/>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ePortfolio</a:t>
              </a:r>
              <a:r>
                <a:rPr lang="en-GB" sz="1300" kern="1200" dirty="0"/>
                <a:t> tool</a:t>
              </a:r>
            </a:p>
          </p:txBody>
        </p:sp>
      </p:grpSp>
      <p:grpSp>
        <p:nvGrpSpPr>
          <p:cNvPr id="36" name="Group 35">
            <a:extLst>
              <a:ext uri="{FF2B5EF4-FFF2-40B4-BE49-F238E27FC236}">
                <a16:creationId xmlns:a16="http://schemas.microsoft.com/office/drawing/2014/main" id="{49124D95-4BC0-5A47-8AE7-2F7273A629E8}"/>
              </a:ext>
            </a:extLst>
          </p:cNvPr>
          <p:cNvGrpSpPr/>
          <p:nvPr/>
        </p:nvGrpSpPr>
        <p:grpSpPr>
          <a:xfrm>
            <a:off x="5574686" y="4082680"/>
            <a:ext cx="1301170" cy="1301170"/>
            <a:chOff x="3480883" y="3909655"/>
            <a:chExt cx="1301170" cy="1301170"/>
          </a:xfrm>
        </p:grpSpPr>
        <p:sp>
          <p:nvSpPr>
            <p:cNvPr id="37" name="Oval 36">
              <a:extLst>
                <a:ext uri="{FF2B5EF4-FFF2-40B4-BE49-F238E27FC236}">
                  <a16:creationId xmlns:a16="http://schemas.microsoft.com/office/drawing/2014/main" id="{5903624F-9036-EC49-B10D-8BBBAEEBE2A7}"/>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a:extLst>
                <a:ext uri="{FF2B5EF4-FFF2-40B4-BE49-F238E27FC236}">
                  <a16:creationId xmlns:a16="http://schemas.microsoft.com/office/drawing/2014/main" id="{DFBE5E74-264F-C64D-98D2-54D04FFFA0F2}"/>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PDP status</a:t>
              </a:r>
            </a:p>
          </p:txBody>
        </p:sp>
      </p:grpSp>
      <p:grpSp>
        <p:nvGrpSpPr>
          <p:cNvPr id="39" name="Group 38">
            <a:extLst>
              <a:ext uri="{FF2B5EF4-FFF2-40B4-BE49-F238E27FC236}">
                <a16:creationId xmlns:a16="http://schemas.microsoft.com/office/drawing/2014/main" id="{AB9E5D4B-3F78-6841-A5EA-8DC4453DA98B}"/>
              </a:ext>
            </a:extLst>
          </p:cNvPr>
          <p:cNvGrpSpPr/>
          <p:nvPr/>
        </p:nvGrpSpPr>
        <p:grpSpPr>
          <a:xfrm>
            <a:off x="5574686" y="2108660"/>
            <a:ext cx="1301170" cy="1301170"/>
            <a:chOff x="3480883" y="3909655"/>
            <a:chExt cx="1301170" cy="1301170"/>
          </a:xfrm>
        </p:grpSpPr>
        <p:sp>
          <p:nvSpPr>
            <p:cNvPr id="40" name="Oval 39">
              <a:extLst>
                <a:ext uri="{FF2B5EF4-FFF2-40B4-BE49-F238E27FC236}">
                  <a16:creationId xmlns:a16="http://schemas.microsoft.com/office/drawing/2014/main" id="{9FAA4D09-1E6F-0945-90B3-75DA23D8B0E1}"/>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a:extLst>
                <a:ext uri="{FF2B5EF4-FFF2-40B4-BE49-F238E27FC236}">
                  <a16:creationId xmlns:a16="http://schemas.microsoft.com/office/drawing/2014/main" id="{33E460E8-3BCB-F142-AE12-858F43C9A5E9}"/>
                </a:ext>
              </a:extLst>
            </p:cNvPr>
            <p:cNvSpPr txBox="1"/>
            <p:nvPr/>
          </p:nvSpPr>
          <p:spPr>
            <a:xfrm>
              <a:off x="3671435" y="4100207"/>
              <a:ext cx="965692"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1300" dirty="0"/>
                <a:t>PDP engagement</a:t>
              </a:r>
            </a:p>
          </p:txBody>
        </p:sp>
      </p:grpSp>
      <p:grpSp>
        <p:nvGrpSpPr>
          <p:cNvPr id="47" name="Group 46">
            <a:extLst>
              <a:ext uri="{FF2B5EF4-FFF2-40B4-BE49-F238E27FC236}">
                <a16:creationId xmlns:a16="http://schemas.microsoft.com/office/drawing/2014/main" id="{CB162F4D-5EDB-1142-BEC5-46754AB592E1}"/>
              </a:ext>
            </a:extLst>
          </p:cNvPr>
          <p:cNvGrpSpPr/>
          <p:nvPr/>
        </p:nvGrpSpPr>
        <p:grpSpPr>
          <a:xfrm>
            <a:off x="3882489" y="1136583"/>
            <a:ext cx="1301170" cy="1301170"/>
            <a:chOff x="3480883" y="3909655"/>
            <a:chExt cx="1301170" cy="1301170"/>
          </a:xfrm>
        </p:grpSpPr>
        <p:sp>
          <p:nvSpPr>
            <p:cNvPr id="48" name="Oval 47">
              <a:extLst>
                <a:ext uri="{FF2B5EF4-FFF2-40B4-BE49-F238E27FC236}">
                  <a16:creationId xmlns:a16="http://schemas.microsoft.com/office/drawing/2014/main" id="{A8B8DB4D-7909-7D4B-AA21-0BF021A8023E}"/>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
              <a:extLst>
                <a:ext uri="{FF2B5EF4-FFF2-40B4-BE49-F238E27FC236}">
                  <a16:creationId xmlns:a16="http://schemas.microsoft.com/office/drawing/2014/main" id="{FD066771-F236-3349-9F9A-5A7C3CF90C26}"/>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000" kern="1200" dirty="0"/>
                <a:t>Deepen and increase engagement with module study (recognising the added value of study)</a:t>
              </a:r>
            </a:p>
          </p:txBody>
        </p:sp>
      </p:grpSp>
      <p:grpSp>
        <p:nvGrpSpPr>
          <p:cNvPr id="50" name="Group 49">
            <a:extLst>
              <a:ext uri="{FF2B5EF4-FFF2-40B4-BE49-F238E27FC236}">
                <a16:creationId xmlns:a16="http://schemas.microsoft.com/office/drawing/2014/main" id="{884E8300-F1DE-5544-90A8-C4EAA5470243}"/>
              </a:ext>
            </a:extLst>
          </p:cNvPr>
          <p:cNvGrpSpPr/>
          <p:nvPr/>
        </p:nvGrpSpPr>
        <p:grpSpPr>
          <a:xfrm>
            <a:off x="5589772" y="2102257"/>
            <a:ext cx="1301170" cy="1301170"/>
            <a:chOff x="3480883" y="3909655"/>
            <a:chExt cx="1301170" cy="1301170"/>
          </a:xfrm>
        </p:grpSpPr>
        <p:sp>
          <p:nvSpPr>
            <p:cNvPr id="51" name="Oval 50">
              <a:extLst>
                <a:ext uri="{FF2B5EF4-FFF2-40B4-BE49-F238E27FC236}">
                  <a16:creationId xmlns:a16="http://schemas.microsoft.com/office/drawing/2014/main" id="{6FE09E43-CCA3-A148-81BA-2676585195FB}"/>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4">
              <a:extLst>
                <a:ext uri="{FF2B5EF4-FFF2-40B4-BE49-F238E27FC236}">
                  <a16:creationId xmlns:a16="http://schemas.microsoft.com/office/drawing/2014/main" id="{82372089-CBD9-2B42-9A7E-A767BD6BA047}"/>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defTabSz="577850">
                <a:lnSpc>
                  <a:spcPct val="90000"/>
                </a:lnSpc>
                <a:spcBef>
                  <a:spcPct val="0"/>
                </a:spcBef>
                <a:spcAft>
                  <a:spcPct val="35000"/>
                </a:spcAft>
              </a:pPr>
              <a:r>
                <a:rPr lang="en-GB" sz="900" dirty="0"/>
                <a:t>Increase student engagement with PDP</a:t>
              </a:r>
              <a:endParaRPr lang="en-GB" sz="900" kern="1200" dirty="0"/>
            </a:p>
          </p:txBody>
        </p:sp>
      </p:grpSp>
      <p:grpSp>
        <p:nvGrpSpPr>
          <p:cNvPr id="55" name="Group 54">
            <a:extLst>
              <a:ext uri="{FF2B5EF4-FFF2-40B4-BE49-F238E27FC236}">
                <a16:creationId xmlns:a16="http://schemas.microsoft.com/office/drawing/2014/main" id="{D1B20226-8583-BF49-9194-6B666346B8AF}"/>
              </a:ext>
            </a:extLst>
          </p:cNvPr>
          <p:cNvGrpSpPr/>
          <p:nvPr/>
        </p:nvGrpSpPr>
        <p:grpSpPr>
          <a:xfrm>
            <a:off x="5579481" y="4072416"/>
            <a:ext cx="1301170" cy="1301170"/>
            <a:chOff x="3480883" y="3909655"/>
            <a:chExt cx="1301170" cy="1301170"/>
          </a:xfrm>
        </p:grpSpPr>
        <p:sp>
          <p:nvSpPr>
            <p:cNvPr id="56" name="Oval 55">
              <a:extLst>
                <a:ext uri="{FF2B5EF4-FFF2-40B4-BE49-F238E27FC236}">
                  <a16:creationId xmlns:a16="http://schemas.microsoft.com/office/drawing/2014/main" id="{82591484-3CC2-4244-98C4-4AEB5AA011F2}"/>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4">
              <a:extLst>
                <a:ext uri="{FF2B5EF4-FFF2-40B4-BE49-F238E27FC236}">
                  <a16:creationId xmlns:a16="http://schemas.microsoft.com/office/drawing/2014/main" id="{A9BBC3ED-7F3A-064C-AA05-41D20E38828B}"/>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000" dirty="0"/>
                <a:t>To give higher status to PDP</a:t>
              </a:r>
            </a:p>
          </p:txBody>
        </p:sp>
      </p:grpSp>
      <p:grpSp>
        <p:nvGrpSpPr>
          <p:cNvPr id="62" name="Group 61">
            <a:extLst>
              <a:ext uri="{FF2B5EF4-FFF2-40B4-BE49-F238E27FC236}">
                <a16:creationId xmlns:a16="http://schemas.microsoft.com/office/drawing/2014/main" id="{1192810E-0E37-A045-AFB8-2247D4DEF263}"/>
              </a:ext>
            </a:extLst>
          </p:cNvPr>
          <p:cNvGrpSpPr/>
          <p:nvPr/>
        </p:nvGrpSpPr>
        <p:grpSpPr>
          <a:xfrm>
            <a:off x="3877400" y="5070050"/>
            <a:ext cx="1301170" cy="1301170"/>
            <a:chOff x="3480883" y="3909655"/>
            <a:chExt cx="1301170" cy="1301170"/>
          </a:xfrm>
        </p:grpSpPr>
        <p:sp>
          <p:nvSpPr>
            <p:cNvPr id="63" name="Oval 62">
              <a:extLst>
                <a:ext uri="{FF2B5EF4-FFF2-40B4-BE49-F238E27FC236}">
                  <a16:creationId xmlns:a16="http://schemas.microsoft.com/office/drawing/2014/main" id="{1DD6C5A4-DCDF-1242-8CBD-D320ADCDFF07}"/>
                </a:ext>
              </a:extLst>
            </p:cNvPr>
            <p:cNvSpPr/>
            <p:nvPr/>
          </p:nvSpPr>
          <p:spPr>
            <a:xfrm>
              <a:off x="3480883" y="3909655"/>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Oval 4">
              <a:extLst>
                <a:ext uri="{FF2B5EF4-FFF2-40B4-BE49-F238E27FC236}">
                  <a16:creationId xmlns:a16="http://schemas.microsoft.com/office/drawing/2014/main" id="{4FD3DB65-D5C3-8443-B873-5FE82EAB2DE5}"/>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algn="ctr"/>
              <a:r>
                <a:rPr lang="en-GB" sz="1000" dirty="0"/>
                <a:t>Trial the use of a template and Microsoft OneNote as an </a:t>
              </a:r>
              <a:r>
                <a:rPr lang="en-GB" sz="1000" dirty="0" err="1"/>
                <a:t>ePortfolio</a:t>
              </a:r>
              <a:r>
                <a:rPr lang="en-GB" sz="1000" dirty="0"/>
                <a:t> tool</a:t>
              </a:r>
            </a:p>
          </p:txBody>
        </p:sp>
      </p:grpSp>
      <p:grpSp>
        <p:nvGrpSpPr>
          <p:cNvPr id="65" name="Group 64">
            <a:extLst>
              <a:ext uri="{FF2B5EF4-FFF2-40B4-BE49-F238E27FC236}">
                <a16:creationId xmlns:a16="http://schemas.microsoft.com/office/drawing/2014/main" id="{55EC115F-EFF6-A647-BD7C-EC7C7CB57275}"/>
              </a:ext>
            </a:extLst>
          </p:cNvPr>
          <p:cNvGrpSpPr/>
          <p:nvPr/>
        </p:nvGrpSpPr>
        <p:grpSpPr>
          <a:xfrm>
            <a:off x="2183767" y="4064209"/>
            <a:ext cx="1301170" cy="1301170"/>
            <a:chOff x="3480883" y="2524"/>
            <a:chExt cx="1301170" cy="1301170"/>
          </a:xfrm>
        </p:grpSpPr>
        <p:sp>
          <p:nvSpPr>
            <p:cNvPr id="66" name="Oval 65">
              <a:extLst>
                <a:ext uri="{FF2B5EF4-FFF2-40B4-BE49-F238E27FC236}">
                  <a16:creationId xmlns:a16="http://schemas.microsoft.com/office/drawing/2014/main" id="{096AE375-8594-F94B-BF98-E98D9674A875}"/>
                </a:ext>
              </a:extLst>
            </p:cNvPr>
            <p:cNvSpPr/>
            <p:nvPr/>
          </p:nvSpPr>
          <p:spPr>
            <a:xfrm>
              <a:off x="3480883" y="2524"/>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4">
              <a:extLst>
                <a:ext uri="{FF2B5EF4-FFF2-40B4-BE49-F238E27FC236}">
                  <a16:creationId xmlns:a16="http://schemas.microsoft.com/office/drawing/2014/main" id="{DC7251E3-35D7-674D-BE7B-B0FA368AF1DA}"/>
                </a:ext>
              </a:extLst>
            </p:cNvPr>
            <p:cNvSpPr txBox="1"/>
            <p:nvPr/>
          </p:nvSpPr>
          <p:spPr>
            <a:xfrm>
              <a:off x="3671435" y="193076"/>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000" dirty="0"/>
                <a:t>Develop support for PDP by learning from</a:t>
              </a:r>
            </a:p>
            <a:p>
              <a:pPr lvl="0" algn="ctr" defTabSz="577850">
                <a:lnSpc>
                  <a:spcPct val="90000"/>
                </a:lnSpc>
                <a:spcBef>
                  <a:spcPct val="0"/>
                </a:spcBef>
                <a:spcAft>
                  <a:spcPct val="35000"/>
                </a:spcAft>
              </a:pPr>
              <a:r>
                <a:rPr lang="en-GB" sz="1000" dirty="0"/>
                <a:t>student engagement with PDP</a:t>
              </a:r>
            </a:p>
          </p:txBody>
        </p:sp>
      </p:grpSp>
      <p:grpSp>
        <p:nvGrpSpPr>
          <p:cNvPr id="68" name="Group 67">
            <a:extLst>
              <a:ext uri="{FF2B5EF4-FFF2-40B4-BE49-F238E27FC236}">
                <a16:creationId xmlns:a16="http://schemas.microsoft.com/office/drawing/2014/main" id="{87D64CBC-0C72-6444-BD82-8C0189B78696}"/>
              </a:ext>
            </a:extLst>
          </p:cNvPr>
          <p:cNvGrpSpPr/>
          <p:nvPr/>
        </p:nvGrpSpPr>
        <p:grpSpPr>
          <a:xfrm>
            <a:off x="2159398" y="2146061"/>
            <a:ext cx="1301170" cy="1301170"/>
            <a:chOff x="3480883" y="2524"/>
            <a:chExt cx="1301170" cy="1301170"/>
          </a:xfrm>
        </p:grpSpPr>
        <p:sp>
          <p:nvSpPr>
            <p:cNvPr id="69" name="Oval 68">
              <a:extLst>
                <a:ext uri="{FF2B5EF4-FFF2-40B4-BE49-F238E27FC236}">
                  <a16:creationId xmlns:a16="http://schemas.microsoft.com/office/drawing/2014/main" id="{56DCF450-1CAB-8742-A10D-874FF6ADCE9E}"/>
                </a:ext>
              </a:extLst>
            </p:cNvPr>
            <p:cNvSpPr/>
            <p:nvPr/>
          </p:nvSpPr>
          <p:spPr>
            <a:xfrm>
              <a:off x="3480883" y="2524"/>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4">
              <a:extLst>
                <a:ext uri="{FF2B5EF4-FFF2-40B4-BE49-F238E27FC236}">
                  <a16:creationId xmlns:a16="http://schemas.microsoft.com/office/drawing/2014/main" id="{66718057-4FCF-9F45-93D1-658F8A95DFC5}"/>
                </a:ext>
              </a:extLst>
            </p:cNvPr>
            <p:cNvSpPr txBox="1"/>
            <p:nvPr/>
          </p:nvSpPr>
          <p:spPr>
            <a:xfrm>
              <a:off x="3671435" y="193076"/>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000" dirty="0"/>
                <a:t>To better understand how to support students’ meta-cognitive skill of self-regulation of learning (Zimmerman, 1989)</a:t>
              </a:r>
              <a:endParaRPr lang="en-GB" sz="1000" kern="1200" dirty="0"/>
            </a:p>
          </p:txBody>
        </p:sp>
      </p:grpSp>
      <p:grpSp>
        <p:nvGrpSpPr>
          <p:cNvPr id="59" name="Group 58">
            <a:extLst>
              <a:ext uri="{FF2B5EF4-FFF2-40B4-BE49-F238E27FC236}">
                <a16:creationId xmlns:a16="http://schemas.microsoft.com/office/drawing/2014/main" id="{7EB80E8C-6B6E-1C47-AF7A-1FC72FABE64E}"/>
              </a:ext>
            </a:extLst>
          </p:cNvPr>
          <p:cNvGrpSpPr>
            <a:grpSpLocks noChangeAspect="1"/>
          </p:cNvGrpSpPr>
          <p:nvPr/>
        </p:nvGrpSpPr>
        <p:grpSpPr>
          <a:xfrm>
            <a:off x="1964796" y="967904"/>
            <a:ext cx="5198400" cy="5198400"/>
            <a:chOff x="3480883" y="3932761"/>
            <a:chExt cx="1301170" cy="1301170"/>
          </a:xfrm>
        </p:grpSpPr>
        <p:sp>
          <p:nvSpPr>
            <p:cNvPr id="60" name="Oval 59">
              <a:extLst>
                <a:ext uri="{FF2B5EF4-FFF2-40B4-BE49-F238E27FC236}">
                  <a16:creationId xmlns:a16="http://schemas.microsoft.com/office/drawing/2014/main" id="{6435ED83-B49A-5C46-999C-A2FCB342CA0B}"/>
                </a:ext>
              </a:extLst>
            </p:cNvPr>
            <p:cNvSpPr/>
            <p:nvPr/>
          </p:nvSpPr>
          <p:spPr>
            <a:xfrm>
              <a:off x="3480883" y="3932761"/>
              <a:ext cx="1301170" cy="13011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Oval 4">
              <a:extLst>
                <a:ext uri="{FF2B5EF4-FFF2-40B4-BE49-F238E27FC236}">
                  <a16:creationId xmlns:a16="http://schemas.microsoft.com/office/drawing/2014/main" id="{D719BEFD-023E-B34B-A73E-C9502FFB6C2E}"/>
                </a:ext>
              </a:extLst>
            </p:cNvPr>
            <p:cNvSpPr txBox="1"/>
            <p:nvPr/>
          </p:nvSpPr>
          <p:spPr>
            <a:xfrm>
              <a:off x="3671435" y="4100207"/>
              <a:ext cx="920066" cy="920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4000" kern="1200" dirty="0"/>
                <a:t>Develop support for PDP by through student-staff coaching team &amp; links beyond </a:t>
              </a:r>
            </a:p>
          </p:txBody>
        </p:sp>
      </p:grpSp>
    </p:spTree>
    <p:extLst>
      <p:ext uri="{BB962C8B-B14F-4D97-AF65-F5344CB8AC3E}">
        <p14:creationId xmlns:p14="http://schemas.microsoft.com/office/powerpoint/2010/main" val="9697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24"/>
                                        </p:tgtEl>
                                      </p:cBhvr>
                                    </p:animEffect>
                                    <p:set>
                                      <p:cBhvr>
                                        <p:cTn id="7" dur="1" fill="hold">
                                          <p:stCondLst>
                                            <p:cond delay="9"/>
                                          </p:stCondLst>
                                        </p:cTn>
                                        <p:tgtEl>
                                          <p:spTgt spid="2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
                                        <p:tgtEl>
                                          <p:spTgt spid="47"/>
                                        </p:tgtEl>
                                      </p:cBhvr>
                                    </p:animEffect>
                                  </p:childTnLst>
                                </p:cTn>
                              </p:par>
                              <p:par>
                                <p:cTn id="11" presetID="42" presetClass="path" presetSubtype="0" accel="50000" decel="50000" fill="hold" nodeType="withEffect">
                                  <p:stCondLst>
                                    <p:cond delay="0"/>
                                  </p:stCondLst>
                                  <p:childTnLst>
                                    <p:animMotion origin="layout" path="M 0 0 L 0 0.25 E" pathEditMode="relative" ptsTypes="">
                                      <p:cBhvr>
                                        <p:cTn id="12" dur="2000" fill="hold"/>
                                        <p:tgtEl>
                                          <p:spTgt spid="47"/>
                                        </p:tgtEl>
                                        <p:attrNameLst>
                                          <p:attrName>ppt_x</p:attrName>
                                          <p:attrName>ppt_y</p:attrName>
                                        </p:attrNameLst>
                                      </p:cBhvr>
                                    </p:animMotion>
                                  </p:childTnLst>
                                </p:cTn>
                              </p:par>
                              <p:par>
                                <p:cTn id="13" presetID="6" presetClass="emph" presetSubtype="0" accel="50000" decel="50000" fill="hold" nodeType="withEffect">
                                  <p:stCondLst>
                                    <p:cond delay="0"/>
                                  </p:stCondLst>
                                  <p:childTnLst>
                                    <p:animScale>
                                      <p:cBhvr>
                                        <p:cTn id="14" dur="2000" fill="hold"/>
                                        <p:tgtEl>
                                          <p:spTgt spid="47"/>
                                        </p:tgtEl>
                                      </p:cBhvr>
                                      <p:by x="400000" y="40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7"/>
                                        </p:tgtEl>
                                      </p:cBhvr>
                                      <p:by x="25000" y="25000"/>
                                    </p:animScale>
                                  </p:childTnLst>
                                </p:cTn>
                              </p:par>
                              <p:par>
                                <p:cTn id="19" presetID="64" presetClass="path" presetSubtype="0" accel="50000" decel="50000" fill="hold" nodeType="withEffect">
                                  <p:stCondLst>
                                    <p:cond delay="0"/>
                                  </p:stCondLst>
                                  <p:childTnLst>
                                    <p:animMotion origin="layout" path="M 2.77778E-6 0.25 L 2.77778E-6 -3.33333E-6 " pathEditMode="relative" rAng="0" ptsTypes="AA">
                                      <p:cBhvr>
                                        <p:cTn id="20" dur="2000" fill="hold"/>
                                        <p:tgtEl>
                                          <p:spTgt spid="47"/>
                                        </p:tgtEl>
                                        <p:attrNameLst>
                                          <p:attrName>ppt_x</p:attrName>
                                          <p:attrName>ppt_y</p:attrName>
                                        </p:attrNameLst>
                                      </p:cBhvr>
                                      <p:rCtr x="0" y="-12500"/>
                                    </p:animMotion>
                                  </p:childTnLst>
                                </p:cTn>
                              </p:par>
                              <p:par>
                                <p:cTn id="21" presetID="10" presetClass="exit" presetSubtype="0" fill="hold" nodeType="withEffect">
                                  <p:stCondLst>
                                    <p:cond delay="2000"/>
                                  </p:stCondLst>
                                  <p:childTnLst>
                                    <p:animEffect transition="out" filter="fade">
                                      <p:cBhvr>
                                        <p:cTn id="22" dur="10"/>
                                        <p:tgtEl>
                                          <p:spTgt spid="47"/>
                                        </p:tgtEl>
                                      </p:cBhvr>
                                    </p:animEffect>
                                    <p:set>
                                      <p:cBhvr>
                                        <p:cTn id="23" dur="1" fill="hold">
                                          <p:stCondLst>
                                            <p:cond delay="9"/>
                                          </p:stCondLst>
                                        </p:cTn>
                                        <p:tgtEl>
                                          <p:spTgt spid="47"/>
                                        </p:tgtEl>
                                        <p:attrNameLst>
                                          <p:attrName>style.visibility</p:attrName>
                                        </p:attrNameLst>
                                      </p:cBhvr>
                                      <p:to>
                                        <p:strVal val="hidden"/>
                                      </p:to>
                                    </p:set>
                                  </p:childTnLst>
                                </p:cTn>
                              </p:par>
                              <p:par>
                                <p:cTn id="24" presetID="10" presetClass="entr" presetSubtype="0"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
                                        <p:tgtEl>
                                          <p:spTgt spid="39"/>
                                        </p:tgtEl>
                                      </p:cBhvr>
                                    </p:animEffect>
                                    <p:set>
                                      <p:cBhvr>
                                        <p:cTn id="31" dur="1" fill="hold">
                                          <p:stCondLst>
                                            <p:cond delay="9"/>
                                          </p:stCondLst>
                                        </p:cTn>
                                        <p:tgtEl>
                                          <p:spTgt spid="3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42" presetClass="path" presetSubtype="0" accel="50000" decel="50000" fill="hold" nodeType="withEffect">
                                  <p:stCondLst>
                                    <p:cond delay="0"/>
                                  </p:stCondLst>
                                  <p:childTnLst>
                                    <p:animMotion origin="layout" path="M -1.94444E-6 3.7037E-7 L -0.18819 0.11227 " pathEditMode="relative" rAng="0" ptsTypes="AA">
                                      <p:cBhvr>
                                        <p:cTn id="36" dur="2000" fill="hold"/>
                                        <p:tgtEl>
                                          <p:spTgt spid="50"/>
                                        </p:tgtEl>
                                        <p:attrNameLst>
                                          <p:attrName>ppt_x</p:attrName>
                                          <p:attrName>ppt_y</p:attrName>
                                        </p:attrNameLst>
                                      </p:cBhvr>
                                      <p:rCtr x="-9410" y="5602"/>
                                    </p:animMotion>
                                  </p:childTnLst>
                                </p:cTn>
                              </p:par>
                              <p:par>
                                <p:cTn id="37" presetID="6" presetClass="emph" presetSubtype="0" accel="50000" decel="50000" fill="hold" nodeType="withEffect">
                                  <p:stCondLst>
                                    <p:cond delay="0"/>
                                  </p:stCondLst>
                                  <p:childTnLst>
                                    <p:animScale>
                                      <p:cBhvr>
                                        <p:cTn id="38" dur="2000" fill="hold"/>
                                        <p:tgtEl>
                                          <p:spTgt spid="50"/>
                                        </p:tgtEl>
                                      </p:cBhvr>
                                      <p:by x="400000" y="40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accel="50000" decel="50000" fill="hold" nodeType="clickEffect">
                                  <p:stCondLst>
                                    <p:cond delay="0"/>
                                  </p:stCondLst>
                                  <p:childTnLst>
                                    <p:animScale>
                                      <p:cBhvr>
                                        <p:cTn id="42" dur="2000" fill="hold"/>
                                        <p:tgtEl>
                                          <p:spTgt spid="50"/>
                                        </p:tgtEl>
                                      </p:cBhvr>
                                      <p:by x="25000" y="25000"/>
                                    </p:animScale>
                                  </p:childTnLst>
                                </p:cTn>
                              </p:par>
                              <p:par>
                                <p:cTn id="43" presetID="42" presetClass="path" presetSubtype="0" accel="50000" decel="50000" fill="hold" nodeType="withEffect">
                                  <p:stCondLst>
                                    <p:cond delay="0"/>
                                  </p:stCondLst>
                                  <p:childTnLst>
                                    <p:animMotion origin="layout" path="M -0.18819 0.11227 L -1.94444E-6 3.7037E-7 " pathEditMode="relative" rAng="0" ptsTypes="AA">
                                      <p:cBhvr>
                                        <p:cTn id="44" dur="2000" fill="hold"/>
                                        <p:tgtEl>
                                          <p:spTgt spid="50"/>
                                        </p:tgtEl>
                                        <p:attrNameLst>
                                          <p:attrName>ppt_x</p:attrName>
                                          <p:attrName>ppt_y</p:attrName>
                                        </p:attrNameLst>
                                      </p:cBhvr>
                                      <p:rCtr x="9410" y="-5625"/>
                                    </p:animMotion>
                                  </p:childTnLst>
                                </p:cTn>
                              </p:par>
                              <p:par>
                                <p:cTn id="45" presetID="10" presetClass="exit" presetSubtype="0" fill="hold" nodeType="withEffect">
                                  <p:stCondLst>
                                    <p:cond delay="2000"/>
                                  </p:stCondLst>
                                  <p:childTnLst>
                                    <p:animEffect transition="out" filter="fade">
                                      <p:cBhvr>
                                        <p:cTn id="46" dur="10"/>
                                        <p:tgtEl>
                                          <p:spTgt spid="50"/>
                                        </p:tgtEl>
                                      </p:cBhvr>
                                    </p:animEffect>
                                    <p:set>
                                      <p:cBhvr>
                                        <p:cTn id="47" dur="1" fill="hold">
                                          <p:stCondLst>
                                            <p:cond delay="9"/>
                                          </p:stCondLst>
                                        </p:cTn>
                                        <p:tgtEl>
                                          <p:spTgt spid="50"/>
                                        </p:tgtEl>
                                        <p:attrNameLst>
                                          <p:attrName>style.visibility</p:attrName>
                                        </p:attrNameLst>
                                      </p:cBhvr>
                                      <p:to>
                                        <p:strVal val="hidden"/>
                                      </p:to>
                                    </p:set>
                                  </p:childTnLst>
                                </p:cTn>
                              </p:par>
                              <p:par>
                                <p:cTn id="48" presetID="10" presetClass="entr" presetSubtype="0" fill="hold" nodeType="withEffect">
                                  <p:stCondLst>
                                    <p:cond delay="200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
                                        <p:tgtEl>
                                          <p:spTgt spid="36"/>
                                        </p:tgtEl>
                                      </p:cBhvr>
                                    </p:animEffect>
                                    <p:set>
                                      <p:cBhvr>
                                        <p:cTn id="55" dur="1" fill="hold">
                                          <p:stCondLst>
                                            <p:cond delay="9"/>
                                          </p:stCondLst>
                                        </p:cTn>
                                        <p:tgtEl>
                                          <p:spTgt spid="36"/>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
                                        <p:tgtEl>
                                          <p:spTgt spid="55"/>
                                        </p:tgtEl>
                                      </p:cBhvr>
                                    </p:animEffect>
                                  </p:childTnLst>
                                </p:cTn>
                              </p:par>
                              <p:par>
                                <p:cTn id="59" presetID="42" presetClass="path" presetSubtype="0" accel="50000" decel="50000" fill="hold" nodeType="withEffect">
                                  <p:stCondLst>
                                    <p:cond delay="0"/>
                                  </p:stCondLst>
                                  <p:childTnLst>
                                    <p:animMotion origin="layout" path="M 1.11022E-16 2.59259E-6 L -0.1875 -0.17523 " pathEditMode="relative" rAng="0" ptsTypes="AA">
                                      <p:cBhvr>
                                        <p:cTn id="60" dur="2000" fill="hold"/>
                                        <p:tgtEl>
                                          <p:spTgt spid="55"/>
                                        </p:tgtEl>
                                        <p:attrNameLst>
                                          <p:attrName>ppt_x</p:attrName>
                                          <p:attrName>ppt_y</p:attrName>
                                        </p:attrNameLst>
                                      </p:cBhvr>
                                      <p:rCtr x="-9375" y="-8773"/>
                                    </p:animMotion>
                                  </p:childTnLst>
                                </p:cTn>
                              </p:par>
                              <p:par>
                                <p:cTn id="61" presetID="6" presetClass="emph" presetSubtype="0" accel="50000" decel="50000" fill="hold" nodeType="withEffect">
                                  <p:stCondLst>
                                    <p:cond delay="0"/>
                                  </p:stCondLst>
                                  <p:childTnLst>
                                    <p:animScale>
                                      <p:cBhvr>
                                        <p:cTn id="62" dur="2000" fill="hold"/>
                                        <p:tgtEl>
                                          <p:spTgt spid="55"/>
                                        </p:tgtEl>
                                      </p:cBhvr>
                                      <p:by x="400000" y="40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accel="50000" decel="50000" fill="hold" nodeType="clickEffect">
                                  <p:stCondLst>
                                    <p:cond delay="0"/>
                                  </p:stCondLst>
                                  <p:childTnLst>
                                    <p:animScale>
                                      <p:cBhvr>
                                        <p:cTn id="66" dur="2000" fill="hold"/>
                                        <p:tgtEl>
                                          <p:spTgt spid="55"/>
                                        </p:tgtEl>
                                      </p:cBhvr>
                                      <p:by x="25000" y="25000"/>
                                    </p:animScale>
                                  </p:childTnLst>
                                </p:cTn>
                              </p:par>
                              <p:par>
                                <p:cTn id="67" presetID="42" presetClass="path" presetSubtype="0" accel="50000" decel="50000" fill="hold" nodeType="withEffect">
                                  <p:stCondLst>
                                    <p:cond delay="0"/>
                                  </p:stCondLst>
                                  <p:childTnLst>
                                    <p:animMotion origin="layout" path="M -0.18906 -0.16945 L 1.11022E-16 2.59259E-6 " pathEditMode="relative" rAng="0" ptsTypes="AA">
                                      <p:cBhvr>
                                        <p:cTn id="68" dur="2000" fill="hold"/>
                                        <p:tgtEl>
                                          <p:spTgt spid="55"/>
                                        </p:tgtEl>
                                        <p:attrNameLst>
                                          <p:attrName>ppt_x</p:attrName>
                                          <p:attrName>ppt_y</p:attrName>
                                        </p:attrNameLst>
                                      </p:cBhvr>
                                      <p:rCtr x="9444" y="8472"/>
                                    </p:animMotion>
                                  </p:childTnLst>
                                </p:cTn>
                              </p:par>
                              <p:par>
                                <p:cTn id="69" presetID="10" presetClass="exit" presetSubtype="0" fill="hold" nodeType="withEffect">
                                  <p:stCondLst>
                                    <p:cond delay="2000"/>
                                  </p:stCondLst>
                                  <p:childTnLst>
                                    <p:animEffect transition="out" filter="fade">
                                      <p:cBhvr>
                                        <p:cTn id="70" dur="10"/>
                                        <p:tgtEl>
                                          <p:spTgt spid="55"/>
                                        </p:tgtEl>
                                      </p:cBhvr>
                                    </p:animEffect>
                                    <p:set>
                                      <p:cBhvr>
                                        <p:cTn id="71" dur="1" fill="hold">
                                          <p:stCondLst>
                                            <p:cond delay="9"/>
                                          </p:stCondLst>
                                        </p:cTn>
                                        <p:tgtEl>
                                          <p:spTgt spid="55"/>
                                        </p:tgtEl>
                                        <p:attrNameLst>
                                          <p:attrName>style.visibility</p:attrName>
                                        </p:attrNameLst>
                                      </p:cBhvr>
                                      <p:to>
                                        <p:strVal val="hidden"/>
                                      </p:to>
                                    </p:set>
                                  </p:childTnLst>
                                </p:cTn>
                              </p:par>
                              <p:par>
                                <p:cTn id="72" presetID="10" presetClass="entr" presetSubtype="0" fill="hold" nodeType="withEffect">
                                  <p:stCondLst>
                                    <p:cond delay="200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33"/>
                                        </p:tgtEl>
                                      </p:cBhvr>
                                    </p:animEffect>
                                    <p:set>
                                      <p:cBhvr>
                                        <p:cTn id="79" dur="1" fill="hold">
                                          <p:stCondLst>
                                            <p:cond delay="9"/>
                                          </p:stCondLst>
                                        </p:cTn>
                                        <p:tgtEl>
                                          <p:spTgt spid="33"/>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
                                        <p:tgtEl>
                                          <p:spTgt spid="62"/>
                                        </p:tgtEl>
                                      </p:cBhvr>
                                    </p:animEffect>
                                  </p:childTnLst>
                                </p:cTn>
                              </p:par>
                              <p:par>
                                <p:cTn id="83" presetID="42" presetClass="path" presetSubtype="0" accel="50000" decel="50000" fill="hold" nodeType="withEffect">
                                  <p:stCondLst>
                                    <p:cond delay="0"/>
                                  </p:stCondLst>
                                  <p:childTnLst>
                                    <p:animMotion origin="layout" path="M 1.11111E-6 2.22222E-6 L -0.0007 -0.31945 " pathEditMode="relative" rAng="0" ptsTypes="AA">
                                      <p:cBhvr>
                                        <p:cTn id="84" dur="2000" fill="hold"/>
                                        <p:tgtEl>
                                          <p:spTgt spid="62"/>
                                        </p:tgtEl>
                                        <p:attrNameLst>
                                          <p:attrName>ppt_x</p:attrName>
                                          <p:attrName>ppt_y</p:attrName>
                                        </p:attrNameLst>
                                      </p:cBhvr>
                                      <p:rCtr x="-35" y="-15972"/>
                                    </p:animMotion>
                                  </p:childTnLst>
                                </p:cTn>
                              </p:par>
                              <p:par>
                                <p:cTn id="85" presetID="6" presetClass="emph" presetSubtype="0" accel="50000" decel="50000" fill="hold" nodeType="withEffect">
                                  <p:stCondLst>
                                    <p:cond delay="0"/>
                                  </p:stCondLst>
                                  <p:childTnLst>
                                    <p:animScale>
                                      <p:cBhvr>
                                        <p:cTn id="86" dur="2000" fill="hold"/>
                                        <p:tgtEl>
                                          <p:spTgt spid="62"/>
                                        </p:tgtEl>
                                      </p:cBhvr>
                                      <p:by x="400000" y="400000"/>
                                    </p:animScale>
                                  </p:childTnLst>
                                </p:cTn>
                              </p:par>
                            </p:childTnLst>
                          </p:cTn>
                        </p:par>
                      </p:childTnLst>
                    </p:cTn>
                  </p:par>
                  <p:par>
                    <p:cTn id="87" fill="hold">
                      <p:stCondLst>
                        <p:cond delay="indefinite"/>
                      </p:stCondLst>
                      <p:childTnLst>
                        <p:par>
                          <p:cTn id="88" fill="hold">
                            <p:stCondLst>
                              <p:cond delay="0"/>
                            </p:stCondLst>
                            <p:childTnLst>
                              <p:par>
                                <p:cTn id="89" presetID="6" presetClass="emph" presetSubtype="0" accel="50000" decel="50000" fill="hold" nodeType="clickEffect">
                                  <p:stCondLst>
                                    <p:cond delay="0"/>
                                  </p:stCondLst>
                                  <p:childTnLst>
                                    <p:animScale>
                                      <p:cBhvr>
                                        <p:cTn id="90" dur="2000" fill="hold"/>
                                        <p:tgtEl>
                                          <p:spTgt spid="62"/>
                                        </p:tgtEl>
                                      </p:cBhvr>
                                      <p:by x="25000" y="25000"/>
                                    </p:animScale>
                                  </p:childTnLst>
                                </p:cTn>
                              </p:par>
                              <p:par>
                                <p:cTn id="91" presetID="42" presetClass="path" presetSubtype="0" accel="50000" decel="50000" fill="hold" nodeType="withEffect">
                                  <p:stCondLst>
                                    <p:cond delay="0"/>
                                  </p:stCondLst>
                                  <p:childTnLst>
                                    <p:animMotion origin="layout" path="M -0.0007 -0.31945 L 1.11111E-6 2.22222E-6 " pathEditMode="relative" rAng="0" ptsTypes="AA">
                                      <p:cBhvr>
                                        <p:cTn id="92" dur="2000" fill="hold"/>
                                        <p:tgtEl>
                                          <p:spTgt spid="62"/>
                                        </p:tgtEl>
                                        <p:attrNameLst>
                                          <p:attrName>ppt_x</p:attrName>
                                          <p:attrName>ppt_y</p:attrName>
                                        </p:attrNameLst>
                                      </p:cBhvr>
                                      <p:rCtr x="35" y="15972"/>
                                    </p:animMotion>
                                  </p:childTnLst>
                                </p:cTn>
                              </p:par>
                              <p:par>
                                <p:cTn id="93" presetID="10" presetClass="exit" presetSubtype="0" fill="hold" nodeType="withEffect">
                                  <p:stCondLst>
                                    <p:cond delay="2000"/>
                                  </p:stCondLst>
                                  <p:childTnLst>
                                    <p:animEffect transition="out" filter="fade">
                                      <p:cBhvr>
                                        <p:cTn id="94" dur="10"/>
                                        <p:tgtEl>
                                          <p:spTgt spid="62"/>
                                        </p:tgtEl>
                                      </p:cBhvr>
                                    </p:animEffect>
                                    <p:set>
                                      <p:cBhvr>
                                        <p:cTn id="95" dur="1" fill="hold">
                                          <p:stCondLst>
                                            <p:cond delay="9"/>
                                          </p:stCondLst>
                                        </p:cTn>
                                        <p:tgtEl>
                                          <p:spTgt spid="62"/>
                                        </p:tgtEl>
                                        <p:attrNameLst>
                                          <p:attrName>style.visibility</p:attrName>
                                        </p:attrNameLst>
                                      </p:cBhvr>
                                      <p:to>
                                        <p:strVal val="hidden"/>
                                      </p:to>
                                    </p:set>
                                  </p:childTnLst>
                                </p:cTn>
                              </p:par>
                              <p:par>
                                <p:cTn id="96" presetID="10" presetClass="entr" presetSubtype="0" fill="hold" nodeType="withEffect">
                                  <p:stCondLst>
                                    <p:cond delay="200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10"/>
                                        <p:tgtEl>
                                          <p:spTgt spid="30"/>
                                        </p:tgtEl>
                                      </p:cBhvr>
                                    </p:animEffect>
                                    <p:set>
                                      <p:cBhvr>
                                        <p:cTn id="103" dur="1" fill="hold">
                                          <p:stCondLst>
                                            <p:cond delay="9"/>
                                          </p:stCondLst>
                                        </p:cTn>
                                        <p:tgtEl>
                                          <p:spTgt spid="30"/>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10"/>
                                        <p:tgtEl>
                                          <p:spTgt spid="65"/>
                                        </p:tgtEl>
                                      </p:cBhvr>
                                    </p:animEffect>
                                  </p:childTnLst>
                                </p:cTn>
                              </p:par>
                              <p:par>
                                <p:cTn id="107" presetID="42" presetClass="path" presetSubtype="0" accel="50000" decel="50000" fill="hold" nodeType="withEffect">
                                  <p:stCondLst>
                                    <p:cond delay="0"/>
                                  </p:stCondLst>
                                  <p:childTnLst>
                                    <p:animMotion origin="layout" path="M 4.16667E-6 1.11022E-16 L 0.18541 -0.17616 " pathEditMode="relative" rAng="0" ptsTypes="AA">
                                      <p:cBhvr>
                                        <p:cTn id="108" dur="2000" fill="hold"/>
                                        <p:tgtEl>
                                          <p:spTgt spid="65"/>
                                        </p:tgtEl>
                                        <p:attrNameLst>
                                          <p:attrName>ppt_x</p:attrName>
                                          <p:attrName>ppt_y</p:attrName>
                                        </p:attrNameLst>
                                      </p:cBhvr>
                                      <p:rCtr x="9271" y="-8819"/>
                                    </p:animMotion>
                                  </p:childTnLst>
                                </p:cTn>
                              </p:par>
                              <p:par>
                                <p:cTn id="109" presetID="6" presetClass="emph" presetSubtype="0" accel="50000" decel="50000" fill="hold" nodeType="withEffect">
                                  <p:stCondLst>
                                    <p:cond delay="0"/>
                                  </p:stCondLst>
                                  <p:childTnLst>
                                    <p:animScale>
                                      <p:cBhvr>
                                        <p:cTn id="110" dur="2000" fill="hold"/>
                                        <p:tgtEl>
                                          <p:spTgt spid="65"/>
                                        </p:tgtEl>
                                      </p:cBhvr>
                                      <p:by x="400000" y="400000"/>
                                    </p:animScale>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65"/>
                                        </p:tgtEl>
                                      </p:cBhvr>
                                    </p:animEffect>
                                    <p:set>
                                      <p:cBhvr>
                                        <p:cTn id="115" dur="1" fill="hold">
                                          <p:stCondLst>
                                            <p:cond delay="499"/>
                                          </p:stCondLst>
                                        </p:cTn>
                                        <p:tgtEl>
                                          <p:spTgt spid="65"/>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10"/>
                                        <p:tgtEl>
                                          <p:spTgt spid="59"/>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mph" presetSubtype="0" accel="50000" decel="50000" fill="hold" nodeType="clickEffect">
                                  <p:stCondLst>
                                    <p:cond delay="0"/>
                                  </p:stCondLst>
                                  <p:childTnLst>
                                    <p:animScale>
                                      <p:cBhvr>
                                        <p:cTn id="122" dur="2000" fill="hold"/>
                                        <p:tgtEl>
                                          <p:spTgt spid="59"/>
                                        </p:tgtEl>
                                      </p:cBhvr>
                                      <p:by x="25000" y="25000"/>
                                    </p:animScale>
                                  </p:childTnLst>
                                </p:cTn>
                              </p:par>
                              <p:par>
                                <p:cTn id="123" presetID="42" presetClass="path" presetSubtype="0" accel="50000" decel="50000" fill="hold" nodeType="withEffect">
                                  <p:stCondLst>
                                    <p:cond delay="0"/>
                                  </p:stCondLst>
                                  <p:childTnLst>
                                    <p:animMotion origin="layout" path="M -4.44444E-6 4.81481E-6 L -0.18455 0.16482 " pathEditMode="relative" rAng="0" ptsTypes="AA">
                                      <p:cBhvr>
                                        <p:cTn id="124" dur="2000" fill="hold"/>
                                        <p:tgtEl>
                                          <p:spTgt spid="59"/>
                                        </p:tgtEl>
                                        <p:attrNameLst>
                                          <p:attrName>ppt_x</p:attrName>
                                          <p:attrName>ppt_y</p:attrName>
                                        </p:attrNameLst>
                                      </p:cBhvr>
                                      <p:rCtr x="-9184" y="8310"/>
                                    </p:animMotion>
                                  </p:childTnLst>
                                </p:cTn>
                              </p:par>
                              <p:par>
                                <p:cTn id="125" presetID="10" presetClass="exit" presetSubtype="0" fill="hold" nodeType="withEffect">
                                  <p:stCondLst>
                                    <p:cond delay="2000"/>
                                  </p:stCondLst>
                                  <p:childTnLst>
                                    <p:animEffect transition="out" filter="fade">
                                      <p:cBhvr>
                                        <p:cTn id="126" dur="10"/>
                                        <p:tgtEl>
                                          <p:spTgt spid="59"/>
                                        </p:tgtEl>
                                      </p:cBhvr>
                                    </p:animEffect>
                                    <p:set>
                                      <p:cBhvr>
                                        <p:cTn id="127" dur="1" fill="hold">
                                          <p:stCondLst>
                                            <p:cond delay="9"/>
                                          </p:stCondLst>
                                        </p:cTn>
                                        <p:tgtEl>
                                          <p:spTgt spid="59"/>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
                                        <p:tgtEl>
                                          <p:spTgt spid="27"/>
                                        </p:tgtEl>
                                      </p:cBhvr>
                                    </p:animEffect>
                                    <p:set>
                                      <p:cBhvr>
                                        <p:cTn id="135" dur="1" fill="hold">
                                          <p:stCondLst>
                                            <p:cond delay="9"/>
                                          </p:stCondLst>
                                        </p:cTn>
                                        <p:tgtEl>
                                          <p:spTgt spid="27"/>
                                        </p:tgtEl>
                                        <p:attrNameLst>
                                          <p:attrName>style.visibility</p:attrName>
                                        </p:attrNameLst>
                                      </p:cBhvr>
                                      <p:to>
                                        <p:strVal val="hidden"/>
                                      </p:to>
                                    </p:set>
                                  </p:childTnLst>
                                </p:cTn>
                              </p:par>
                              <p:par>
                                <p:cTn id="136" presetID="10" presetClass="entr" presetSubtype="0" fill="hold"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
                                        <p:tgtEl>
                                          <p:spTgt spid="68"/>
                                        </p:tgtEl>
                                      </p:cBhvr>
                                    </p:animEffect>
                                  </p:childTnLst>
                                </p:cTn>
                              </p:par>
                              <p:par>
                                <p:cTn id="139" presetID="42" presetClass="path" presetSubtype="0" accel="50000" decel="50000" fill="hold" nodeType="withEffect">
                                  <p:stCondLst>
                                    <p:cond delay="0"/>
                                  </p:stCondLst>
                                  <p:childTnLst>
                                    <p:animMotion origin="layout" path="M -1.66667E-6 1.11111E-6 L 0.18542 0.10417 " pathEditMode="relative" rAng="0" ptsTypes="AA">
                                      <p:cBhvr>
                                        <p:cTn id="140" dur="2000" fill="hold"/>
                                        <p:tgtEl>
                                          <p:spTgt spid="68"/>
                                        </p:tgtEl>
                                        <p:attrNameLst>
                                          <p:attrName>ppt_x</p:attrName>
                                          <p:attrName>ppt_y</p:attrName>
                                        </p:attrNameLst>
                                      </p:cBhvr>
                                      <p:rCtr x="9271" y="5208"/>
                                    </p:animMotion>
                                  </p:childTnLst>
                                </p:cTn>
                              </p:par>
                              <p:par>
                                <p:cTn id="141" presetID="6" presetClass="emph" presetSubtype="0" accel="50000" decel="50000" fill="hold" nodeType="withEffect">
                                  <p:stCondLst>
                                    <p:cond delay="0"/>
                                  </p:stCondLst>
                                  <p:childTnLst>
                                    <p:animScale>
                                      <p:cBhvr>
                                        <p:cTn id="142" dur="2000" fill="hold"/>
                                        <p:tgtEl>
                                          <p:spTgt spid="68"/>
                                        </p:tgtEl>
                                      </p:cBhvr>
                                      <p:by x="400000" y="400000"/>
                                    </p:animScale>
                                  </p:childTnLst>
                                </p:cTn>
                              </p:par>
                            </p:childTnLst>
                          </p:cTn>
                        </p:par>
                      </p:childTnLst>
                    </p:cTn>
                  </p:par>
                  <p:par>
                    <p:cTn id="143" fill="hold">
                      <p:stCondLst>
                        <p:cond delay="indefinite"/>
                      </p:stCondLst>
                      <p:childTnLst>
                        <p:par>
                          <p:cTn id="144" fill="hold">
                            <p:stCondLst>
                              <p:cond delay="0"/>
                            </p:stCondLst>
                            <p:childTnLst>
                              <p:par>
                                <p:cTn id="145" presetID="6" presetClass="emph" presetSubtype="0" accel="50000" decel="50000" fill="hold" nodeType="clickEffect">
                                  <p:stCondLst>
                                    <p:cond delay="0"/>
                                  </p:stCondLst>
                                  <p:childTnLst>
                                    <p:animScale>
                                      <p:cBhvr>
                                        <p:cTn id="146" dur="2000" fill="hold"/>
                                        <p:tgtEl>
                                          <p:spTgt spid="68"/>
                                        </p:tgtEl>
                                      </p:cBhvr>
                                      <p:by x="25000" y="25000"/>
                                    </p:animScale>
                                  </p:childTnLst>
                                </p:cTn>
                              </p:par>
                              <p:par>
                                <p:cTn id="147" presetID="42" presetClass="path" presetSubtype="0" accel="50000" decel="50000" fill="hold" nodeType="withEffect">
                                  <p:stCondLst>
                                    <p:cond delay="0"/>
                                  </p:stCondLst>
                                  <p:childTnLst>
                                    <p:animMotion origin="layout" path="M 0.18542 0.10417 L -1.66667E-6 1.11111E-6 " pathEditMode="relative" rAng="0" ptsTypes="AA">
                                      <p:cBhvr>
                                        <p:cTn id="148" dur="2000" fill="hold"/>
                                        <p:tgtEl>
                                          <p:spTgt spid="68"/>
                                        </p:tgtEl>
                                        <p:attrNameLst>
                                          <p:attrName>ppt_x</p:attrName>
                                          <p:attrName>ppt_y</p:attrName>
                                        </p:attrNameLst>
                                      </p:cBhvr>
                                      <p:rCtr x="-9271" y="-5208"/>
                                    </p:animMotion>
                                  </p:childTnLst>
                                </p:cTn>
                              </p:par>
                              <p:par>
                                <p:cTn id="149" presetID="10" presetClass="exit" presetSubtype="0" fill="hold" nodeType="withEffect">
                                  <p:stCondLst>
                                    <p:cond delay="2000"/>
                                  </p:stCondLst>
                                  <p:childTnLst>
                                    <p:animEffect transition="out" filter="fade">
                                      <p:cBhvr>
                                        <p:cTn id="150" dur="10"/>
                                        <p:tgtEl>
                                          <p:spTgt spid="68"/>
                                        </p:tgtEl>
                                      </p:cBhvr>
                                    </p:animEffect>
                                    <p:set>
                                      <p:cBhvr>
                                        <p:cTn id="151" dur="1" fill="hold">
                                          <p:stCondLst>
                                            <p:cond delay="9"/>
                                          </p:stCondLst>
                                        </p:cTn>
                                        <p:tgtEl>
                                          <p:spTgt spid="68"/>
                                        </p:tgtEl>
                                        <p:attrNameLst>
                                          <p:attrName>style.visibility</p:attrName>
                                        </p:attrNameLst>
                                      </p:cBhvr>
                                      <p:to>
                                        <p:strVal val="hidden"/>
                                      </p:to>
                                    </p:set>
                                  </p:childTnLst>
                                </p:cTn>
                              </p:par>
                              <p:par>
                                <p:cTn id="152" presetID="10" presetClass="entr" presetSubtype="0" fill="hold" nodeType="withEffect">
                                  <p:stCondLst>
                                    <p:cond delay="200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1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69DE-3BF9-E14C-B6E2-8964EEA6EC7B}"/>
              </a:ext>
            </a:extLst>
          </p:cNvPr>
          <p:cNvSpPr>
            <a:spLocks noGrp="1"/>
          </p:cNvSpPr>
          <p:nvPr>
            <p:ph type="ctrTitle"/>
          </p:nvPr>
        </p:nvSpPr>
        <p:spPr>
          <a:xfrm>
            <a:off x="388801" y="226595"/>
            <a:ext cx="7418105" cy="469124"/>
          </a:xfrm>
        </p:spPr>
        <p:txBody>
          <a:bodyPr/>
          <a:lstStyle/>
          <a:p>
            <a:r>
              <a:rPr lang="en-US" dirty="0" err="1"/>
              <a:t>Recognising</a:t>
            </a:r>
            <a:r>
              <a:rPr lang="en-US" dirty="0"/>
              <a:t> peer PDP coaching and mentoring</a:t>
            </a:r>
          </a:p>
        </p:txBody>
      </p:sp>
      <p:sp>
        <p:nvSpPr>
          <p:cNvPr id="4" name="Content Placeholder 3">
            <a:extLst>
              <a:ext uri="{FF2B5EF4-FFF2-40B4-BE49-F238E27FC236}">
                <a16:creationId xmlns:a16="http://schemas.microsoft.com/office/drawing/2014/main" id="{767E884E-AFE9-4D90-A13F-18C71704B0E2}"/>
              </a:ext>
            </a:extLst>
          </p:cNvPr>
          <p:cNvSpPr>
            <a:spLocks noGrp="1"/>
          </p:cNvSpPr>
          <p:nvPr>
            <p:ph idx="1"/>
          </p:nvPr>
        </p:nvSpPr>
        <p:spPr>
          <a:xfrm>
            <a:off x="388801" y="2548328"/>
            <a:ext cx="3598583" cy="4083077"/>
          </a:xfrm>
        </p:spPr>
        <p:txBody>
          <a:bodyPr/>
          <a:lstStyle/>
          <a:p>
            <a:pPr marL="514350" indent="-514350">
              <a:buFont typeface="Arial" panose="020B0604020202020204" pitchFamily="34" charset="0"/>
              <a:buChar char="•"/>
            </a:pPr>
            <a:r>
              <a:rPr lang="en-US" sz="2000" dirty="0"/>
              <a:t>Model use of PDP in action</a:t>
            </a:r>
          </a:p>
          <a:p>
            <a:pPr marL="514350" indent="-514350">
              <a:buFont typeface="Arial" panose="020B0604020202020204" pitchFamily="34" charset="0"/>
              <a:buChar char="•"/>
            </a:pPr>
            <a:r>
              <a:rPr lang="en-US" sz="2000" dirty="0"/>
              <a:t>Facilitate discussions about PDP between students</a:t>
            </a:r>
          </a:p>
          <a:p>
            <a:pPr marL="971539" lvl="1" indent="-514350">
              <a:buFont typeface="Arial" panose="020B0604020202020204" pitchFamily="34" charset="0"/>
              <a:buChar char="•"/>
            </a:pPr>
            <a:r>
              <a:rPr lang="en-US" sz="2000" dirty="0"/>
              <a:t>Forum discussions</a:t>
            </a:r>
          </a:p>
          <a:p>
            <a:pPr marL="971539" lvl="1" indent="-514350">
              <a:buFont typeface="Arial" panose="020B0604020202020204" pitchFamily="34" charset="0"/>
              <a:buChar char="•"/>
            </a:pPr>
            <a:r>
              <a:rPr lang="en-US" sz="2000" dirty="0"/>
              <a:t>Webinars</a:t>
            </a:r>
          </a:p>
          <a:p>
            <a:pPr marL="514350" indent="-514350">
              <a:buFont typeface="Arial" panose="020B0604020202020204" pitchFamily="34" charset="0"/>
              <a:buChar char="•"/>
            </a:pPr>
            <a:r>
              <a:rPr lang="en-US" sz="2000" dirty="0"/>
              <a:t>Report back to staff PDP team</a:t>
            </a:r>
          </a:p>
          <a:p>
            <a:pPr marL="514350" indent="-514350">
              <a:buFont typeface="Arial" panose="020B0604020202020204" pitchFamily="34" charset="0"/>
              <a:buChar char="•"/>
            </a:pPr>
            <a:r>
              <a:rPr lang="en-US" sz="2000" dirty="0"/>
              <a:t>Contribute to future developments of PDP coaching</a:t>
            </a:r>
          </a:p>
        </p:txBody>
      </p:sp>
      <p:pic>
        <p:nvPicPr>
          <p:cNvPr id="6" name="Picture 5">
            <a:extLst>
              <a:ext uri="{FF2B5EF4-FFF2-40B4-BE49-F238E27FC236}">
                <a16:creationId xmlns:a16="http://schemas.microsoft.com/office/drawing/2014/main" id="{C6B6FF6C-2EDC-4499-8B15-526C1206A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73" y="848327"/>
            <a:ext cx="1752600" cy="1752600"/>
          </a:xfrm>
          <a:prstGeom prst="rect">
            <a:avLst/>
          </a:prstGeom>
        </p:spPr>
      </p:pic>
      <p:sp>
        <p:nvSpPr>
          <p:cNvPr id="5" name="Rectangle 4">
            <a:extLst>
              <a:ext uri="{FF2B5EF4-FFF2-40B4-BE49-F238E27FC236}">
                <a16:creationId xmlns:a16="http://schemas.microsoft.com/office/drawing/2014/main" id="{3A57FB05-7171-4568-8915-23219F06391D}"/>
              </a:ext>
            </a:extLst>
          </p:cNvPr>
          <p:cNvSpPr/>
          <p:nvPr/>
        </p:nvSpPr>
        <p:spPr>
          <a:xfrm>
            <a:off x="4021729" y="2548328"/>
            <a:ext cx="4572000" cy="2246769"/>
          </a:xfrm>
          <a:prstGeom prst="rect">
            <a:avLst/>
          </a:prstGeom>
        </p:spPr>
        <p:txBody>
          <a:bodyPr>
            <a:spAutoFit/>
          </a:bodyPr>
          <a:lstStyle/>
          <a:p>
            <a:pPr marL="342900" indent="-342900">
              <a:buFont typeface="Arial" panose="020B0604020202020204" pitchFamily="34" charset="0"/>
              <a:buChar char="•"/>
            </a:pPr>
            <a:r>
              <a:rPr lang="en-GB" sz="2000" dirty="0"/>
              <a:t>Contribute to training of coaches</a:t>
            </a:r>
          </a:p>
          <a:p>
            <a:pPr marL="342900" indent="-342900">
              <a:buFont typeface="Arial" panose="020B0604020202020204" pitchFamily="34" charset="0"/>
              <a:buChar char="•"/>
            </a:pPr>
            <a:r>
              <a:rPr lang="en-GB" sz="2000" dirty="0"/>
              <a:t>Leadership role </a:t>
            </a:r>
          </a:p>
          <a:p>
            <a:pPr marL="342900" indent="-342900">
              <a:buFont typeface="Arial" panose="020B0604020202020204" pitchFamily="34" charset="0"/>
              <a:buChar char="•"/>
            </a:pPr>
            <a:r>
              <a:rPr lang="en-GB" sz="2000" dirty="0"/>
              <a:t>Plan coaching programme</a:t>
            </a:r>
          </a:p>
          <a:p>
            <a:pPr marL="342900" indent="-342900">
              <a:buFont typeface="Arial" panose="020B0604020202020204" pitchFamily="34" charset="0"/>
              <a:buChar char="•"/>
            </a:pPr>
            <a:r>
              <a:rPr lang="en-GB" sz="2000" dirty="0"/>
              <a:t>Offer online support for coaches</a:t>
            </a:r>
          </a:p>
          <a:p>
            <a:pPr marL="342900" indent="-342900">
              <a:buFont typeface="Arial" panose="020B0604020202020204" pitchFamily="34" charset="0"/>
              <a:buChar char="•"/>
            </a:pPr>
            <a:r>
              <a:rPr lang="en-GB" sz="2000" dirty="0"/>
              <a:t>Collaborate with OU staff as co-researchers and co-learning designers</a:t>
            </a:r>
          </a:p>
        </p:txBody>
      </p:sp>
      <p:pic>
        <p:nvPicPr>
          <p:cNvPr id="7" name="Picture 6">
            <a:extLst>
              <a:ext uri="{FF2B5EF4-FFF2-40B4-BE49-F238E27FC236}">
                <a16:creationId xmlns:a16="http://schemas.microsoft.com/office/drawing/2014/main" id="{D29AA05C-6831-45A0-ACE0-6847F8C1F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618" y="922030"/>
            <a:ext cx="1678897" cy="1678897"/>
          </a:xfrm>
          <a:prstGeom prst="rect">
            <a:avLst/>
          </a:prstGeom>
        </p:spPr>
      </p:pic>
    </p:spTree>
    <p:extLst>
      <p:ext uri="{BB962C8B-B14F-4D97-AF65-F5344CB8AC3E}">
        <p14:creationId xmlns:p14="http://schemas.microsoft.com/office/powerpoint/2010/main" val="114223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EE29D-9019-4658-A6D8-EBB94B681F6E}"/>
              </a:ext>
            </a:extLst>
          </p:cNvPr>
          <p:cNvSpPr>
            <a:spLocks noGrp="1"/>
          </p:cNvSpPr>
          <p:nvPr>
            <p:ph type="body" sz="quarter" idx="13"/>
          </p:nvPr>
        </p:nvSpPr>
        <p:spPr/>
        <p:txBody>
          <a:bodyPr/>
          <a:lstStyle/>
          <a:p>
            <a:endParaRPr lang="en-GB"/>
          </a:p>
        </p:txBody>
      </p:sp>
      <p:graphicFrame>
        <p:nvGraphicFramePr>
          <p:cNvPr id="4" name="Content Placeholder 3">
            <a:extLst>
              <a:ext uri="{FF2B5EF4-FFF2-40B4-BE49-F238E27FC236}">
                <a16:creationId xmlns:a16="http://schemas.microsoft.com/office/drawing/2014/main" id="{DC93BC0A-9051-6748-BA39-4B618B04CEBB}"/>
              </a:ext>
            </a:extLst>
          </p:cNvPr>
          <p:cNvGraphicFramePr>
            <a:graphicFrameLocks noGrp="1"/>
          </p:cNvGraphicFramePr>
          <p:nvPr>
            <p:ph type="pic" sz="quarter" idx="14"/>
            <p:extLst>
              <p:ext uri="{D42A27DB-BD31-4B8C-83A1-F6EECF244321}">
                <p14:modId xmlns:p14="http://schemas.microsoft.com/office/powerpoint/2010/main" val="687332802"/>
              </p:ext>
            </p:extLst>
          </p:nvPr>
        </p:nvGraphicFramePr>
        <p:xfrm>
          <a:off x="388801" y="1231124"/>
          <a:ext cx="7921010" cy="4970984"/>
        </p:xfrm>
        <a:graphic>
          <a:graphicData uri="http://schemas.openxmlformats.org/drawingml/2006/table">
            <a:tbl>
              <a:tblPr firstRow="1" bandRow="1">
                <a:tableStyleId>{5C22544A-7EE6-4342-B048-85BDC9FD1C3A}</a:tableStyleId>
              </a:tblPr>
              <a:tblGrid>
                <a:gridCol w="3610107">
                  <a:extLst>
                    <a:ext uri="{9D8B030D-6E8A-4147-A177-3AD203B41FA5}">
                      <a16:colId xmlns:a16="http://schemas.microsoft.com/office/drawing/2014/main" val="2858735152"/>
                    </a:ext>
                  </a:extLst>
                </a:gridCol>
                <a:gridCol w="2183622">
                  <a:extLst>
                    <a:ext uri="{9D8B030D-6E8A-4147-A177-3AD203B41FA5}">
                      <a16:colId xmlns:a16="http://schemas.microsoft.com/office/drawing/2014/main" val="679184028"/>
                    </a:ext>
                  </a:extLst>
                </a:gridCol>
                <a:gridCol w="2127281">
                  <a:extLst>
                    <a:ext uri="{9D8B030D-6E8A-4147-A177-3AD203B41FA5}">
                      <a16:colId xmlns:a16="http://schemas.microsoft.com/office/drawing/2014/main" val="1321768563"/>
                    </a:ext>
                  </a:extLst>
                </a:gridCol>
              </a:tblGrid>
              <a:tr h="287260">
                <a:tc>
                  <a:txBody>
                    <a:bodyPr/>
                    <a:lstStyle/>
                    <a:p>
                      <a:endParaRPr lang="en-GB" sz="1500" dirty="0">
                        <a:effectLst/>
                        <a:latin typeface="Calibri" panose="020F0502020204030204" pitchFamily="34" charset="0"/>
                        <a:cs typeface="Times New Roman" panose="02020603050405020304" pitchFamily="18" charset="0"/>
                      </a:endParaRPr>
                    </a:p>
                  </a:txBody>
                  <a:tcPr marL="25960" marR="25960" marT="24289" marB="24289"/>
                </a:tc>
                <a:tc gridSpan="2">
                  <a:txBody>
                    <a:bodyPr/>
                    <a:lstStyle/>
                    <a:p>
                      <a:r>
                        <a:rPr lang="en-GB" sz="1500" dirty="0">
                          <a:effectLst/>
                        </a:rPr>
                        <a:t>Unique student readers/viewers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hMerge="1">
                  <a:txBody>
                    <a:bodyPr/>
                    <a:lstStyle/>
                    <a:p>
                      <a:endParaRPr lang="en-US"/>
                    </a:p>
                  </a:txBody>
                  <a:tcPr/>
                </a:tc>
                <a:extLst>
                  <a:ext uri="{0D108BD9-81ED-4DB2-BD59-A6C34878D82A}">
                    <a16:rowId xmlns:a16="http://schemas.microsoft.com/office/drawing/2014/main" val="896206816"/>
                  </a:ext>
                </a:extLst>
              </a:tr>
              <a:tr h="390785">
                <a:tc>
                  <a:txBody>
                    <a:bodyPr/>
                    <a:lstStyle/>
                    <a:p>
                      <a:r>
                        <a:rPr lang="en-GB" sz="1500" dirty="0">
                          <a:effectLst/>
                        </a:rPr>
                        <a:t>Coach activity</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2018/19 (Feb – May)</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2019/20</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extLst>
                  <a:ext uri="{0D108BD9-81ED-4DB2-BD59-A6C34878D82A}">
                    <a16:rowId xmlns:a16="http://schemas.microsoft.com/office/drawing/2014/main" val="3537692050"/>
                  </a:ext>
                </a:extLst>
              </a:tr>
              <a:tr h="478799">
                <a:tc>
                  <a:txBody>
                    <a:bodyPr/>
                    <a:lstStyle/>
                    <a:p>
                      <a:r>
                        <a:rPr lang="en-GB" sz="1500" dirty="0">
                          <a:effectLst/>
                        </a:rPr>
                        <a:t>MA Stage 1 Leadership and Management module forum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61 %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48 %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extLst>
                  <a:ext uri="{0D108BD9-81ED-4DB2-BD59-A6C34878D82A}">
                    <a16:rowId xmlns:a16="http://schemas.microsoft.com/office/drawing/2014/main" val="1888603017"/>
                  </a:ext>
                </a:extLst>
              </a:tr>
              <a:tr h="478799">
                <a:tc>
                  <a:txBody>
                    <a:bodyPr/>
                    <a:lstStyle/>
                    <a:p>
                      <a:r>
                        <a:rPr lang="en-GB" sz="1500" dirty="0">
                          <a:effectLst/>
                        </a:rPr>
                        <a:t>MA Stage 1 Learning and Teaching module forum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n/a</a:t>
                      </a:r>
                      <a:r>
                        <a:rPr lang="en-GB" sz="1500" baseline="0" dirty="0">
                          <a:effectLst/>
                        </a:rPr>
                        <a:t> -</a:t>
                      </a:r>
                      <a:r>
                        <a:rPr lang="en-GB" sz="1500" dirty="0">
                          <a:effectLst/>
                        </a:rPr>
                        <a:t> module launched </a:t>
                      </a:r>
                    </a:p>
                    <a:p>
                      <a:r>
                        <a:rPr lang="en-GB" sz="1500" dirty="0">
                          <a:effectLst/>
                        </a:rPr>
                        <a:t>in 2019</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65 %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extLst>
                  <a:ext uri="{0D108BD9-81ED-4DB2-BD59-A6C34878D82A}">
                    <a16:rowId xmlns:a16="http://schemas.microsoft.com/office/drawing/2014/main" val="3858079129"/>
                  </a:ext>
                </a:extLst>
              </a:tr>
              <a:tr h="478799">
                <a:tc>
                  <a:txBody>
                    <a:bodyPr/>
                    <a:lstStyle/>
                    <a:p>
                      <a:r>
                        <a:rPr lang="en-GB" sz="1500" dirty="0">
                          <a:effectLst/>
                        </a:rPr>
                        <a:t>MA Stage 2 Leadership and Management module forum</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latin typeface="+mn-lt"/>
                          <a:ea typeface="+mn-ea"/>
                          <a:cs typeface="+mn-cs"/>
                        </a:rPr>
                        <a:t>58 %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64 %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extLst>
                  <a:ext uri="{0D108BD9-81ED-4DB2-BD59-A6C34878D82A}">
                    <a16:rowId xmlns:a16="http://schemas.microsoft.com/office/drawing/2014/main" val="1001409925"/>
                  </a:ext>
                </a:extLst>
              </a:tr>
              <a:tr h="478799">
                <a:tc>
                  <a:txBody>
                    <a:bodyPr/>
                    <a:lstStyle/>
                    <a:p>
                      <a:r>
                        <a:rPr lang="en-GB" sz="1500" dirty="0">
                          <a:effectLst/>
                        </a:rPr>
                        <a:t>MA Stage 2 Learning and Teaching module forum</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n/a – module launched </a:t>
                      </a:r>
                    </a:p>
                    <a:p>
                      <a:r>
                        <a:rPr lang="en-GB" sz="1500" dirty="0">
                          <a:effectLst/>
                        </a:rPr>
                        <a:t>in 2019</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rPr>
                        <a:t>72 %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extLst>
                  <a:ext uri="{0D108BD9-81ED-4DB2-BD59-A6C34878D82A}">
                    <a16:rowId xmlns:a16="http://schemas.microsoft.com/office/drawing/2014/main" val="745135774"/>
                  </a:ext>
                </a:extLst>
              </a:tr>
              <a:tr h="512788">
                <a:tc>
                  <a:txBody>
                    <a:bodyPr/>
                    <a:lstStyle/>
                    <a:p>
                      <a:r>
                        <a:rPr lang="en-GB" sz="1500" dirty="0">
                          <a:effectLst/>
                        </a:rPr>
                        <a:t>Live and recorded webinars on MA  website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tc>
                <a:tc>
                  <a:txBody>
                    <a:bodyPr/>
                    <a:lstStyle/>
                    <a:p>
                      <a:r>
                        <a:rPr lang="en-GB" sz="1500" dirty="0">
                          <a:effectLst/>
                          <a:latin typeface="+mn-lt"/>
                          <a:ea typeface="Calibri" panose="020F0502020204030204" pitchFamily="34" charset="0"/>
                          <a:cs typeface="Times New Roman" panose="02020603050405020304" pitchFamily="18" charset="0"/>
                        </a:rPr>
                        <a:t>39 students</a:t>
                      </a:r>
                    </a:p>
                  </a:txBody>
                  <a:tcPr marL="25960" marR="25960" marT="24289" marB="24289"/>
                </a:tc>
                <a:tc>
                  <a:txBody>
                    <a:bodyPr/>
                    <a:lstStyle/>
                    <a:p>
                      <a:r>
                        <a:rPr lang="en-GB" sz="1500" dirty="0">
                          <a:effectLst/>
                          <a:latin typeface="+mn-lt"/>
                          <a:ea typeface="Calibri" panose="020F0502020204030204" pitchFamily="34" charset="0"/>
                          <a:cs typeface="Times New Roman" panose="02020603050405020304" pitchFamily="18" charset="0"/>
                        </a:rPr>
                        <a:t>35  +  15 students</a:t>
                      </a:r>
                    </a:p>
                  </a:txBody>
                  <a:tcPr marL="3818" marR="3818" marT="7144" marB="0"/>
                </a:tc>
                <a:extLst>
                  <a:ext uri="{0D108BD9-81ED-4DB2-BD59-A6C34878D82A}">
                    <a16:rowId xmlns:a16="http://schemas.microsoft.com/office/drawing/2014/main" val="3298407410"/>
                  </a:ext>
                </a:extLst>
              </a:tr>
              <a:tr h="530917">
                <a:tc>
                  <a:txBody>
                    <a:bodyPr/>
                    <a:lstStyle/>
                    <a:p>
                      <a:r>
                        <a:rPr lang="en-GB" sz="1500" dirty="0">
                          <a:effectLst/>
                        </a:rPr>
                        <a:t>Masters (MA) website forum</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lnB w="12700" cap="flat" cmpd="sng" algn="ctr">
                      <a:solidFill>
                        <a:schemeClr val="tx1"/>
                      </a:solidFill>
                      <a:prstDash val="solid"/>
                      <a:round/>
                      <a:headEnd type="none" w="med" len="med"/>
                      <a:tailEnd type="none" w="med" len="med"/>
                    </a:lnB>
                  </a:tcPr>
                </a:tc>
                <a:tc>
                  <a:txBody>
                    <a:bodyPr/>
                    <a:lstStyle/>
                    <a:p>
                      <a:r>
                        <a:rPr lang="en-GB" sz="1500" dirty="0">
                          <a:effectLst/>
                        </a:rPr>
                        <a:t>17</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lnB w="12700" cap="flat" cmpd="sng" algn="ctr">
                      <a:solidFill>
                        <a:schemeClr val="tx1"/>
                      </a:solidFill>
                      <a:prstDash val="solid"/>
                      <a:round/>
                      <a:headEnd type="none" w="med" len="med"/>
                      <a:tailEnd type="none" w="med" len="med"/>
                    </a:lnB>
                  </a:tcPr>
                </a:tc>
                <a:tc>
                  <a:txBody>
                    <a:bodyPr/>
                    <a:lstStyle/>
                    <a:p>
                      <a:r>
                        <a:rPr lang="en-GB" sz="1500" dirty="0">
                          <a:effectLst/>
                        </a:rPr>
                        <a:t>n/a – all forum activity on the Masters modules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960" marR="25960" marT="24289" marB="2428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001554"/>
                  </a:ext>
                </a:extLst>
              </a:tr>
              <a:tr h="530917">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Live and recorded induction webinar on BA Hons Ed Studies website  </a:t>
                      </a:r>
                    </a:p>
                  </a:txBody>
                  <a:tcPr marL="25960" marR="25960" marT="24289" marB="24289">
                    <a:lnT w="12700" cap="flat" cmpd="sng" algn="ctr">
                      <a:solidFill>
                        <a:schemeClr val="tx1"/>
                      </a:solidFill>
                      <a:prstDash val="solid"/>
                      <a:round/>
                      <a:headEnd type="none" w="med" len="med"/>
                      <a:tailEnd type="none" w="med" len="med"/>
                    </a:lnT>
                  </a:tcPr>
                </a:tc>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n/a</a:t>
                      </a:r>
                    </a:p>
                  </a:txBody>
                  <a:tcPr marL="25960" marR="25960" marT="24289" marB="24289">
                    <a:lnT w="12700" cap="flat" cmpd="sng" algn="ctr">
                      <a:solidFill>
                        <a:schemeClr val="tx1"/>
                      </a:solidFill>
                      <a:prstDash val="solid"/>
                      <a:round/>
                      <a:headEnd type="none" w="med" len="med"/>
                      <a:tailEnd type="none" w="med" len="med"/>
                    </a:lnT>
                  </a:tcPr>
                </a:tc>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47 % of those attending induction</a:t>
                      </a:r>
                    </a:p>
                  </a:txBody>
                  <a:tcPr marL="3818" marR="3818" marT="7144"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9021876"/>
                  </a:ext>
                </a:extLst>
              </a:tr>
              <a:tr h="695205">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BA Hons Ed Studies E209 module forum</a:t>
                      </a:r>
                    </a:p>
                  </a:txBody>
                  <a:tcPr marL="25960" marR="25960" marT="24289" marB="24289"/>
                </a:tc>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41 %</a:t>
                      </a:r>
                    </a:p>
                  </a:txBody>
                  <a:tcPr marL="25960" marR="25960" marT="24289" marB="24289"/>
                </a:tc>
                <a:tc>
                  <a: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 37 %</a:t>
                      </a:r>
                    </a:p>
                  </a:txBody>
                  <a:tcPr marL="3818" marR="3818" marT="7144" marB="0"/>
                </a:tc>
                <a:extLst>
                  <a:ext uri="{0D108BD9-81ED-4DB2-BD59-A6C34878D82A}">
                    <a16:rowId xmlns:a16="http://schemas.microsoft.com/office/drawing/2014/main" val="3217112082"/>
                  </a:ext>
                </a:extLst>
              </a:tr>
            </a:tbl>
          </a:graphicData>
        </a:graphic>
      </p:graphicFrame>
      <p:sp>
        <p:nvSpPr>
          <p:cNvPr id="2" name="Title 1">
            <a:extLst>
              <a:ext uri="{FF2B5EF4-FFF2-40B4-BE49-F238E27FC236}">
                <a16:creationId xmlns:a16="http://schemas.microsoft.com/office/drawing/2014/main" id="{EB8EECD9-A4E0-DA41-B3CA-FFC3CAAD6941}"/>
              </a:ext>
            </a:extLst>
          </p:cNvPr>
          <p:cNvSpPr>
            <a:spLocks noGrp="1"/>
          </p:cNvSpPr>
          <p:nvPr>
            <p:ph type="ctrTitle"/>
          </p:nvPr>
        </p:nvSpPr>
        <p:spPr>
          <a:xfrm>
            <a:off x="388801" y="544317"/>
            <a:ext cx="7418105" cy="469124"/>
          </a:xfrm>
        </p:spPr>
        <p:txBody>
          <a:bodyPr/>
          <a:lstStyle/>
          <a:p>
            <a:r>
              <a:rPr lang="en-US" dirty="0"/>
              <a:t>Student engagement</a:t>
            </a:r>
          </a:p>
        </p:txBody>
      </p:sp>
    </p:spTree>
    <p:extLst>
      <p:ext uri="{BB962C8B-B14F-4D97-AF65-F5344CB8AC3E}">
        <p14:creationId xmlns:p14="http://schemas.microsoft.com/office/powerpoint/2010/main" val="122255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AAC5-9124-4AB8-97DB-7F5D452E335D}"/>
              </a:ext>
            </a:extLst>
          </p:cNvPr>
          <p:cNvSpPr>
            <a:spLocks noGrp="1"/>
          </p:cNvSpPr>
          <p:nvPr>
            <p:ph type="ctrTitle"/>
          </p:nvPr>
        </p:nvSpPr>
        <p:spPr>
          <a:xfrm>
            <a:off x="1775316" y="3179701"/>
            <a:ext cx="5400000" cy="997196"/>
          </a:xfrm>
        </p:spPr>
        <p:txBody>
          <a:bodyPr/>
          <a:lstStyle/>
          <a:p>
            <a:r>
              <a:rPr lang="en-GB" dirty="0"/>
              <a:t>Progress and challenges</a:t>
            </a:r>
          </a:p>
        </p:txBody>
      </p:sp>
    </p:spTree>
    <p:extLst>
      <p:ext uri="{BB962C8B-B14F-4D97-AF65-F5344CB8AC3E}">
        <p14:creationId xmlns:p14="http://schemas.microsoft.com/office/powerpoint/2010/main" val="404429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r>
              <a:rPr lang="en-GB" dirty="0"/>
              <a:t>01</a:t>
            </a:r>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The context for the Task and Finish Group</a:t>
            </a:r>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p:txBody>
          <a:bodyPr/>
          <a:lstStyle/>
          <a:p>
            <a:r>
              <a:rPr lang="en-GB" dirty="0"/>
              <a:t>02</a:t>
            </a:r>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p:txBody>
          <a:bodyPr/>
          <a:lstStyle/>
          <a:p>
            <a:r>
              <a:rPr lang="en-GB" dirty="0"/>
              <a:t>Peer Mentoring at the OU</a:t>
            </a:r>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p:txBody>
          <a:bodyPr/>
          <a:lstStyle/>
          <a:p>
            <a:r>
              <a:rPr lang="en-GB" dirty="0"/>
              <a:t>03</a:t>
            </a:r>
          </a:p>
        </p:txBody>
      </p:sp>
      <p:sp>
        <p:nvSpPr>
          <p:cNvPr id="9" name="Text Placeholder 8">
            <a:extLst>
              <a:ext uri="{FF2B5EF4-FFF2-40B4-BE49-F238E27FC236}">
                <a16:creationId xmlns:a16="http://schemas.microsoft.com/office/drawing/2014/main" id="{C9DC4DB6-CE52-4993-9613-778438C26A0A}"/>
              </a:ext>
            </a:extLst>
          </p:cNvPr>
          <p:cNvSpPr>
            <a:spLocks noGrp="1"/>
          </p:cNvSpPr>
          <p:nvPr>
            <p:ph type="body" sz="quarter" idx="18"/>
          </p:nvPr>
        </p:nvSpPr>
        <p:spPr/>
        <p:txBody>
          <a:bodyPr/>
          <a:lstStyle/>
          <a:p>
            <a:r>
              <a:rPr lang="en-GB" dirty="0"/>
              <a:t>Case Study 1</a:t>
            </a:r>
          </a:p>
        </p:txBody>
      </p:sp>
      <p:sp>
        <p:nvSpPr>
          <p:cNvPr id="11" name="Text Placeholder 10">
            <a:extLst>
              <a:ext uri="{FF2B5EF4-FFF2-40B4-BE49-F238E27FC236}">
                <a16:creationId xmlns:a16="http://schemas.microsoft.com/office/drawing/2014/main" id="{049844AE-C233-4BE1-A195-7AA52B3C93C1}"/>
              </a:ext>
            </a:extLst>
          </p:cNvPr>
          <p:cNvSpPr>
            <a:spLocks noGrp="1"/>
          </p:cNvSpPr>
          <p:nvPr>
            <p:ph type="body" sz="quarter" idx="20"/>
          </p:nvPr>
        </p:nvSpPr>
        <p:spPr/>
        <p:txBody>
          <a:bodyPr/>
          <a:lstStyle/>
          <a:p>
            <a:r>
              <a:rPr lang="en-GB" dirty="0"/>
              <a:t>04</a:t>
            </a:r>
          </a:p>
        </p:txBody>
      </p:sp>
      <p:sp>
        <p:nvSpPr>
          <p:cNvPr id="12" name="Text Placeholder 11">
            <a:extLst>
              <a:ext uri="{FF2B5EF4-FFF2-40B4-BE49-F238E27FC236}">
                <a16:creationId xmlns:a16="http://schemas.microsoft.com/office/drawing/2014/main" id="{569DCAC6-141A-4FB8-996F-A26E3A348BC0}"/>
              </a:ext>
            </a:extLst>
          </p:cNvPr>
          <p:cNvSpPr>
            <a:spLocks noGrp="1"/>
          </p:cNvSpPr>
          <p:nvPr>
            <p:ph type="body" sz="quarter" idx="21"/>
          </p:nvPr>
        </p:nvSpPr>
        <p:spPr/>
        <p:txBody>
          <a:bodyPr/>
          <a:lstStyle/>
          <a:p>
            <a:r>
              <a:rPr lang="en-GB" dirty="0"/>
              <a:t>Case Study 2</a:t>
            </a:r>
          </a:p>
        </p:txBody>
      </p:sp>
      <p:sp>
        <p:nvSpPr>
          <p:cNvPr id="14" name="Text Placeholder 13">
            <a:extLst>
              <a:ext uri="{FF2B5EF4-FFF2-40B4-BE49-F238E27FC236}">
                <a16:creationId xmlns:a16="http://schemas.microsoft.com/office/drawing/2014/main" id="{69EBC107-FBDB-4B5D-A75C-08BBB92016F7}"/>
              </a:ext>
            </a:extLst>
          </p:cNvPr>
          <p:cNvSpPr>
            <a:spLocks noGrp="1"/>
          </p:cNvSpPr>
          <p:nvPr>
            <p:ph type="body" sz="quarter" idx="23"/>
          </p:nvPr>
        </p:nvSpPr>
        <p:spPr/>
        <p:txBody>
          <a:bodyPr/>
          <a:lstStyle/>
          <a:p>
            <a:r>
              <a:rPr lang="en-GB" dirty="0"/>
              <a:t>05</a:t>
            </a:r>
          </a:p>
        </p:txBody>
      </p:sp>
      <p:sp>
        <p:nvSpPr>
          <p:cNvPr id="15" name="Text Placeholder 14">
            <a:extLst>
              <a:ext uri="{FF2B5EF4-FFF2-40B4-BE49-F238E27FC236}">
                <a16:creationId xmlns:a16="http://schemas.microsoft.com/office/drawing/2014/main" id="{D6C3E89A-4EF3-47C3-86FD-C8459C391907}"/>
              </a:ext>
            </a:extLst>
          </p:cNvPr>
          <p:cNvSpPr>
            <a:spLocks noGrp="1"/>
          </p:cNvSpPr>
          <p:nvPr>
            <p:ph type="body" sz="quarter" idx="24"/>
          </p:nvPr>
        </p:nvSpPr>
        <p:spPr/>
        <p:txBody>
          <a:bodyPr/>
          <a:lstStyle/>
          <a:p>
            <a:r>
              <a:rPr lang="en-GB" dirty="0"/>
              <a:t>Case Study 3</a:t>
            </a:r>
          </a:p>
        </p:txBody>
      </p:sp>
      <p:sp>
        <p:nvSpPr>
          <p:cNvPr id="17" name="Text Placeholder 16">
            <a:extLst>
              <a:ext uri="{FF2B5EF4-FFF2-40B4-BE49-F238E27FC236}">
                <a16:creationId xmlns:a16="http://schemas.microsoft.com/office/drawing/2014/main" id="{B9BBCFFB-4C3D-42C4-8700-310E360F86EE}"/>
              </a:ext>
            </a:extLst>
          </p:cNvPr>
          <p:cNvSpPr>
            <a:spLocks noGrp="1"/>
          </p:cNvSpPr>
          <p:nvPr>
            <p:ph type="body" sz="quarter" idx="26"/>
          </p:nvPr>
        </p:nvSpPr>
        <p:spPr/>
        <p:txBody>
          <a:bodyPr/>
          <a:lstStyle/>
          <a:p>
            <a:r>
              <a:rPr lang="en-GB" dirty="0"/>
              <a:t>06</a:t>
            </a:r>
          </a:p>
        </p:txBody>
      </p:sp>
      <p:sp>
        <p:nvSpPr>
          <p:cNvPr id="18" name="Text Placeholder 17">
            <a:extLst>
              <a:ext uri="{FF2B5EF4-FFF2-40B4-BE49-F238E27FC236}">
                <a16:creationId xmlns:a16="http://schemas.microsoft.com/office/drawing/2014/main" id="{B37E6A9F-2A7D-4822-AE91-23A1E859C915}"/>
              </a:ext>
            </a:extLst>
          </p:cNvPr>
          <p:cNvSpPr>
            <a:spLocks noGrp="1"/>
          </p:cNvSpPr>
          <p:nvPr>
            <p:ph type="body" sz="quarter" idx="27"/>
          </p:nvPr>
        </p:nvSpPr>
        <p:spPr/>
        <p:txBody>
          <a:bodyPr/>
          <a:lstStyle/>
          <a:p>
            <a:r>
              <a:rPr lang="en-GB" dirty="0"/>
              <a:t>Progress and challenges</a:t>
            </a:r>
          </a:p>
        </p:txBody>
      </p:sp>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3"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Tree>
    <p:extLst>
      <p:ext uri="{BB962C8B-B14F-4D97-AF65-F5344CB8AC3E}">
        <p14:creationId xmlns:p14="http://schemas.microsoft.com/office/powerpoint/2010/main" val="271011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BC626-CF55-46BE-BFC6-977572455861}"/>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D8B19DEE-AE2E-A74D-8944-4BDE84F44E8A}"/>
              </a:ext>
            </a:extLst>
          </p:cNvPr>
          <p:cNvSpPr>
            <a:spLocks noGrp="1"/>
          </p:cNvSpPr>
          <p:nvPr>
            <p:ph type="ctrTitle"/>
          </p:nvPr>
        </p:nvSpPr>
        <p:spPr>
          <a:xfrm>
            <a:off x="388801" y="544317"/>
            <a:ext cx="7418105" cy="469124"/>
          </a:xfrm>
        </p:spPr>
        <p:txBody>
          <a:bodyPr>
            <a:normAutofit/>
          </a:bodyPr>
          <a:lstStyle/>
          <a:p>
            <a:r>
              <a:rPr lang="en-GB" b="1" dirty="0"/>
              <a:t>Development of </a:t>
            </a:r>
            <a:r>
              <a:rPr lang="en-GB" dirty="0"/>
              <a:t>initiatives: multi-year developments</a:t>
            </a:r>
            <a:endParaRPr lang="en-US" dirty="0"/>
          </a:p>
        </p:txBody>
      </p:sp>
      <p:sp>
        <p:nvSpPr>
          <p:cNvPr id="3" name="Content Placeholder 2">
            <a:extLst>
              <a:ext uri="{FF2B5EF4-FFF2-40B4-BE49-F238E27FC236}">
                <a16:creationId xmlns:a16="http://schemas.microsoft.com/office/drawing/2014/main" id="{4FA62103-97C3-8E44-9303-22C57B624636}"/>
              </a:ext>
            </a:extLst>
          </p:cNvPr>
          <p:cNvSpPr>
            <a:spLocks noGrp="1"/>
          </p:cNvSpPr>
          <p:nvPr>
            <p:ph idx="1"/>
          </p:nvPr>
        </p:nvSpPr>
        <p:spPr>
          <a:xfrm>
            <a:off x="388801" y="1150617"/>
            <a:ext cx="8263493" cy="5707383"/>
          </a:xfrm>
        </p:spPr>
        <p:txBody>
          <a:bodyPr>
            <a:normAutofit/>
          </a:bodyPr>
          <a:lstStyle/>
          <a:p>
            <a:pPr algn="ctr">
              <a:spcBef>
                <a:spcPts val="1800"/>
              </a:spcBef>
            </a:pPr>
            <a:r>
              <a:rPr lang="en-US" sz="2800" dirty="0"/>
              <a:t>Gaining funding for pilot projects</a:t>
            </a:r>
          </a:p>
          <a:p>
            <a:pPr algn="ctr">
              <a:spcBef>
                <a:spcPts val="1800"/>
              </a:spcBef>
            </a:pPr>
            <a:endParaRPr lang="en-US" sz="2800" dirty="0"/>
          </a:p>
          <a:p>
            <a:pPr algn="ctr">
              <a:spcBef>
                <a:spcPts val="1800"/>
              </a:spcBef>
            </a:pPr>
            <a:r>
              <a:rPr lang="en-US" sz="2800" dirty="0"/>
              <a:t>Piloting (possibly with partners)</a:t>
            </a:r>
          </a:p>
          <a:p>
            <a:pPr algn="ctr">
              <a:spcBef>
                <a:spcPts val="1800"/>
              </a:spcBef>
            </a:pPr>
            <a:endParaRPr lang="en-US" sz="2800" dirty="0"/>
          </a:p>
          <a:p>
            <a:pPr algn="ctr">
              <a:spcBef>
                <a:spcPts val="1800"/>
              </a:spcBef>
            </a:pPr>
            <a:r>
              <a:rPr lang="en-US" sz="2800" dirty="0"/>
              <a:t>Evaluation and next steps planning</a:t>
            </a:r>
          </a:p>
          <a:p>
            <a:pPr algn="ctr">
              <a:spcBef>
                <a:spcPts val="1800"/>
              </a:spcBef>
            </a:pPr>
            <a:endParaRPr lang="en-US" sz="2800" dirty="0"/>
          </a:p>
          <a:p>
            <a:pPr algn="ctr">
              <a:spcBef>
                <a:spcPts val="1800"/>
              </a:spcBef>
            </a:pPr>
            <a:r>
              <a:rPr lang="en-US" sz="2800" dirty="0"/>
              <a:t>Scaling up </a:t>
            </a:r>
          </a:p>
          <a:p>
            <a:pPr algn="ctr">
              <a:spcBef>
                <a:spcPts val="1800"/>
              </a:spcBef>
            </a:pPr>
            <a:endParaRPr lang="en-US" sz="2800" dirty="0"/>
          </a:p>
          <a:p>
            <a:pPr algn="ctr">
              <a:spcBef>
                <a:spcPts val="1800"/>
              </a:spcBef>
            </a:pPr>
            <a:r>
              <a:rPr lang="en-US" sz="2800" dirty="0"/>
              <a:t>Embedding and sustaining </a:t>
            </a:r>
          </a:p>
        </p:txBody>
      </p:sp>
      <p:sp>
        <p:nvSpPr>
          <p:cNvPr id="9" name="Arrow: Striped Right 8">
            <a:extLst>
              <a:ext uri="{FF2B5EF4-FFF2-40B4-BE49-F238E27FC236}">
                <a16:creationId xmlns:a16="http://schemas.microsoft.com/office/drawing/2014/main" id="{289EE0DA-8FD5-4F73-A6ED-4E652F8E9258}"/>
              </a:ext>
            </a:extLst>
          </p:cNvPr>
          <p:cNvSpPr/>
          <p:nvPr/>
        </p:nvSpPr>
        <p:spPr>
          <a:xfrm rot="5400000">
            <a:off x="4330065" y="5519936"/>
            <a:ext cx="216408" cy="2674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Striped Right 9">
            <a:extLst>
              <a:ext uri="{FF2B5EF4-FFF2-40B4-BE49-F238E27FC236}">
                <a16:creationId xmlns:a16="http://schemas.microsoft.com/office/drawing/2014/main" id="{2AE63FB5-6A41-44D4-A77D-899E645BE526}"/>
              </a:ext>
            </a:extLst>
          </p:cNvPr>
          <p:cNvSpPr/>
          <p:nvPr/>
        </p:nvSpPr>
        <p:spPr>
          <a:xfrm rot="5400000">
            <a:off x="4330065" y="4392152"/>
            <a:ext cx="216408" cy="2674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Striped Right 11">
            <a:extLst>
              <a:ext uri="{FF2B5EF4-FFF2-40B4-BE49-F238E27FC236}">
                <a16:creationId xmlns:a16="http://schemas.microsoft.com/office/drawing/2014/main" id="{EA056C9E-CA4C-4609-8674-88CDE114228A}"/>
              </a:ext>
            </a:extLst>
          </p:cNvPr>
          <p:cNvSpPr/>
          <p:nvPr/>
        </p:nvSpPr>
        <p:spPr>
          <a:xfrm rot="5400000">
            <a:off x="4330065" y="3047960"/>
            <a:ext cx="216408" cy="2674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Striped Right 12">
            <a:extLst>
              <a:ext uri="{FF2B5EF4-FFF2-40B4-BE49-F238E27FC236}">
                <a16:creationId xmlns:a16="http://schemas.microsoft.com/office/drawing/2014/main" id="{43A2E09D-F9F9-4A70-A41F-5A16829E7977}"/>
              </a:ext>
            </a:extLst>
          </p:cNvPr>
          <p:cNvSpPr/>
          <p:nvPr/>
        </p:nvSpPr>
        <p:spPr>
          <a:xfrm rot="5400000">
            <a:off x="4330065" y="1811972"/>
            <a:ext cx="216408" cy="2674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23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675BD8-B9E4-4AFB-A3FA-09A262BCEC38}"/>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id="{857C25FC-4FD8-4136-A0D8-E95D15F3096B}"/>
              </a:ext>
            </a:extLst>
          </p:cNvPr>
          <p:cNvSpPr>
            <a:spLocks noGrp="1"/>
          </p:cNvSpPr>
          <p:nvPr>
            <p:ph type="ctrTitle"/>
          </p:nvPr>
        </p:nvSpPr>
        <p:spPr>
          <a:xfrm>
            <a:off x="388801" y="544317"/>
            <a:ext cx="7461303" cy="469124"/>
          </a:xfrm>
        </p:spPr>
        <p:txBody>
          <a:bodyPr/>
          <a:lstStyle/>
          <a:p>
            <a:r>
              <a:rPr lang="en-GB" dirty="0"/>
              <a:t>Key learning points </a:t>
            </a:r>
          </a:p>
        </p:txBody>
      </p:sp>
      <p:sp>
        <p:nvSpPr>
          <p:cNvPr id="8" name="Content Placeholder 7">
            <a:extLst>
              <a:ext uri="{FF2B5EF4-FFF2-40B4-BE49-F238E27FC236}">
                <a16:creationId xmlns:a16="http://schemas.microsoft.com/office/drawing/2014/main" id="{808DFCCE-96C1-492C-BE68-3DF8B00EA001}"/>
              </a:ext>
            </a:extLst>
          </p:cNvPr>
          <p:cNvSpPr>
            <a:spLocks noGrp="1"/>
          </p:cNvSpPr>
          <p:nvPr>
            <p:ph idx="1"/>
          </p:nvPr>
        </p:nvSpPr>
        <p:spPr>
          <a:xfrm>
            <a:off x="440254" y="1150618"/>
            <a:ext cx="8263493" cy="5214348"/>
          </a:xfrm>
        </p:spPr>
        <p:txBody>
          <a:bodyPr>
            <a:normAutofit fontScale="92500" lnSpcReduction="10000"/>
          </a:bodyPr>
          <a:lstStyle/>
          <a:p>
            <a:pPr marL="457200" indent="-457200">
              <a:buFont typeface="+mj-lt"/>
              <a:buAutoNum type="arabicPeriod"/>
            </a:pPr>
            <a:r>
              <a:rPr lang="en-GB" sz="2400" dirty="0"/>
              <a:t>Realising appetite for students to help one another</a:t>
            </a:r>
          </a:p>
          <a:p>
            <a:pPr marL="457200" indent="-457200">
              <a:buFont typeface="+mj-lt"/>
              <a:buAutoNum type="arabicPeriod"/>
            </a:pPr>
            <a:r>
              <a:rPr lang="en-GB" sz="2400" dirty="0"/>
              <a:t>Student reflection is enhanced when supported by other students to maximise the value of their HEI study  </a:t>
            </a:r>
          </a:p>
          <a:p>
            <a:pPr marL="457200" indent="-457200">
              <a:buFont typeface="+mj-lt"/>
              <a:buAutoNum type="arabicPeriod"/>
            </a:pPr>
            <a:r>
              <a:rPr lang="en-GB" sz="2400" dirty="0"/>
              <a:t>Important to develop student-staff collaborations as part of community building in a (distance learning) University</a:t>
            </a:r>
          </a:p>
          <a:p>
            <a:pPr marL="457200" indent="-457200">
              <a:buFont typeface="+mj-lt"/>
              <a:buAutoNum type="arabicPeriod"/>
            </a:pPr>
            <a:r>
              <a:rPr lang="en-GB" sz="2400" dirty="0"/>
              <a:t>Evaluation is important - Learning from student engagement can drive the development, evolution and sustainability of projects</a:t>
            </a:r>
          </a:p>
          <a:p>
            <a:pPr marL="457200" indent="-457200">
              <a:buFont typeface="+mj-lt"/>
              <a:buAutoNum type="arabicPeriod"/>
            </a:pPr>
            <a:r>
              <a:rPr lang="en-GB" sz="2400" dirty="0"/>
              <a:t>An evaluation strategy could include metrics of student performance and retention to identify increases in academic engagement </a:t>
            </a:r>
          </a:p>
          <a:p>
            <a:pPr marL="457200" indent="-457200">
              <a:buFont typeface="+mj-lt"/>
              <a:buAutoNum type="arabicPeriod"/>
            </a:pPr>
            <a:r>
              <a:rPr lang="en-GB" sz="2400" dirty="0"/>
              <a:t>Exciting opportunities for co-creation can be enabled (seeing students as partners)</a:t>
            </a:r>
          </a:p>
          <a:p>
            <a:pPr marL="457200" indent="-457200">
              <a:buFont typeface="+mj-lt"/>
              <a:buAutoNum type="arabicPeriod"/>
            </a:pPr>
            <a:r>
              <a:rPr lang="en-GB" sz="2400" dirty="0"/>
              <a:t>In order to successfully target student groups, it may not be enough to offer the scheme merely open to all</a:t>
            </a:r>
          </a:p>
          <a:p>
            <a:endParaRPr lang="en-GB" sz="2400" dirty="0"/>
          </a:p>
        </p:txBody>
      </p:sp>
      <p:sp>
        <p:nvSpPr>
          <p:cNvPr id="2" name="TextBox 1">
            <a:extLst>
              <a:ext uri="{FF2B5EF4-FFF2-40B4-BE49-F238E27FC236}">
                <a16:creationId xmlns:a16="http://schemas.microsoft.com/office/drawing/2014/main" id="{2F5B327E-4E79-1C47-9155-C15C9E6CBA72}"/>
              </a:ext>
            </a:extLst>
          </p:cNvPr>
          <p:cNvSpPr txBox="1"/>
          <p:nvPr/>
        </p:nvSpPr>
        <p:spPr>
          <a:xfrm>
            <a:off x="2761938" y="5103674"/>
            <a:ext cx="3200400" cy="1754326"/>
          </a:xfrm>
          <a:prstGeom prst="rect">
            <a:avLst/>
          </a:prstGeom>
          <a:noFill/>
        </p:spPr>
        <p:txBody>
          <a:bodyPr wrap="square" rtlCol="0">
            <a:spAutoFit/>
          </a:bodyPr>
          <a:lstStyle/>
          <a:p>
            <a:pPr algn="ctr"/>
            <a:r>
              <a:rPr lang="en-GB" dirty="0"/>
              <a:t>Different projects could come and go, but networked knowledge-building can sustain and maximise the benefits of these initiatives</a:t>
            </a:r>
          </a:p>
          <a:p>
            <a:pPr algn="ctr"/>
            <a:endParaRPr lang="en-US" dirty="0"/>
          </a:p>
        </p:txBody>
      </p:sp>
    </p:spTree>
    <p:extLst>
      <p:ext uri="{BB962C8B-B14F-4D97-AF65-F5344CB8AC3E}">
        <p14:creationId xmlns:p14="http://schemas.microsoft.com/office/powerpoint/2010/main" val="42790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xEl>
                                              <p:pRg st="1" end="1"/>
                                            </p:txEl>
                                          </p:spTgt>
                                        </p:tgtEl>
                                      </p:cBhvr>
                                    </p:animEffect>
                                    <p:set>
                                      <p:cBhvr>
                                        <p:cTn id="12"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xEl>
                                              <p:pRg st="2" end="2"/>
                                            </p:txEl>
                                          </p:spTgt>
                                        </p:tgtEl>
                                      </p:cBhvr>
                                    </p:animEffect>
                                    <p:set>
                                      <p:cBhvr>
                                        <p:cTn id="17"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xEl>
                                              <p:pRg st="3" end="3"/>
                                            </p:txEl>
                                          </p:spTgt>
                                        </p:tgtEl>
                                      </p:cBhvr>
                                    </p:animEffect>
                                    <p:set>
                                      <p:cBhvr>
                                        <p:cTn id="22"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xEl>
                                              <p:pRg st="4" end="4"/>
                                            </p:txEl>
                                          </p:spTgt>
                                        </p:tgtEl>
                                      </p:cBhvr>
                                    </p:animEffect>
                                    <p:set>
                                      <p:cBhvr>
                                        <p:cTn id="27"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xEl>
                                              <p:pRg st="5" end="5"/>
                                            </p:txEl>
                                          </p:spTgt>
                                        </p:tgtEl>
                                      </p:cBhvr>
                                    </p:animEffect>
                                    <p:set>
                                      <p:cBhvr>
                                        <p:cTn id="32"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
                                            <p:txEl>
                                              <p:pRg st="6" end="6"/>
                                            </p:txEl>
                                          </p:spTgt>
                                        </p:tgtEl>
                                      </p:cBhvr>
                                    </p:animEffect>
                                    <p:set>
                                      <p:cBhvr>
                                        <p:cTn id="37" dur="1" fill="hold">
                                          <p:stCondLst>
                                            <p:cond delay="499"/>
                                          </p:stCondLst>
                                        </p:cTn>
                                        <p:tgtEl>
                                          <p:spTgt spid="8">
                                            <p:txEl>
                                              <p:pRg st="6" end="6"/>
                                            </p:txEl>
                                          </p:spTgt>
                                        </p:tgtEl>
                                        <p:attrNameLst>
                                          <p:attrName>style.visibility</p:attrName>
                                        </p:attrNameLst>
                                      </p:cBhvr>
                                      <p:to>
                                        <p:strVal val="hidden"/>
                                      </p:to>
                                    </p:set>
                                  </p:childTnLst>
                                </p:cTn>
                              </p:par>
                              <p:par>
                                <p:cTn id="38" presetID="10" presetClass="entr" presetSubtype="0" fill="hold" grpId="0" nodeType="withEffect">
                                  <p:stCondLst>
                                    <p:cond delay="5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childTnLst>
                                </p:cTn>
                              </p:par>
                              <p:par>
                                <p:cTn id="41" presetID="6" presetClass="emph" presetSubtype="0" fill="hold" grpId="1" nodeType="withEffect">
                                  <p:stCondLst>
                                    <p:cond delay="0"/>
                                  </p:stCondLst>
                                  <p:childTnLst>
                                    <p:animScale>
                                      <p:cBhvr>
                                        <p:cTn id="42" dur="3000" fill="hold"/>
                                        <p:tgtEl>
                                          <p:spTgt spid="2"/>
                                        </p:tgtEl>
                                      </p:cBhvr>
                                      <p:by x="200000" y="200000"/>
                                    </p:animScale>
                                  </p:childTnLst>
                                </p:cTn>
                              </p:par>
                              <p:par>
                                <p:cTn id="43" presetID="42" presetClass="path" presetSubtype="0" accel="50000" decel="50000" fill="hold" grpId="2" nodeType="withEffect">
                                  <p:stCondLst>
                                    <p:cond delay="0"/>
                                  </p:stCondLst>
                                  <p:childTnLst>
                                    <p:animMotion origin="layout" path="M 0 -2.22222E-6 L 0 -0.41041 " pathEditMode="relative" rAng="0" ptsTypes="AA">
                                      <p:cBhvr>
                                        <p:cTn id="44" dur="2000" fill="hold"/>
                                        <p:tgtEl>
                                          <p:spTgt spid="2"/>
                                        </p:tgtEl>
                                        <p:attrNameLst>
                                          <p:attrName>ppt_x</p:attrName>
                                          <p:attrName>ppt_y</p:attrName>
                                        </p:attrNameLst>
                                      </p:cBhvr>
                                      <p:rCtr x="0" y="-2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06B9B-C4C2-4496-8A72-DA71681BBC28}"/>
              </a:ext>
            </a:extLst>
          </p:cNvPr>
          <p:cNvSpPr>
            <a:spLocks noGrp="1"/>
          </p:cNvSpPr>
          <p:nvPr>
            <p:ph type="ctrTitle"/>
          </p:nvPr>
        </p:nvSpPr>
        <p:spPr>
          <a:xfrm>
            <a:off x="388801" y="526270"/>
            <a:ext cx="2564261" cy="487171"/>
          </a:xfrm>
        </p:spPr>
        <p:txBody>
          <a:bodyPr/>
          <a:lstStyle/>
          <a:p>
            <a:r>
              <a:rPr lang="en-GB" dirty="0"/>
              <a:t>Challenges/Conundrums </a:t>
            </a:r>
          </a:p>
        </p:txBody>
      </p:sp>
      <p:sp>
        <p:nvSpPr>
          <p:cNvPr id="5" name="Rectangle 4">
            <a:extLst>
              <a:ext uri="{FF2B5EF4-FFF2-40B4-BE49-F238E27FC236}">
                <a16:creationId xmlns:a16="http://schemas.microsoft.com/office/drawing/2014/main" id="{CE779FC4-7878-40A6-8B9D-39C8D72860DB}"/>
              </a:ext>
            </a:extLst>
          </p:cNvPr>
          <p:cNvSpPr/>
          <p:nvPr/>
        </p:nvSpPr>
        <p:spPr>
          <a:xfrm>
            <a:off x="388801" y="1145512"/>
            <a:ext cx="7971428" cy="5509200"/>
          </a:xfrm>
          <a:prstGeom prst="rect">
            <a:avLst/>
          </a:prstGeom>
        </p:spPr>
        <p:txBody>
          <a:bodyPr wrap="square">
            <a:spAutoFit/>
          </a:bodyPr>
          <a:lstStyle/>
          <a:p>
            <a:pPr lvl="0" defTabSz="914400">
              <a:defRPr/>
            </a:pPr>
            <a:r>
              <a:rPr lang="en-GB" sz="1600" b="1" dirty="0"/>
              <a:t>The OU Peer Mentoring Framework:</a:t>
            </a:r>
          </a:p>
          <a:p>
            <a:pPr marL="285750" lvl="0" indent="-285750" defTabSz="914400">
              <a:buFont typeface="Arial" panose="020B0604020202020204" pitchFamily="34" charset="0"/>
              <a:buChar char="•"/>
              <a:defRPr/>
            </a:pPr>
            <a:r>
              <a:rPr lang="en-GB" sz="1600" dirty="0"/>
              <a:t>‘One size fits all’ not sufficient </a:t>
            </a:r>
          </a:p>
          <a:p>
            <a:pPr marL="742950" lvl="1" indent="-285750" defTabSz="914400">
              <a:buFont typeface="Arial" panose="020B0604020202020204" pitchFamily="34" charset="0"/>
              <a:buChar char="•"/>
              <a:defRPr/>
            </a:pPr>
            <a:r>
              <a:rPr lang="en-GB" sz="1600" dirty="0"/>
              <a:t>Different projects have different objectives/predicted outcomes and purpose so an ‘OU model’ was not considered viable</a:t>
            </a:r>
          </a:p>
          <a:p>
            <a:pPr marL="285750" indent="-285750">
              <a:buFont typeface="Arial" panose="020B0604020202020204" pitchFamily="34" charset="0"/>
              <a:buChar char="•"/>
            </a:pPr>
            <a:r>
              <a:rPr lang="en-GB" sz="1600" dirty="0"/>
              <a:t>Framework covering every eventuality and drawing on all project experiences</a:t>
            </a:r>
          </a:p>
          <a:p>
            <a:pPr marL="742950" lvl="1" indent="-285750">
              <a:buFont typeface="Arial" panose="020B0604020202020204" pitchFamily="34" charset="0"/>
              <a:buChar char="•"/>
            </a:pPr>
            <a:r>
              <a:rPr lang="en-GB" sz="1600" dirty="0"/>
              <a:t>It’s a long document, written by committee</a:t>
            </a:r>
          </a:p>
          <a:p>
            <a:pPr marL="742950" lvl="1" indent="-285750">
              <a:buFont typeface="Arial" panose="020B0604020202020204" pitchFamily="34" charset="0"/>
              <a:buChar char="•"/>
            </a:pPr>
            <a:r>
              <a:rPr lang="en-GB" sz="1600" dirty="0"/>
              <a:t>Needs to be ‘live’ and reviewed (which takes ongoing resource)</a:t>
            </a:r>
          </a:p>
          <a:p>
            <a:pPr marL="285750" indent="-285750">
              <a:buFont typeface="Arial" panose="020B0604020202020204" pitchFamily="34" charset="0"/>
              <a:buChar char="•"/>
            </a:pPr>
            <a:r>
              <a:rPr lang="en-GB" sz="1600" dirty="0"/>
              <a:t>Advice for project teams:</a:t>
            </a:r>
          </a:p>
          <a:p>
            <a:pPr marL="742950" lvl="1" indent="-285750">
              <a:buFont typeface="Arial" panose="020B0604020202020204" pitchFamily="34" charset="0"/>
              <a:buChar char="•"/>
            </a:pPr>
            <a:r>
              <a:rPr lang="en-GB" sz="1600" dirty="0"/>
              <a:t>Targeting </a:t>
            </a:r>
          </a:p>
          <a:p>
            <a:pPr marL="1200150" lvl="2" indent="-285750">
              <a:buFont typeface="Arial" panose="020B0604020202020204" pitchFamily="34" charset="0"/>
              <a:buChar char="•"/>
            </a:pPr>
            <a:r>
              <a:rPr lang="en-GB" sz="1600" dirty="0"/>
              <a:t>How to identify and successfully/fairly target particular groups of students</a:t>
            </a:r>
          </a:p>
          <a:p>
            <a:pPr marL="1200150" lvl="2" indent="-285750">
              <a:buFont typeface="Arial" panose="020B0604020202020204" pitchFamily="34" charset="0"/>
              <a:buChar char="•"/>
            </a:pPr>
            <a:r>
              <a:rPr lang="en-GB" sz="1600" dirty="0"/>
              <a:t>Intersectionality/EDI priorities</a:t>
            </a:r>
          </a:p>
          <a:p>
            <a:pPr marL="742950" lvl="1" indent="-285750">
              <a:buFont typeface="Arial" panose="020B0604020202020204" pitchFamily="34" charset="0"/>
              <a:buChar char="•"/>
            </a:pPr>
            <a:r>
              <a:rPr lang="en-GB" sz="1600" dirty="0"/>
              <a:t>Control groups</a:t>
            </a:r>
          </a:p>
          <a:p>
            <a:pPr marL="1200150" lvl="2" indent="-285750">
              <a:buFont typeface="Arial" panose="020B0604020202020204" pitchFamily="34" charset="0"/>
              <a:buChar char="•"/>
            </a:pPr>
            <a:r>
              <a:rPr lang="en-GB" sz="1600" dirty="0"/>
              <a:t>How do you find/use a ‘control’ whilst being inclusive?</a:t>
            </a:r>
          </a:p>
          <a:p>
            <a:pPr marL="742950" lvl="1" indent="-285750">
              <a:buFont typeface="Arial" panose="020B0604020202020204" pitchFamily="34" charset="0"/>
              <a:buChar char="•"/>
            </a:pPr>
            <a:r>
              <a:rPr lang="en-GB" sz="1600" dirty="0"/>
              <a:t>Time to embed</a:t>
            </a:r>
          </a:p>
          <a:p>
            <a:pPr marL="1200150" lvl="2" indent="-285750">
              <a:buFont typeface="Arial" panose="020B0604020202020204" pitchFamily="34" charset="0"/>
              <a:buChar char="•"/>
            </a:pPr>
            <a:r>
              <a:rPr lang="en-GB" sz="1600" dirty="0"/>
              <a:t>For any project, evaluation may take several years to ‘prove’ it has benefit</a:t>
            </a:r>
          </a:p>
          <a:p>
            <a:r>
              <a:rPr lang="en-GB" sz="1600" b="1" dirty="0"/>
              <a:t>Other</a:t>
            </a:r>
          </a:p>
          <a:p>
            <a:pPr marL="285750" indent="-285750">
              <a:buFont typeface="Arial" panose="020B0604020202020204" pitchFamily="34" charset="0"/>
              <a:buChar char="•"/>
            </a:pPr>
            <a:r>
              <a:rPr lang="en-GB" sz="1600" dirty="0"/>
              <a:t>How to develop meaningful badging without it being related to ‘study’</a:t>
            </a:r>
          </a:p>
          <a:p>
            <a:pPr marL="285750" indent="-285750">
              <a:buFont typeface="Arial" panose="020B0604020202020204" pitchFamily="34" charset="0"/>
              <a:buChar char="•"/>
            </a:pPr>
            <a:r>
              <a:rPr lang="en-GB" sz="1600" dirty="0"/>
              <a:t>Sustaining coordination of initiatives beyond task and finish group</a:t>
            </a:r>
          </a:p>
          <a:p>
            <a:pPr marL="742950" lvl="1" indent="-285750">
              <a:buFont typeface="Arial" panose="020B0604020202020204" pitchFamily="34" charset="0"/>
              <a:buChar char="•"/>
            </a:pPr>
            <a:r>
              <a:rPr lang="en-GB" sz="1600" dirty="0"/>
              <a:t>Maintenance of the intranet space </a:t>
            </a:r>
          </a:p>
          <a:p>
            <a:pPr marL="285750" indent="-285750">
              <a:buFont typeface="Arial" panose="020B0604020202020204" pitchFamily="34" charset="0"/>
              <a:buChar char="•"/>
            </a:pPr>
            <a:r>
              <a:rPr lang="en-GB" sz="1600" dirty="0"/>
              <a:t>How to evaluate impact amongst many interventions</a:t>
            </a:r>
          </a:p>
          <a:p>
            <a:pPr marL="742950" lvl="1"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752602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D355B-9F9A-4D1A-B917-01A019EF9AF2}"/>
              </a:ext>
            </a:extLst>
          </p:cNvPr>
          <p:cNvSpPr>
            <a:spLocks noGrp="1"/>
          </p:cNvSpPr>
          <p:nvPr>
            <p:ph type="ctrTitle"/>
          </p:nvPr>
        </p:nvSpPr>
        <p:spPr>
          <a:xfrm>
            <a:off x="388801" y="493034"/>
            <a:ext cx="6714364" cy="401717"/>
          </a:xfrm>
        </p:spPr>
        <p:txBody>
          <a:bodyPr/>
          <a:lstStyle/>
          <a:p>
            <a:r>
              <a:rPr lang="en-GB" dirty="0"/>
              <a:t>Practical next steps: The Framework, website, badges and community</a:t>
            </a:r>
          </a:p>
        </p:txBody>
      </p:sp>
      <p:pic>
        <p:nvPicPr>
          <p:cNvPr id="6" name="Content Placeholder 5" descr="A picture containing clipart&#10;&#10;Description automatically generated">
            <a:extLst>
              <a:ext uri="{FF2B5EF4-FFF2-40B4-BE49-F238E27FC236}">
                <a16:creationId xmlns:a16="http://schemas.microsoft.com/office/drawing/2014/main" id="{CD0149E2-4987-4C94-9F40-24B0F15FC99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19177" y="4662735"/>
            <a:ext cx="2392594" cy="1593505"/>
          </a:xfrm>
        </p:spPr>
      </p:pic>
      <p:sp>
        <p:nvSpPr>
          <p:cNvPr id="7" name="TextBox 6">
            <a:extLst>
              <a:ext uri="{FF2B5EF4-FFF2-40B4-BE49-F238E27FC236}">
                <a16:creationId xmlns:a16="http://schemas.microsoft.com/office/drawing/2014/main" id="{A834514A-38CD-4610-BA10-C68EFD3A4172}"/>
              </a:ext>
            </a:extLst>
          </p:cNvPr>
          <p:cNvSpPr txBox="1"/>
          <p:nvPr/>
        </p:nvSpPr>
        <p:spPr>
          <a:xfrm>
            <a:off x="5619175" y="6385138"/>
            <a:ext cx="2361915" cy="338554"/>
          </a:xfrm>
          <a:prstGeom prst="rect">
            <a:avLst/>
          </a:prstGeom>
          <a:noFill/>
        </p:spPr>
        <p:txBody>
          <a:bodyPr wrap="square" rtlCol="0">
            <a:spAutoFit/>
          </a:bodyPr>
          <a:lstStyle/>
          <a:p>
            <a:r>
              <a:rPr lang="en-GB" sz="800" dirty="0">
                <a:hlinkClick r:id="rId4" tooltip="https://medium.com/sprout-digital-badges/badge-capstone-project-9036cf6c7866"/>
              </a:rPr>
              <a:t>This Photo</a:t>
            </a:r>
            <a:r>
              <a:rPr lang="en-GB" sz="800" dirty="0"/>
              <a:t> by Unknown Author is licensed under </a:t>
            </a:r>
            <a:r>
              <a:rPr lang="en-GB" sz="800" dirty="0">
                <a:hlinkClick r:id="rId5" tooltip="https://creativecommons.org/licenses/by-nc-sa/3.0/"/>
              </a:rPr>
              <a:t>CC BY-SA-NC</a:t>
            </a:r>
            <a:endParaRPr lang="en-GB" sz="800" dirty="0"/>
          </a:p>
        </p:txBody>
      </p:sp>
      <p:grpSp>
        <p:nvGrpSpPr>
          <p:cNvPr id="13" name="Group 12">
            <a:extLst>
              <a:ext uri="{FF2B5EF4-FFF2-40B4-BE49-F238E27FC236}">
                <a16:creationId xmlns:a16="http://schemas.microsoft.com/office/drawing/2014/main" id="{67482084-B63E-4086-B5DB-4DC994B62980}"/>
              </a:ext>
            </a:extLst>
          </p:cNvPr>
          <p:cNvGrpSpPr/>
          <p:nvPr/>
        </p:nvGrpSpPr>
        <p:grpSpPr>
          <a:xfrm>
            <a:off x="556591" y="1921175"/>
            <a:ext cx="2996644" cy="1971196"/>
            <a:chOff x="4757531" y="493034"/>
            <a:chExt cx="3687618" cy="2695109"/>
          </a:xfrm>
        </p:grpSpPr>
        <p:pic>
          <p:nvPicPr>
            <p:cNvPr id="9" name="Picture 8" descr="Icon&#10;&#10;Description automatically generated">
              <a:extLst>
                <a:ext uri="{FF2B5EF4-FFF2-40B4-BE49-F238E27FC236}">
                  <a16:creationId xmlns:a16="http://schemas.microsoft.com/office/drawing/2014/main" id="{5BDB9336-1824-49F3-ABEC-1A0252B9FE0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57531" y="493034"/>
              <a:ext cx="2652687" cy="2405270"/>
            </a:xfrm>
            <a:prstGeom prst="rect">
              <a:avLst/>
            </a:prstGeom>
          </p:spPr>
        </p:pic>
        <p:sp>
          <p:nvSpPr>
            <p:cNvPr id="10" name="TextBox 9">
              <a:extLst>
                <a:ext uri="{FF2B5EF4-FFF2-40B4-BE49-F238E27FC236}">
                  <a16:creationId xmlns:a16="http://schemas.microsoft.com/office/drawing/2014/main" id="{AE8CC199-55EE-47B4-9CD3-7B974034D258}"/>
                </a:ext>
              </a:extLst>
            </p:cNvPr>
            <p:cNvSpPr txBox="1"/>
            <p:nvPr/>
          </p:nvSpPr>
          <p:spPr>
            <a:xfrm>
              <a:off x="4757531" y="2893578"/>
              <a:ext cx="3687618" cy="294565"/>
            </a:xfrm>
            <a:prstGeom prst="rect">
              <a:avLst/>
            </a:prstGeom>
            <a:noFill/>
          </p:spPr>
          <p:txBody>
            <a:bodyPr wrap="square" rtlCol="0">
              <a:spAutoFit/>
            </a:bodyPr>
            <a:lstStyle/>
            <a:p>
              <a:r>
                <a:rPr lang="en-GB" sz="800" dirty="0">
                  <a:hlinkClick r:id="rId7" tooltip="https://commons.wikimedia.org/wiki/File:Xposed_Framework_Icon.svg"/>
                </a:rPr>
                <a:t>This Photo</a:t>
              </a:r>
              <a:r>
                <a:rPr lang="en-GB" sz="800" dirty="0"/>
                <a:t> by Unknown Author is licensed under </a:t>
              </a:r>
              <a:r>
                <a:rPr lang="en-GB" sz="800" dirty="0">
                  <a:hlinkClick r:id="rId8" tooltip="https://creativecommons.org/licenses/by-sa/3.0/"/>
                </a:rPr>
                <a:t>CC BY-SA</a:t>
              </a:r>
              <a:endParaRPr lang="en-GB" sz="800" dirty="0"/>
            </a:p>
          </p:txBody>
        </p:sp>
      </p:grpSp>
      <p:pic>
        <p:nvPicPr>
          <p:cNvPr id="11" name="Picture 10">
            <a:extLst>
              <a:ext uri="{FF2B5EF4-FFF2-40B4-BE49-F238E27FC236}">
                <a16:creationId xmlns:a16="http://schemas.microsoft.com/office/drawing/2014/main" id="{7B4EB1F8-BEDD-4156-AE88-8779CDEE927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193007" y="1913548"/>
            <a:ext cx="3214249" cy="2143117"/>
          </a:xfrm>
          <a:prstGeom prst="rect">
            <a:avLst/>
          </a:prstGeom>
        </p:spPr>
      </p:pic>
      <p:pic>
        <p:nvPicPr>
          <p:cNvPr id="12" name="Picture 11" descr="Icon&#10;&#10;Description automatically generated">
            <a:extLst>
              <a:ext uri="{FF2B5EF4-FFF2-40B4-BE49-F238E27FC236}">
                <a16:creationId xmlns:a16="http://schemas.microsoft.com/office/drawing/2014/main" id="{55638F08-3C4E-4A40-A192-CD7ACDE3282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56591" y="4613737"/>
            <a:ext cx="2361915" cy="2109955"/>
          </a:xfrm>
          <a:prstGeom prst="rect">
            <a:avLst/>
          </a:prstGeom>
        </p:spPr>
      </p:pic>
      <p:sp>
        <p:nvSpPr>
          <p:cNvPr id="14" name="TextBox 13">
            <a:extLst>
              <a:ext uri="{FF2B5EF4-FFF2-40B4-BE49-F238E27FC236}">
                <a16:creationId xmlns:a16="http://schemas.microsoft.com/office/drawing/2014/main" id="{1B17CA8F-6EDC-491D-B425-0D862BEA2096}"/>
              </a:ext>
            </a:extLst>
          </p:cNvPr>
          <p:cNvSpPr txBox="1"/>
          <p:nvPr/>
        </p:nvSpPr>
        <p:spPr>
          <a:xfrm>
            <a:off x="5619175" y="1410922"/>
            <a:ext cx="2361915" cy="369332"/>
          </a:xfrm>
          <a:prstGeom prst="rect">
            <a:avLst/>
          </a:prstGeom>
          <a:solidFill>
            <a:schemeClr val="accent1"/>
          </a:solidFill>
        </p:spPr>
        <p:txBody>
          <a:bodyPr wrap="square" rtlCol="0">
            <a:spAutoFit/>
          </a:bodyPr>
          <a:lstStyle/>
          <a:p>
            <a:pPr algn="ctr"/>
            <a:r>
              <a:rPr lang="en-GB" b="1" dirty="0">
                <a:solidFill>
                  <a:schemeClr val="bg1"/>
                </a:solidFill>
              </a:rPr>
              <a:t>Dissemination</a:t>
            </a:r>
          </a:p>
        </p:txBody>
      </p:sp>
      <p:sp>
        <p:nvSpPr>
          <p:cNvPr id="15" name="TextBox 14">
            <a:extLst>
              <a:ext uri="{FF2B5EF4-FFF2-40B4-BE49-F238E27FC236}">
                <a16:creationId xmlns:a16="http://schemas.microsoft.com/office/drawing/2014/main" id="{E1427190-7760-40A1-BDFE-8C3E1DF64DD1}"/>
              </a:ext>
            </a:extLst>
          </p:cNvPr>
          <p:cNvSpPr txBox="1"/>
          <p:nvPr/>
        </p:nvSpPr>
        <p:spPr>
          <a:xfrm>
            <a:off x="5619177" y="4244405"/>
            <a:ext cx="2361915" cy="369332"/>
          </a:xfrm>
          <a:prstGeom prst="rect">
            <a:avLst/>
          </a:prstGeom>
          <a:solidFill>
            <a:schemeClr val="accent1"/>
          </a:solidFill>
        </p:spPr>
        <p:txBody>
          <a:bodyPr wrap="square" rtlCol="0">
            <a:spAutoFit/>
          </a:bodyPr>
          <a:lstStyle/>
          <a:p>
            <a:pPr algn="ctr"/>
            <a:r>
              <a:rPr lang="en-GB" b="1" dirty="0">
                <a:solidFill>
                  <a:schemeClr val="bg1"/>
                </a:solidFill>
              </a:rPr>
              <a:t>Badges</a:t>
            </a:r>
          </a:p>
        </p:txBody>
      </p:sp>
      <p:sp>
        <p:nvSpPr>
          <p:cNvPr id="16" name="TextBox 15">
            <a:extLst>
              <a:ext uri="{FF2B5EF4-FFF2-40B4-BE49-F238E27FC236}">
                <a16:creationId xmlns:a16="http://schemas.microsoft.com/office/drawing/2014/main" id="{2BBF8010-3E59-4FF2-8BC0-6A6B31CC8F04}"/>
              </a:ext>
            </a:extLst>
          </p:cNvPr>
          <p:cNvSpPr txBox="1"/>
          <p:nvPr/>
        </p:nvSpPr>
        <p:spPr>
          <a:xfrm>
            <a:off x="559619" y="1410922"/>
            <a:ext cx="2361915" cy="369332"/>
          </a:xfrm>
          <a:prstGeom prst="rect">
            <a:avLst/>
          </a:prstGeom>
          <a:solidFill>
            <a:schemeClr val="accent1"/>
          </a:solidFill>
        </p:spPr>
        <p:txBody>
          <a:bodyPr wrap="square" rtlCol="0">
            <a:spAutoFit/>
          </a:bodyPr>
          <a:lstStyle/>
          <a:p>
            <a:pPr algn="ctr"/>
            <a:r>
              <a:rPr lang="en-GB" b="1" dirty="0">
                <a:solidFill>
                  <a:schemeClr val="bg1"/>
                </a:solidFill>
              </a:rPr>
              <a:t>Framework</a:t>
            </a:r>
          </a:p>
        </p:txBody>
      </p:sp>
      <p:sp>
        <p:nvSpPr>
          <p:cNvPr id="17" name="TextBox 16">
            <a:extLst>
              <a:ext uri="{FF2B5EF4-FFF2-40B4-BE49-F238E27FC236}">
                <a16:creationId xmlns:a16="http://schemas.microsoft.com/office/drawing/2014/main" id="{A3C93AA2-2F7E-4088-BD1E-4DEAAD993447}"/>
              </a:ext>
            </a:extLst>
          </p:cNvPr>
          <p:cNvSpPr txBox="1"/>
          <p:nvPr/>
        </p:nvSpPr>
        <p:spPr>
          <a:xfrm>
            <a:off x="556591" y="4244405"/>
            <a:ext cx="2361915" cy="369332"/>
          </a:xfrm>
          <a:prstGeom prst="rect">
            <a:avLst/>
          </a:prstGeom>
          <a:solidFill>
            <a:schemeClr val="accent1"/>
          </a:solidFill>
        </p:spPr>
        <p:txBody>
          <a:bodyPr wrap="square" rtlCol="0">
            <a:spAutoFit/>
          </a:bodyPr>
          <a:lstStyle/>
          <a:p>
            <a:pPr algn="ctr"/>
            <a:r>
              <a:rPr lang="en-GB" b="1" dirty="0">
                <a:solidFill>
                  <a:schemeClr val="bg1"/>
                </a:solidFill>
              </a:rPr>
              <a:t>Intranet &amp; Website</a:t>
            </a:r>
          </a:p>
        </p:txBody>
      </p:sp>
    </p:spTree>
    <p:extLst>
      <p:ext uri="{BB962C8B-B14F-4D97-AF65-F5344CB8AC3E}">
        <p14:creationId xmlns:p14="http://schemas.microsoft.com/office/powerpoint/2010/main" val="388065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1F581A-964B-480A-B564-99B49DFC9183}"/>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7A3AFB5B-7779-45FA-921B-5F117DC85022}"/>
              </a:ext>
            </a:extLst>
          </p:cNvPr>
          <p:cNvSpPr>
            <a:spLocks noGrp="1"/>
          </p:cNvSpPr>
          <p:nvPr>
            <p:ph type="ctrTitle"/>
          </p:nvPr>
        </p:nvSpPr>
        <p:spPr>
          <a:xfrm>
            <a:off x="388801" y="544317"/>
            <a:ext cx="7461303" cy="469124"/>
          </a:xfrm>
        </p:spPr>
        <p:txBody>
          <a:bodyPr/>
          <a:lstStyle/>
          <a:p>
            <a:r>
              <a:rPr lang="en-GB" dirty="0"/>
              <a:t>Cited work, project inputs and outputs</a:t>
            </a:r>
          </a:p>
        </p:txBody>
      </p:sp>
      <p:sp>
        <p:nvSpPr>
          <p:cNvPr id="5" name="Content Placeholder 4">
            <a:extLst>
              <a:ext uri="{FF2B5EF4-FFF2-40B4-BE49-F238E27FC236}">
                <a16:creationId xmlns:a16="http://schemas.microsoft.com/office/drawing/2014/main" id="{90DB2538-3BA7-4FE3-89A7-F7D4ABA3DBE0}"/>
              </a:ext>
            </a:extLst>
          </p:cNvPr>
          <p:cNvSpPr>
            <a:spLocks noGrp="1"/>
          </p:cNvSpPr>
          <p:nvPr>
            <p:ph idx="1"/>
          </p:nvPr>
        </p:nvSpPr>
        <p:spPr>
          <a:xfrm>
            <a:off x="388801" y="1230566"/>
            <a:ext cx="8263493" cy="5214348"/>
          </a:xfrm>
        </p:spPr>
        <p:txBody>
          <a:bodyPr/>
          <a:lstStyle/>
          <a:p>
            <a:r>
              <a:rPr lang="en-GB" dirty="0" err="1"/>
              <a:t>Andreanoff</a:t>
            </a:r>
            <a:r>
              <a:rPr lang="en-GB" dirty="0"/>
              <a:t>, J. (2016a) The impact of a peer coaching programme on the academic performance of undergraduate students: a mixed methods study. </a:t>
            </a:r>
            <a:r>
              <a:rPr lang="en-GB" i="1" dirty="0"/>
              <a:t>Journal of Learning Development in Higher Education </a:t>
            </a:r>
            <a:r>
              <a:rPr lang="en-GB" dirty="0"/>
              <a:t>Special Edition: Academic Peer Learning, ISSN 1759-667X, pp.1-27.</a:t>
            </a:r>
          </a:p>
          <a:p>
            <a:r>
              <a:rPr lang="en-GB" dirty="0" err="1"/>
              <a:t>Andreanoff</a:t>
            </a:r>
            <a:r>
              <a:rPr lang="en-GB" dirty="0"/>
              <a:t>, J. (2016b) Issues in conducting quantitative studies on the impact of coaching and mentoring in Higher Education</a:t>
            </a:r>
            <a:r>
              <a:rPr lang="en-GB" i="1" dirty="0"/>
              <a:t>. International Journal of Evidence Based Coaching &amp; Mentoring,</a:t>
            </a:r>
            <a:r>
              <a:rPr lang="en-GB" dirty="0"/>
              <a:t> Special Issue 10, pp.202-216. Available at: </a:t>
            </a:r>
            <a:r>
              <a:rPr lang="en-GB" dirty="0">
                <a:hlinkClick r:id="rId3"/>
              </a:rPr>
              <a:t>http://ijebcm.brookes.ac.uk</a:t>
            </a:r>
            <a:endParaRPr lang="en-GB" dirty="0"/>
          </a:p>
          <a:p>
            <a:r>
              <a:rPr lang="en-GB" dirty="0"/>
              <a:t>Andrews, J &amp; Clark, R (2011) </a:t>
            </a:r>
            <a:r>
              <a:rPr lang="en-GB" i="1" dirty="0"/>
              <a:t>Peer Mentoring Works! How Peer Mentoring Enhances Student Success in Higher Education</a:t>
            </a:r>
            <a:r>
              <a:rPr lang="en-GB" dirty="0"/>
              <a:t>, Aston University, published online: </a:t>
            </a:r>
            <a:r>
              <a:rPr lang="en-GB" dirty="0">
                <a:hlinkClick r:id="rId4"/>
              </a:rPr>
              <a:t>https://www.heacademy.ac.uk/system/files/aston_what_works_final_report_1.pdf</a:t>
            </a:r>
            <a:r>
              <a:rPr lang="en-GB" dirty="0"/>
              <a:t> </a:t>
            </a:r>
          </a:p>
          <a:p>
            <a:r>
              <a:rPr lang="en-GB" dirty="0" err="1"/>
              <a:t>Fayram</a:t>
            </a:r>
            <a:r>
              <a:rPr lang="en-GB" dirty="0"/>
              <a:t>, J., </a:t>
            </a:r>
            <a:r>
              <a:rPr lang="en-GB" dirty="0" err="1"/>
              <a:t>Boswood</a:t>
            </a:r>
            <a:r>
              <a:rPr lang="en-GB" dirty="0"/>
              <a:t>, N., Kan, Q., </a:t>
            </a:r>
            <a:r>
              <a:rPr lang="en-GB" dirty="0" err="1"/>
              <a:t>Motzo</a:t>
            </a:r>
            <a:r>
              <a:rPr lang="en-GB" dirty="0"/>
              <a:t>, A. and Proudfoot, A. (2018) Investigating the benefits of online peer mentoring for student confidence and motivation. </a:t>
            </a:r>
            <a:r>
              <a:rPr lang="en-GB" i="1" dirty="0"/>
              <a:t>International Journal of mentoring and Coaching in Education</a:t>
            </a:r>
            <a:r>
              <a:rPr lang="en-GB" dirty="0"/>
              <a:t>. 7(23) DOI:</a:t>
            </a:r>
            <a:r>
              <a:rPr lang="en-GB" u="sng" dirty="0"/>
              <a:t>10.1108/IJMCE-10-2017-0065 </a:t>
            </a:r>
          </a:p>
          <a:p>
            <a:r>
              <a:rPr lang="en-GB" dirty="0"/>
              <a:t>Taylor, L; Edwards, C; Hardie, L; &amp; Gregory, L (2020) ‘How peer mentoring can support students during the pandemic’, The Open University, online blog available: </a:t>
            </a:r>
            <a:r>
              <a:rPr lang="en-GB" dirty="0">
                <a:hlinkClick r:id="rId5"/>
              </a:rPr>
              <a:t>http://law-school.open.ac.uk/news/how-peer-mentoring-can-support-students-during-pandemic</a:t>
            </a:r>
            <a:r>
              <a:rPr lang="en-GB" dirty="0"/>
              <a:t> </a:t>
            </a:r>
          </a:p>
          <a:p>
            <a:r>
              <a:rPr lang="en-GB" dirty="0"/>
              <a:t>Zimmerman, B.J. (1989) A social cognitive view of self-regulated academic learning. </a:t>
            </a:r>
            <a:r>
              <a:rPr lang="en-GB" i="1" dirty="0"/>
              <a:t>Journal of educational psychology</a:t>
            </a:r>
            <a:r>
              <a:rPr lang="en-GB" dirty="0"/>
              <a:t>, </a:t>
            </a:r>
            <a:r>
              <a:rPr lang="en-GB" i="1" dirty="0"/>
              <a:t>81</a:t>
            </a:r>
            <a:r>
              <a:rPr lang="en-GB" dirty="0"/>
              <a:t>(3), p.329.</a:t>
            </a:r>
            <a:endParaRPr lang="en-GB" sz="1100" dirty="0"/>
          </a:p>
        </p:txBody>
      </p:sp>
    </p:spTree>
    <p:extLst>
      <p:ext uri="{BB962C8B-B14F-4D97-AF65-F5344CB8AC3E}">
        <p14:creationId xmlns:p14="http://schemas.microsoft.com/office/powerpoint/2010/main" val="130089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122905" y="645161"/>
            <a:ext cx="7920773" cy="5567678"/>
          </a:xfrm>
        </p:spPr>
        <p:txBody>
          <a:bodyPr/>
          <a:lstStyle/>
          <a:p>
            <a:pPr algn="ctr"/>
            <a:r>
              <a:rPr lang="en-GB" dirty="0"/>
              <a:t>THANK YOU FOR JOINING US</a:t>
            </a:r>
            <a:br>
              <a:rPr lang="en-GB" dirty="0"/>
            </a:br>
            <a:br>
              <a:rPr lang="en-GB" dirty="0"/>
            </a:br>
            <a:r>
              <a:rPr lang="en-GB" sz="3000" dirty="0"/>
              <a:t>We would love to hear about others’ experiences and activity in this area</a:t>
            </a:r>
            <a:br>
              <a:rPr lang="en-GB" sz="3000" dirty="0"/>
            </a:br>
            <a:br>
              <a:rPr lang="en-GB" sz="3000" dirty="0"/>
            </a:br>
            <a:r>
              <a:rPr lang="en-GB" sz="3000" dirty="0"/>
              <a:t>Tina Forbes </a:t>
            </a:r>
            <a:br>
              <a:rPr lang="en-GB" sz="3000" dirty="0"/>
            </a:br>
            <a:r>
              <a:rPr lang="en-GB" sz="3000" dirty="0"/>
              <a:t>email: </a:t>
            </a:r>
            <a:r>
              <a:rPr lang="en-GB" sz="3000" dirty="0">
                <a:hlinkClick r:id="rId3">
                  <a:extLst>
                    <a:ext uri="{A12FA001-AC4F-418D-AE19-62706E023703}">
                      <ahyp:hlinkClr xmlns:ahyp="http://schemas.microsoft.com/office/drawing/2018/hyperlinkcolor" val="tx"/>
                    </a:ext>
                  </a:extLst>
                </a:hlinkClick>
              </a:rPr>
              <a:t>tina.forbes@open.ac.uk</a:t>
            </a:r>
            <a:r>
              <a:rPr lang="en-GB" sz="3000" dirty="0"/>
              <a:t> </a:t>
            </a:r>
            <a:br>
              <a:rPr lang="en-GB" sz="3000" dirty="0"/>
            </a:br>
            <a:r>
              <a:rPr lang="en-GB" sz="3000" dirty="0"/>
              <a:t>Alison Fox </a:t>
            </a:r>
            <a:br>
              <a:rPr lang="en-GB" sz="3000" dirty="0"/>
            </a:br>
            <a:r>
              <a:rPr lang="en-GB" sz="3000" dirty="0"/>
              <a:t>email: </a:t>
            </a:r>
            <a:r>
              <a:rPr lang="en-GB" sz="3000" dirty="0">
                <a:hlinkClick r:id="rId4">
                  <a:extLst>
                    <a:ext uri="{A12FA001-AC4F-418D-AE19-62706E023703}">
                      <ahyp:hlinkClr xmlns:ahyp="http://schemas.microsoft.com/office/drawing/2018/hyperlinkcolor" val="tx"/>
                    </a:ext>
                  </a:extLst>
                </a:hlinkClick>
              </a:rPr>
              <a:t>alison.fox@open.ac.uk</a:t>
            </a:r>
            <a:br>
              <a:rPr lang="en-GB" sz="3000" dirty="0"/>
            </a:br>
            <a:r>
              <a:rPr lang="en-GB" sz="3000" dirty="0"/>
              <a:t>Lesley Goss</a:t>
            </a:r>
            <a:br>
              <a:rPr lang="en-GB" sz="3000" dirty="0"/>
            </a:br>
            <a:r>
              <a:rPr lang="en-GB" sz="3000" dirty="0"/>
              <a:t>email: </a:t>
            </a:r>
            <a:r>
              <a:rPr lang="en-GB" sz="3000" dirty="0">
                <a:hlinkClick r:id="rId5">
                  <a:extLst>
                    <a:ext uri="{A12FA001-AC4F-418D-AE19-62706E023703}">
                      <ahyp:hlinkClr xmlns:ahyp="http://schemas.microsoft.com/office/drawing/2018/hyperlinkcolor" val="tx"/>
                    </a:ext>
                  </a:extLst>
                </a:hlinkClick>
              </a:rPr>
              <a:t>lesley.goss@open.ac.uk</a:t>
            </a:r>
            <a:br>
              <a:rPr lang="en-GB" sz="3000" dirty="0"/>
            </a:br>
            <a:r>
              <a:rPr lang="en-GB" sz="3000" dirty="0"/>
              <a:t>Catherine Comfort</a:t>
            </a:r>
            <a:br>
              <a:rPr lang="en-GB" sz="3000" dirty="0"/>
            </a:br>
            <a:r>
              <a:rPr lang="en-GB" sz="3000" dirty="0"/>
              <a:t>email: </a:t>
            </a:r>
            <a:r>
              <a:rPr lang="en-GB" sz="3000" dirty="0">
                <a:hlinkClick r:id="rId6">
                  <a:extLst>
                    <a:ext uri="{A12FA001-AC4F-418D-AE19-62706E023703}">
                      <ahyp:hlinkClr xmlns:ahyp="http://schemas.microsoft.com/office/drawing/2018/hyperlinkcolor" val="tx"/>
                    </a:ext>
                  </a:extLst>
                </a:hlinkClick>
              </a:rPr>
              <a:t>catherine.comfort@open.ac.uk</a:t>
            </a:r>
            <a:r>
              <a:rPr lang="en-GB" sz="3000" dirty="0"/>
              <a:t>     </a:t>
            </a:r>
          </a:p>
        </p:txBody>
      </p:sp>
    </p:spTree>
    <p:extLst>
      <p:ext uri="{BB962C8B-B14F-4D97-AF65-F5344CB8AC3E}">
        <p14:creationId xmlns:p14="http://schemas.microsoft.com/office/powerpoint/2010/main" val="1126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5AF1-ACDC-403A-BDC6-2A4601098C7A}"/>
              </a:ext>
            </a:extLst>
          </p:cNvPr>
          <p:cNvSpPr>
            <a:spLocks noGrp="1"/>
          </p:cNvSpPr>
          <p:nvPr>
            <p:ph type="ctrTitle"/>
          </p:nvPr>
        </p:nvSpPr>
        <p:spPr/>
        <p:txBody>
          <a:bodyPr/>
          <a:lstStyle/>
          <a:p>
            <a:r>
              <a:rPr lang="en-GB" dirty="0"/>
              <a:t>Our Context</a:t>
            </a:r>
          </a:p>
        </p:txBody>
      </p:sp>
    </p:spTree>
    <p:extLst>
      <p:ext uri="{BB962C8B-B14F-4D97-AF65-F5344CB8AC3E}">
        <p14:creationId xmlns:p14="http://schemas.microsoft.com/office/powerpoint/2010/main" val="312977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395DE8-51ED-4000-B55F-1EC0C6A4356E}"/>
              </a:ext>
            </a:extLst>
          </p:cNvPr>
          <p:cNvSpPr>
            <a:spLocks noGrp="1"/>
          </p:cNvSpPr>
          <p:nvPr>
            <p:ph type="body" sz="quarter" idx="13"/>
          </p:nvPr>
        </p:nvSpPr>
        <p:spPr/>
        <p:txBody>
          <a:bodyPr/>
          <a:lstStyle/>
          <a:p>
            <a:endParaRPr lang="en-GB" dirty="0"/>
          </a:p>
        </p:txBody>
      </p:sp>
      <p:sp>
        <p:nvSpPr>
          <p:cNvPr id="2" name="Title 1">
            <a:extLst>
              <a:ext uri="{FF2B5EF4-FFF2-40B4-BE49-F238E27FC236}">
                <a16:creationId xmlns:a16="http://schemas.microsoft.com/office/drawing/2014/main" id="{111680D4-082E-0041-9261-D7625FF2D51C}"/>
              </a:ext>
            </a:extLst>
          </p:cNvPr>
          <p:cNvSpPr>
            <a:spLocks noGrp="1"/>
          </p:cNvSpPr>
          <p:nvPr>
            <p:ph type="ctrTitle"/>
          </p:nvPr>
        </p:nvSpPr>
        <p:spPr>
          <a:xfrm>
            <a:off x="388801" y="241161"/>
            <a:ext cx="7461303" cy="772280"/>
          </a:xfrm>
        </p:spPr>
        <p:txBody>
          <a:bodyPr>
            <a:normAutofit/>
          </a:bodyPr>
          <a:lstStyle/>
          <a:p>
            <a:r>
              <a:rPr lang="en-US" dirty="0"/>
              <a:t>Our students: Studying at the Open University</a:t>
            </a:r>
            <a:br>
              <a:rPr lang="en-US" dirty="0"/>
            </a:br>
            <a:r>
              <a:rPr lang="en-US" dirty="0"/>
              <a:t>Characteristics and challenges</a:t>
            </a:r>
          </a:p>
        </p:txBody>
      </p:sp>
      <p:pic>
        <p:nvPicPr>
          <p:cNvPr id="4" name="Picture 3">
            <a:extLst>
              <a:ext uri="{FF2B5EF4-FFF2-40B4-BE49-F238E27FC236}">
                <a16:creationId xmlns:a16="http://schemas.microsoft.com/office/drawing/2014/main" id="{829C6110-5047-4C7D-A7BD-D923CF8C5C1B}"/>
              </a:ext>
            </a:extLst>
          </p:cNvPr>
          <p:cNvPicPr>
            <a:picLocks noChangeAspect="1"/>
          </p:cNvPicPr>
          <p:nvPr/>
        </p:nvPicPr>
        <p:blipFill>
          <a:blip r:embed="rId3"/>
          <a:stretch>
            <a:fillRect/>
          </a:stretch>
        </p:blipFill>
        <p:spPr>
          <a:xfrm>
            <a:off x="177482" y="1360358"/>
            <a:ext cx="8966518" cy="4137284"/>
          </a:xfrm>
          <a:prstGeom prst="rect">
            <a:avLst/>
          </a:prstGeom>
        </p:spPr>
      </p:pic>
    </p:spTree>
    <p:extLst>
      <p:ext uri="{BB962C8B-B14F-4D97-AF65-F5344CB8AC3E}">
        <p14:creationId xmlns:p14="http://schemas.microsoft.com/office/powerpoint/2010/main" val="424305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EA2E5-F31D-49F7-8AC6-18E75EC088A3}"/>
              </a:ext>
            </a:extLst>
          </p:cNvPr>
          <p:cNvSpPr>
            <a:spLocks noGrp="1"/>
          </p:cNvSpPr>
          <p:nvPr>
            <p:ph type="ctrTitle"/>
          </p:nvPr>
        </p:nvSpPr>
        <p:spPr>
          <a:xfrm>
            <a:off x="388801" y="493034"/>
            <a:ext cx="4183199" cy="520407"/>
          </a:xfrm>
        </p:spPr>
        <p:txBody>
          <a:bodyPr/>
          <a:lstStyle/>
          <a:p>
            <a:r>
              <a:rPr lang="en-GB" dirty="0"/>
              <a:t>The context for the Peer Mentoring Task and Finish Group </a:t>
            </a:r>
          </a:p>
        </p:txBody>
      </p:sp>
      <p:sp>
        <p:nvSpPr>
          <p:cNvPr id="4" name="Content Placeholder 3">
            <a:extLst>
              <a:ext uri="{FF2B5EF4-FFF2-40B4-BE49-F238E27FC236}">
                <a16:creationId xmlns:a16="http://schemas.microsoft.com/office/drawing/2014/main" id="{DD4E7DB2-BE21-4025-8980-4D0BB631D638}"/>
              </a:ext>
            </a:extLst>
          </p:cNvPr>
          <p:cNvSpPr>
            <a:spLocks noGrp="1"/>
          </p:cNvSpPr>
          <p:nvPr>
            <p:ph idx="1"/>
          </p:nvPr>
        </p:nvSpPr>
        <p:spPr/>
        <p:txBody>
          <a:bodyPr/>
          <a:lstStyle/>
          <a:p>
            <a:pPr marL="285750" indent="-285750">
              <a:buFont typeface="Arial" panose="020B0604020202020204" pitchFamily="34" charset="0"/>
              <a:buChar char="•"/>
            </a:pPr>
            <a:r>
              <a:rPr lang="en-GB" sz="1600" dirty="0"/>
              <a:t>Launched in 2019 by an informal group of like-minded people sharing ideas and outputs </a:t>
            </a:r>
          </a:p>
          <a:p>
            <a:pPr marL="742939" lvl="1" indent="-285750">
              <a:buFont typeface="Arial" panose="020B0604020202020204" pitchFamily="34" charset="0"/>
              <a:buChar char="•"/>
            </a:pPr>
            <a:r>
              <a:rPr lang="en-GB" sz="1600" dirty="0"/>
              <a:t>Approached by the Open University Access Participation Plan Team to formalise the group as mentoring had become an OU APP priority.</a:t>
            </a:r>
            <a:br>
              <a:rPr lang="en-GB" sz="1600" dirty="0"/>
            </a:br>
            <a:endParaRPr lang="en-GB" sz="1600" dirty="0"/>
          </a:p>
          <a:p>
            <a:pPr marL="285750" indent="-285750">
              <a:buFont typeface="Arial" panose="020B0604020202020204" pitchFamily="34" charset="0"/>
              <a:buChar char="•"/>
            </a:pPr>
            <a:r>
              <a:rPr lang="en-GB" sz="1600" dirty="0"/>
              <a:t>Four main areas of work:</a:t>
            </a:r>
          </a:p>
          <a:p>
            <a:pPr marL="800100" lvl="1" indent="-342900">
              <a:buFont typeface="+mj-lt"/>
              <a:buAutoNum type="arabicPeriod"/>
            </a:pPr>
            <a:r>
              <a:rPr lang="en-GB" sz="1600" dirty="0"/>
              <a:t>To produce an OU Student Mentoring Framework</a:t>
            </a:r>
          </a:p>
          <a:p>
            <a:pPr marL="1257300" lvl="2" indent="-342900">
              <a:buFont typeface="+mj-lt"/>
              <a:buAutoNum type="arabicPeriod"/>
            </a:pPr>
            <a:r>
              <a:rPr lang="en-GB" sz="1600" dirty="0"/>
              <a:t>Progress: Should be completed for final review end of July 2021</a:t>
            </a:r>
          </a:p>
          <a:p>
            <a:pPr marL="800100" lvl="1" indent="-342900">
              <a:buFont typeface="+mj-lt"/>
              <a:buAutoNum type="arabicPeriod"/>
            </a:pPr>
            <a:r>
              <a:rPr lang="en-GB" sz="1600" dirty="0"/>
              <a:t>To design and launch a Student Mentoring intranet space/Resource Bank</a:t>
            </a:r>
          </a:p>
          <a:p>
            <a:pPr marL="1257300" lvl="2" indent="-342900">
              <a:buFont typeface="+mj-lt"/>
              <a:buAutoNum type="arabicPeriod"/>
            </a:pPr>
            <a:r>
              <a:rPr lang="en-GB" sz="1600" dirty="0"/>
              <a:t>Internal resource for teams embarking on mentoring/mentoring-type projects</a:t>
            </a:r>
          </a:p>
          <a:p>
            <a:pPr marL="1257300" lvl="2" indent="-342900">
              <a:buFont typeface="+mj-lt"/>
              <a:buAutoNum type="arabicPeriod"/>
            </a:pPr>
            <a:r>
              <a:rPr lang="en-GB" sz="1600" dirty="0"/>
              <a:t>Launch hopefully end 2021</a:t>
            </a:r>
          </a:p>
          <a:p>
            <a:pPr marL="800100" lvl="1" indent="-342900">
              <a:buFont typeface="+mj-lt"/>
              <a:buAutoNum type="arabicPeriod"/>
            </a:pPr>
            <a:r>
              <a:rPr lang="en-GB" sz="1600" dirty="0"/>
              <a:t>To explore and provide official recognition for mentoring participants, hopefully via a suite of OU digital badges</a:t>
            </a:r>
          </a:p>
          <a:p>
            <a:pPr marL="1257300" lvl="2" indent="-342900">
              <a:buFont typeface="+mj-lt"/>
              <a:buAutoNum type="arabicPeriod"/>
            </a:pPr>
            <a:r>
              <a:rPr lang="en-GB" sz="1600" dirty="0"/>
              <a:t>Safeguarding training for students being developed to contribute to badging</a:t>
            </a:r>
          </a:p>
          <a:p>
            <a:pPr marL="800100" lvl="1" indent="-342900">
              <a:buFont typeface="+mj-lt"/>
              <a:buAutoNum type="arabicPeriod"/>
            </a:pPr>
            <a:r>
              <a:rPr lang="en-GB" sz="1600" dirty="0"/>
              <a:t>To keep the OU Peer Mentoring Audit document up to date</a:t>
            </a:r>
          </a:p>
          <a:p>
            <a:pPr marL="1257288" lvl="2" indent="-342900">
              <a:buFont typeface="+mj-lt"/>
              <a:buAutoNum type="arabicPeriod"/>
            </a:pPr>
            <a:r>
              <a:rPr lang="en-GB" sz="1600" dirty="0"/>
              <a:t>In order to ensure that all projects are logged, and are aware of the resources above.</a:t>
            </a:r>
          </a:p>
          <a:p>
            <a:endParaRPr lang="en-GB" dirty="0"/>
          </a:p>
        </p:txBody>
      </p:sp>
    </p:spTree>
    <p:extLst>
      <p:ext uri="{BB962C8B-B14F-4D97-AF65-F5344CB8AC3E}">
        <p14:creationId xmlns:p14="http://schemas.microsoft.com/office/powerpoint/2010/main" val="228534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3687-37E8-4DF7-AB23-4E813D7F6DF9}"/>
              </a:ext>
            </a:extLst>
          </p:cNvPr>
          <p:cNvSpPr>
            <a:spLocks noGrp="1"/>
          </p:cNvSpPr>
          <p:nvPr>
            <p:ph type="ctrTitle"/>
          </p:nvPr>
        </p:nvSpPr>
        <p:spPr>
          <a:xfrm>
            <a:off x="1775316" y="3179701"/>
            <a:ext cx="5400000" cy="997196"/>
          </a:xfrm>
        </p:spPr>
        <p:txBody>
          <a:bodyPr/>
          <a:lstStyle/>
          <a:p>
            <a:r>
              <a:rPr lang="en-GB" dirty="0"/>
              <a:t>Peer Mentoring at the Open University</a:t>
            </a:r>
          </a:p>
        </p:txBody>
      </p:sp>
    </p:spTree>
    <p:extLst>
      <p:ext uri="{BB962C8B-B14F-4D97-AF65-F5344CB8AC3E}">
        <p14:creationId xmlns:p14="http://schemas.microsoft.com/office/powerpoint/2010/main" val="260163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CDDC6-526D-46FB-8E70-C43FCD01513C}"/>
              </a:ext>
            </a:extLst>
          </p:cNvPr>
          <p:cNvSpPr>
            <a:spLocks noGrp="1"/>
          </p:cNvSpPr>
          <p:nvPr>
            <p:ph type="ctrTitle"/>
          </p:nvPr>
        </p:nvSpPr>
        <p:spPr>
          <a:xfrm>
            <a:off x="111925" y="209598"/>
            <a:ext cx="4070331" cy="623738"/>
          </a:xfrm>
        </p:spPr>
        <p:txBody>
          <a:bodyPr/>
          <a:lstStyle/>
          <a:p>
            <a:r>
              <a:rPr lang="en-GB" dirty="0"/>
              <a:t>Peer mentoring/coaching/buddying initiatives</a:t>
            </a:r>
          </a:p>
        </p:txBody>
      </p:sp>
      <p:sp>
        <p:nvSpPr>
          <p:cNvPr id="4" name="Content Placeholder 3">
            <a:extLst>
              <a:ext uri="{FF2B5EF4-FFF2-40B4-BE49-F238E27FC236}">
                <a16:creationId xmlns:a16="http://schemas.microsoft.com/office/drawing/2014/main" id="{B46C2219-7758-412A-9192-16E70C18157A}"/>
              </a:ext>
            </a:extLst>
          </p:cNvPr>
          <p:cNvSpPr>
            <a:spLocks noGrp="1"/>
          </p:cNvSpPr>
          <p:nvPr>
            <p:ph idx="1"/>
          </p:nvPr>
        </p:nvSpPr>
        <p:spPr/>
        <p:txBody>
          <a:bodyPr/>
          <a:lstStyle/>
          <a:p>
            <a:r>
              <a:rPr lang="en-GB" dirty="0"/>
              <a:t>Taken from the mapping exercise </a:t>
            </a:r>
          </a:p>
          <a:p>
            <a:r>
              <a:rPr lang="en-GB" dirty="0"/>
              <a:t>20 projects </a:t>
            </a:r>
          </a:p>
        </p:txBody>
      </p:sp>
      <p:pic>
        <p:nvPicPr>
          <p:cNvPr id="6" name="Picture 5" descr="Chart, bar chart&#10;&#10;Description automatically generated">
            <a:extLst>
              <a:ext uri="{FF2B5EF4-FFF2-40B4-BE49-F238E27FC236}">
                <a16:creationId xmlns:a16="http://schemas.microsoft.com/office/drawing/2014/main" id="{69935208-341D-4FAE-A32A-3D20A096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8" y="979655"/>
            <a:ext cx="9085042" cy="5556274"/>
          </a:xfrm>
          <a:prstGeom prst="rect">
            <a:avLst/>
          </a:prstGeom>
        </p:spPr>
      </p:pic>
    </p:spTree>
    <p:extLst>
      <p:ext uri="{BB962C8B-B14F-4D97-AF65-F5344CB8AC3E}">
        <p14:creationId xmlns:p14="http://schemas.microsoft.com/office/powerpoint/2010/main" val="145178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96120F-7CFC-45F7-8132-80F6089137E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06DD2088-8614-364D-820F-7826FFB51E2F}"/>
              </a:ext>
            </a:extLst>
          </p:cNvPr>
          <p:cNvSpPr>
            <a:spLocks noGrp="1"/>
          </p:cNvSpPr>
          <p:nvPr>
            <p:ph type="ctrTitle"/>
          </p:nvPr>
        </p:nvSpPr>
        <p:spPr>
          <a:xfrm>
            <a:off x="388801" y="544317"/>
            <a:ext cx="7418105" cy="469124"/>
          </a:xfrm>
        </p:spPr>
        <p:txBody>
          <a:bodyPr/>
          <a:lstStyle/>
          <a:p>
            <a:r>
              <a:rPr lang="en-US" dirty="0"/>
              <a:t>Benefits to peer PDP coaches/mentors</a:t>
            </a:r>
          </a:p>
        </p:txBody>
      </p:sp>
      <p:sp>
        <p:nvSpPr>
          <p:cNvPr id="3" name="Content Placeholder 2">
            <a:extLst>
              <a:ext uri="{FF2B5EF4-FFF2-40B4-BE49-F238E27FC236}">
                <a16:creationId xmlns:a16="http://schemas.microsoft.com/office/drawing/2014/main" id="{675D526C-2154-9547-9A3E-76D5F4D5E870}"/>
              </a:ext>
            </a:extLst>
          </p:cNvPr>
          <p:cNvSpPr>
            <a:spLocks noGrp="1"/>
          </p:cNvSpPr>
          <p:nvPr>
            <p:ph idx="1"/>
          </p:nvPr>
        </p:nvSpPr>
        <p:spPr>
          <a:xfrm>
            <a:off x="388801" y="1509082"/>
            <a:ext cx="8263493" cy="3839836"/>
          </a:xfrm>
        </p:spPr>
        <p:txBody>
          <a:bodyPr/>
          <a:lstStyle/>
          <a:p>
            <a:pPr marL="457200" indent="-457200">
              <a:buFont typeface="Arial" panose="020B0604020202020204" pitchFamily="34" charset="0"/>
              <a:buChar char="•"/>
            </a:pPr>
            <a:r>
              <a:rPr lang="en-US" sz="2800" dirty="0"/>
              <a:t>Certificates of participation/vouchers/digital badges Greater understanding of distance learning model in HE</a:t>
            </a:r>
          </a:p>
          <a:p>
            <a:pPr marL="457200" indent="-457200">
              <a:buFont typeface="Arial" panose="020B0604020202020204" pitchFamily="34" charset="0"/>
              <a:buChar char="•"/>
            </a:pPr>
            <a:r>
              <a:rPr lang="en-US" sz="2800" dirty="0"/>
              <a:t>Opportunities for leadership and gaining new skills e.g. digital skills, communication skills</a:t>
            </a:r>
          </a:p>
          <a:p>
            <a:pPr marL="457200" indent="-457200">
              <a:buFont typeface="Arial" panose="020B0604020202020204" pitchFamily="34" charset="0"/>
              <a:buChar char="•"/>
            </a:pPr>
            <a:r>
              <a:rPr lang="en-US" sz="2800" dirty="0"/>
              <a:t>Gain support from working with other students</a:t>
            </a:r>
          </a:p>
        </p:txBody>
      </p:sp>
      <p:sp>
        <p:nvSpPr>
          <p:cNvPr id="5" name="Rectangle 4">
            <a:extLst>
              <a:ext uri="{FF2B5EF4-FFF2-40B4-BE49-F238E27FC236}">
                <a16:creationId xmlns:a16="http://schemas.microsoft.com/office/drawing/2014/main" id="{464DF3BF-21D8-9249-85EA-7AE41D5A26AF}"/>
              </a:ext>
            </a:extLst>
          </p:cNvPr>
          <p:cNvSpPr/>
          <p:nvPr/>
        </p:nvSpPr>
        <p:spPr>
          <a:xfrm>
            <a:off x="2112034" y="4758299"/>
            <a:ext cx="4919938" cy="1569660"/>
          </a:xfrm>
          <a:prstGeom prst="rect">
            <a:avLst/>
          </a:prstGeom>
        </p:spPr>
        <p:txBody>
          <a:bodyPr wrap="none">
            <a:spAutoFit/>
          </a:bodyPr>
          <a:lstStyle/>
          <a:p>
            <a:pPr algn="ctr"/>
            <a:r>
              <a:rPr lang="en-US" sz="3200" dirty="0"/>
              <a:t>Opportunity to </a:t>
            </a:r>
          </a:p>
          <a:p>
            <a:pPr algn="ctr"/>
            <a:r>
              <a:rPr lang="en-US" sz="3200" dirty="0"/>
              <a:t>give something back</a:t>
            </a:r>
          </a:p>
          <a:p>
            <a:pPr algn="ctr"/>
            <a:r>
              <a:rPr lang="en-US" sz="3200" dirty="0"/>
              <a:t>to feed something forward</a:t>
            </a:r>
          </a:p>
        </p:txBody>
      </p:sp>
    </p:spTree>
    <p:extLst>
      <p:ext uri="{BB962C8B-B14F-4D97-AF65-F5344CB8AC3E}">
        <p14:creationId xmlns:p14="http://schemas.microsoft.com/office/powerpoint/2010/main" val="316718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96120F-7CFC-45F7-8132-80F6089137E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06DD2088-8614-364D-820F-7826FFB51E2F}"/>
              </a:ext>
            </a:extLst>
          </p:cNvPr>
          <p:cNvSpPr>
            <a:spLocks noGrp="1"/>
          </p:cNvSpPr>
          <p:nvPr>
            <p:ph type="ctrTitle"/>
          </p:nvPr>
        </p:nvSpPr>
        <p:spPr>
          <a:xfrm>
            <a:off x="388801" y="544317"/>
            <a:ext cx="7418105" cy="469124"/>
          </a:xfrm>
        </p:spPr>
        <p:txBody>
          <a:bodyPr/>
          <a:lstStyle/>
          <a:p>
            <a:r>
              <a:rPr lang="en-US" dirty="0"/>
              <a:t>Benefits to students on coached/mentored modules</a:t>
            </a:r>
          </a:p>
        </p:txBody>
      </p:sp>
      <p:sp>
        <p:nvSpPr>
          <p:cNvPr id="3" name="Content Placeholder 2">
            <a:extLst>
              <a:ext uri="{FF2B5EF4-FFF2-40B4-BE49-F238E27FC236}">
                <a16:creationId xmlns:a16="http://schemas.microsoft.com/office/drawing/2014/main" id="{675D526C-2154-9547-9A3E-76D5F4D5E870}"/>
              </a:ext>
            </a:extLst>
          </p:cNvPr>
          <p:cNvSpPr>
            <a:spLocks noGrp="1"/>
          </p:cNvSpPr>
          <p:nvPr>
            <p:ph idx="1"/>
          </p:nvPr>
        </p:nvSpPr>
        <p:spPr>
          <a:xfrm>
            <a:off x="388801" y="1409074"/>
            <a:ext cx="8263493" cy="4955891"/>
          </a:xfrm>
        </p:spPr>
        <p:txBody>
          <a:bodyPr/>
          <a:lstStyle/>
          <a:p>
            <a:pPr marL="457200" indent="-457200">
              <a:buFont typeface="Arial" panose="020B0604020202020204" pitchFamily="34" charset="0"/>
              <a:buChar char="•"/>
            </a:pPr>
            <a:r>
              <a:rPr lang="en-US" sz="2800" dirty="0"/>
              <a:t>Being encouraged to engage with studies and gain in confidence</a:t>
            </a:r>
          </a:p>
          <a:p>
            <a:pPr marL="457200" indent="-457200">
              <a:buFont typeface="Arial" panose="020B0604020202020204" pitchFamily="34" charset="0"/>
              <a:buChar char="•"/>
            </a:pPr>
            <a:r>
              <a:rPr lang="en-US" sz="2800" dirty="0"/>
              <a:t>Being inspired by peers modelling online participation and collaboration </a:t>
            </a:r>
          </a:p>
          <a:p>
            <a:pPr marL="457200" indent="-457200">
              <a:buFont typeface="Arial" panose="020B0604020202020204" pitchFamily="34" charset="0"/>
              <a:buChar char="•"/>
            </a:pPr>
            <a:r>
              <a:rPr lang="en-US" sz="2800" dirty="0"/>
              <a:t>Feeling more of a sense of belonging and student community by expanding the topics for online communication with one another</a:t>
            </a:r>
          </a:p>
          <a:p>
            <a:pPr marL="457200" indent="-457200">
              <a:buFont typeface="Arial" panose="020B0604020202020204" pitchFamily="34" charset="0"/>
              <a:buChar char="•"/>
            </a:pPr>
            <a:r>
              <a:rPr lang="en-US" sz="2800" dirty="0"/>
              <a:t>(For PDP coaching, support to engage with something which might otherwise seem an ‘add-on’, ‘unnecessary’, ‘a hurdle to jump through’)</a:t>
            </a:r>
          </a:p>
          <a:p>
            <a:endParaRPr lang="en-US" sz="2800" dirty="0"/>
          </a:p>
        </p:txBody>
      </p:sp>
    </p:spTree>
    <p:extLst>
      <p:ext uri="{BB962C8B-B14F-4D97-AF65-F5344CB8AC3E}">
        <p14:creationId xmlns:p14="http://schemas.microsoft.com/office/powerpoint/2010/main" val="1150040839"/>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1956</TotalTime>
  <Words>2604</Words>
  <Application>Microsoft Office PowerPoint</Application>
  <PresentationFormat>On-screen Show (4:3)</PresentationFormat>
  <Paragraphs>290</Paragraphs>
  <Slides>25</Slides>
  <Notes>25</Notes>
  <HiddenSlides>1</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Arial</vt:lpstr>
      <vt:lpstr>Calibri</vt:lpstr>
      <vt:lpstr>OU Title</vt:lpstr>
      <vt:lpstr>OU Section</vt:lpstr>
      <vt:lpstr>OU Layouts</vt:lpstr>
      <vt:lpstr>Developing a University-Wide Peer Mentoring Framework</vt:lpstr>
      <vt:lpstr>PowerPoint Presentation</vt:lpstr>
      <vt:lpstr>Our Context</vt:lpstr>
      <vt:lpstr>Our students: Studying at the Open University Characteristics and challenges</vt:lpstr>
      <vt:lpstr>The context for the Peer Mentoring Task and Finish Group </vt:lpstr>
      <vt:lpstr>Peer Mentoring at the Open University</vt:lpstr>
      <vt:lpstr>Peer mentoring/coaching/buddying initiatives</vt:lpstr>
      <vt:lpstr>Benefits to peer PDP coaches/mentors</vt:lpstr>
      <vt:lpstr>Benefits to students on coached/mentored modules</vt:lpstr>
      <vt:lpstr>Case Study 1</vt:lpstr>
      <vt:lpstr>The OU working in partnership  with </vt:lpstr>
      <vt:lpstr>Case Study 2</vt:lpstr>
      <vt:lpstr>Developing a pilot Business peer mentoring project </vt:lpstr>
      <vt:lpstr>Developing a pilot Business peer mentoring project </vt:lpstr>
      <vt:lpstr>Case Study 3</vt:lpstr>
      <vt:lpstr>Staff-student collaboration towards supporting PDP </vt:lpstr>
      <vt:lpstr>Recognising peer PDP coaching and mentoring</vt:lpstr>
      <vt:lpstr>Student engagement</vt:lpstr>
      <vt:lpstr>Progress and challenges</vt:lpstr>
      <vt:lpstr>Development of initiatives: multi-year developments</vt:lpstr>
      <vt:lpstr>Key learning points </vt:lpstr>
      <vt:lpstr>Challenges/Conundrums </vt:lpstr>
      <vt:lpstr>Practical next steps: The Framework, website, badges and community</vt:lpstr>
      <vt:lpstr>Cited work, project inputs and outputs</vt:lpstr>
      <vt:lpstr>THANK YOU FOR JOINING US  We would love to hear about others’ experiences and activity in this area  Tina Forbes  email: tina.forbes@open.ac.uk  Alison Fox  email: alison.fox@open.ac.uk Lesley Goss email: lesley.goss@open.ac.uk Catherine Comfort email: catherine.comfort@open.ac.uk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staff collaboration: Personal development planning for realising the benefits of academic study</dc:title>
  <dc:creator>Reviewer</dc:creator>
  <cp:lastModifiedBy>Reviewer</cp:lastModifiedBy>
  <cp:revision>137</cp:revision>
  <dcterms:created xsi:type="dcterms:W3CDTF">2020-10-05T06:40:49Z</dcterms:created>
  <dcterms:modified xsi:type="dcterms:W3CDTF">2021-06-10T13:38:06Z</dcterms:modified>
</cp:coreProperties>
</file>