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01" r:id="rId2"/>
    <p:sldId id="302" r:id="rId3"/>
    <p:sldId id="303" r:id="rId4"/>
    <p:sldId id="304" r:id="rId5"/>
    <p:sldId id="305" r:id="rId6"/>
    <p:sldId id="285" r:id="rId7"/>
    <p:sldId id="293" r:id="rId8"/>
    <p:sldId id="297" r:id="rId9"/>
    <p:sldId id="298" r:id="rId10"/>
    <p:sldId id="299" r:id="rId11"/>
    <p:sldId id="29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8"/>
    <p:restoredTop sz="93072"/>
  </p:normalViewPr>
  <p:slideViewPr>
    <p:cSldViewPr snapToGrid="0" snapToObjects="1" showGuides="1">
      <p:cViewPr varScale="1">
        <p:scale>
          <a:sx n="80" d="100"/>
          <a:sy n="80" d="100"/>
        </p:scale>
        <p:origin x="75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C4D85C-F634-F140-8FBC-C39E43AC2791}" type="datetimeFigureOut">
              <a:rPr lang="en-GB" smtClean="0"/>
              <a:t>20/11/2020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5F67EA-4CE4-294B-90B4-23D7CF6498AC}" type="slidenum">
              <a:rPr lang="en-GB" smtClean="0"/>
              <a:t>‹#›</a:t>
            </a:fld>
            <a:endParaRPr lang="en-GB"/>
          </a:p>
        </p:txBody>
      </p:sp>
    </p:spTree>
    <p:extLst>
      <p:ext uri="{BB962C8B-B14F-4D97-AF65-F5344CB8AC3E}">
        <p14:creationId xmlns:p14="http://schemas.microsoft.com/office/powerpoint/2010/main" val="827246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Slides 1-5 10.50-11.15</a:t>
            </a:r>
          </a:p>
          <a:p>
            <a:endParaRPr lang="en-GB" dirty="0"/>
          </a:p>
        </p:txBody>
      </p:sp>
      <p:sp>
        <p:nvSpPr>
          <p:cNvPr id="4" name="Slide Number Placeholder 3"/>
          <p:cNvSpPr>
            <a:spLocks noGrp="1"/>
          </p:cNvSpPr>
          <p:nvPr>
            <p:ph type="sldNum" sz="quarter" idx="5"/>
          </p:nvPr>
        </p:nvSpPr>
        <p:spPr/>
        <p:txBody>
          <a:bodyPr/>
          <a:lstStyle/>
          <a:p>
            <a:fld id="{995F67EA-4CE4-294B-90B4-23D7CF6498AC}" type="slidenum">
              <a:rPr lang="en-GB" smtClean="0"/>
              <a:t>1</a:t>
            </a:fld>
            <a:endParaRPr lang="en-GB"/>
          </a:p>
        </p:txBody>
      </p:sp>
    </p:spTree>
    <p:extLst>
      <p:ext uri="{BB962C8B-B14F-4D97-AF65-F5344CB8AC3E}">
        <p14:creationId xmlns:p14="http://schemas.microsoft.com/office/powerpoint/2010/main" val="1732208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61790F-F49F-2347-B7D1-2BB2225229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54B80F55-AD06-544F-9DD4-C9AE451A17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5AE1D5DB-0ED9-E14D-919B-3AE386813C3C}"/>
              </a:ext>
            </a:extLst>
          </p:cNvPr>
          <p:cNvSpPr>
            <a:spLocks noGrp="1"/>
          </p:cNvSpPr>
          <p:nvPr>
            <p:ph type="dt" sz="half" idx="10"/>
          </p:nvPr>
        </p:nvSpPr>
        <p:spPr/>
        <p:txBody>
          <a:bodyPr/>
          <a:lstStyle/>
          <a:p>
            <a:fld id="{ECBADD56-C716-9641-8F05-A5A9727818DD}" type="datetimeFigureOut">
              <a:rPr lang="en-GB" smtClean="0"/>
              <a:t>20/11/2020</a:t>
            </a:fld>
            <a:endParaRPr lang="en-GB"/>
          </a:p>
        </p:txBody>
      </p:sp>
      <p:sp>
        <p:nvSpPr>
          <p:cNvPr id="5" name="Footer Placeholder 4">
            <a:extLst>
              <a:ext uri="{FF2B5EF4-FFF2-40B4-BE49-F238E27FC236}">
                <a16:creationId xmlns:a16="http://schemas.microsoft.com/office/drawing/2014/main" xmlns="" id="{8FFBB389-92F9-2D4A-A96F-BDFDD32CF3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7E6C3A9-5AE0-A440-98B8-CA727564ACEB}"/>
              </a:ext>
            </a:extLst>
          </p:cNvPr>
          <p:cNvSpPr>
            <a:spLocks noGrp="1"/>
          </p:cNvSpPr>
          <p:nvPr>
            <p:ph type="sldNum" sz="quarter" idx="12"/>
          </p:nvPr>
        </p:nvSpPr>
        <p:spPr/>
        <p:txBody>
          <a:bodyPr/>
          <a:lstStyle/>
          <a:p>
            <a:fld id="{0E7FA5E9-BEA1-4943-9455-956F1A421107}" type="slidenum">
              <a:rPr lang="en-GB" smtClean="0"/>
              <a:t>‹#›</a:t>
            </a:fld>
            <a:endParaRPr lang="en-GB"/>
          </a:p>
        </p:txBody>
      </p:sp>
    </p:spTree>
    <p:extLst>
      <p:ext uri="{BB962C8B-B14F-4D97-AF65-F5344CB8AC3E}">
        <p14:creationId xmlns:p14="http://schemas.microsoft.com/office/powerpoint/2010/main" val="293649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E9229D-54FF-4840-8BFA-04DD549C961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0A99009D-AABF-3A4F-894B-CD683EDDBD9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4976AA7-07E6-D24E-A775-87076A495895}"/>
              </a:ext>
            </a:extLst>
          </p:cNvPr>
          <p:cNvSpPr>
            <a:spLocks noGrp="1"/>
          </p:cNvSpPr>
          <p:nvPr>
            <p:ph type="dt" sz="half" idx="10"/>
          </p:nvPr>
        </p:nvSpPr>
        <p:spPr/>
        <p:txBody>
          <a:bodyPr/>
          <a:lstStyle/>
          <a:p>
            <a:fld id="{ECBADD56-C716-9641-8F05-A5A9727818DD}" type="datetimeFigureOut">
              <a:rPr lang="en-GB" smtClean="0"/>
              <a:t>20/11/2020</a:t>
            </a:fld>
            <a:endParaRPr lang="en-GB"/>
          </a:p>
        </p:txBody>
      </p:sp>
      <p:sp>
        <p:nvSpPr>
          <p:cNvPr id="5" name="Footer Placeholder 4">
            <a:extLst>
              <a:ext uri="{FF2B5EF4-FFF2-40B4-BE49-F238E27FC236}">
                <a16:creationId xmlns:a16="http://schemas.microsoft.com/office/drawing/2014/main" xmlns="" id="{8B67F191-1635-4E41-B278-DF991D005C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6ACFA52-14B0-C148-9ADB-5E2CE65C6506}"/>
              </a:ext>
            </a:extLst>
          </p:cNvPr>
          <p:cNvSpPr>
            <a:spLocks noGrp="1"/>
          </p:cNvSpPr>
          <p:nvPr>
            <p:ph type="sldNum" sz="quarter" idx="12"/>
          </p:nvPr>
        </p:nvSpPr>
        <p:spPr/>
        <p:txBody>
          <a:bodyPr/>
          <a:lstStyle/>
          <a:p>
            <a:fld id="{0E7FA5E9-BEA1-4943-9455-956F1A421107}" type="slidenum">
              <a:rPr lang="en-GB" smtClean="0"/>
              <a:t>‹#›</a:t>
            </a:fld>
            <a:endParaRPr lang="en-GB"/>
          </a:p>
        </p:txBody>
      </p:sp>
    </p:spTree>
    <p:extLst>
      <p:ext uri="{BB962C8B-B14F-4D97-AF65-F5344CB8AC3E}">
        <p14:creationId xmlns:p14="http://schemas.microsoft.com/office/powerpoint/2010/main" val="1319514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3D1C024-BF92-FF41-869F-3ADA8A4286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5AACB9D-5F9F-6F45-A1EA-DC9383FA45F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FC5B413-6227-5C45-A59E-341EC949AABB}"/>
              </a:ext>
            </a:extLst>
          </p:cNvPr>
          <p:cNvSpPr>
            <a:spLocks noGrp="1"/>
          </p:cNvSpPr>
          <p:nvPr>
            <p:ph type="dt" sz="half" idx="10"/>
          </p:nvPr>
        </p:nvSpPr>
        <p:spPr/>
        <p:txBody>
          <a:bodyPr/>
          <a:lstStyle/>
          <a:p>
            <a:fld id="{ECBADD56-C716-9641-8F05-A5A9727818DD}" type="datetimeFigureOut">
              <a:rPr lang="en-GB" smtClean="0"/>
              <a:t>20/11/2020</a:t>
            </a:fld>
            <a:endParaRPr lang="en-GB"/>
          </a:p>
        </p:txBody>
      </p:sp>
      <p:sp>
        <p:nvSpPr>
          <p:cNvPr id="5" name="Footer Placeholder 4">
            <a:extLst>
              <a:ext uri="{FF2B5EF4-FFF2-40B4-BE49-F238E27FC236}">
                <a16:creationId xmlns:a16="http://schemas.microsoft.com/office/drawing/2014/main" xmlns="" id="{FE047280-EDBD-1744-B0A8-41D3B12FA1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3776E37-6BF9-514F-928A-0170AF110ACF}"/>
              </a:ext>
            </a:extLst>
          </p:cNvPr>
          <p:cNvSpPr>
            <a:spLocks noGrp="1"/>
          </p:cNvSpPr>
          <p:nvPr>
            <p:ph type="sldNum" sz="quarter" idx="12"/>
          </p:nvPr>
        </p:nvSpPr>
        <p:spPr/>
        <p:txBody>
          <a:bodyPr/>
          <a:lstStyle/>
          <a:p>
            <a:fld id="{0E7FA5E9-BEA1-4943-9455-956F1A421107}" type="slidenum">
              <a:rPr lang="en-GB" smtClean="0"/>
              <a:t>‹#›</a:t>
            </a:fld>
            <a:endParaRPr lang="en-GB"/>
          </a:p>
        </p:txBody>
      </p:sp>
    </p:spTree>
    <p:extLst>
      <p:ext uri="{BB962C8B-B14F-4D97-AF65-F5344CB8AC3E}">
        <p14:creationId xmlns:p14="http://schemas.microsoft.com/office/powerpoint/2010/main" val="1241180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F0C596-40F3-3D41-B7F2-5E8520C2A8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3D98F70-F0B3-3244-A63F-51EB5E2F6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D852420-1618-5C4D-9632-E0E754616411}"/>
              </a:ext>
            </a:extLst>
          </p:cNvPr>
          <p:cNvSpPr>
            <a:spLocks noGrp="1"/>
          </p:cNvSpPr>
          <p:nvPr>
            <p:ph type="dt" sz="half" idx="10"/>
          </p:nvPr>
        </p:nvSpPr>
        <p:spPr/>
        <p:txBody>
          <a:bodyPr/>
          <a:lstStyle/>
          <a:p>
            <a:fld id="{ECBADD56-C716-9641-8F05-A5A9727818DD}" type="datetimeFigureOut">
              <a:rPr lang="en-GB" smtClean="0"/>
              <a:t>20/11/2020</a:t>
            </a:fld>
            <a:endParaRPr lang="en-GB"/>
          </a:p>
        </p:txBody>
      </p:sp>
      <p:sp>
        <p:nvSpPr>
          <p:cNvPr id="5" name="Footer Placeholder 4">
            <a:extLst>
              <a:ext uri="{FF2B5EF4-FFF2-40B4-BE49-F238E27FC236}">
                <a16:creationId xmlns:a16="http://schemas.microsoft.com/office/drawing/2014/main" xmlns="" id="{EDE25453-31E3-2249-97EB-7261C4F0B3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D1D75AB-7288-414A-8BC3-24CE36D753C7}"/>
              </a:ext>
            </a:extLst>
          </p:cNvPr>
          <p:cNvSpPr>
            <a:spLocks noGrp="1"/>
          </p:cNvSpPr>
          <p:nvPr>
            <p:ph type="sldNum" sz="quarter" idx="12"/>
          </p:nvPr>
        </p:nvSpPr>
        <p:spPr/>
        <p:txBody>
          <a:bodyPr/>
          <a:lstStyle/>
          <a:p>
            <a:fld id="{0E7FA5E9-BEA1-4943-9455-956F1A421107}" type="slidenum">
              <a:rPr lang="en-GB" smtClean="0"/>
              <a:t>‹#›</a:t>
            </a:fld>
            <a:endParaRPr lang="en-GB"/>
          </a:p>
        </p:txBody>
      </p:sp>
    </p:spTree>
    <p:extLst>
      <p:ext uri="{BB962C8B-B14F-4D97-AF65-F5344CB8AC3E}">
        <p14:creationId xmlns:p14="http://schemas.microsoft.com/office/powerpoint/2010/main" val="2651513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028A0D-1501-074E-8EC4-9D16B09D9B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6E6A911-ADD9-3D4B-BF32-7B13E6C2CD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F882ED41-7E55-F141-A76D-E43488E70BF1}"/>
              </a:ext>
            </a:extLst>
          </p:cNvPr>
          <p:cNvSpPr>
            <a:spLocks noGrp="1"/>
          </p:cNvSpPr>
          <p:nvPr>
            <p:ph type="dt" sz="half" idx="10"/>
          </p:nvPr>
        </p:nvSpPr>
        <p:spPr/>
        <p:txBody>
          <a:bodyPr/>
          <a:lstStyle/>
          <a:p>
            <a:fld id="{ECBADD56-C716-9641-8F05-A5A9727818DD}" type="datetimeFigureOut">
              <a:rPr lang="en-GB" smtClean="0"/>
              <a:t>20/11/2020</a:t>
            </a:fld>
            <a:endParaRPr lang="en-GB"/>
          </a:p>
        </p:txBody>
      </p:sp>
      <p:sp>
        <p:nvSpPr>
          <p:cNvPr id="5" name="Footer Placeholder 4">
            <a:extLst>
              <a:ext uri="{FF2B5EF4-FFF2-40B4-BE49-F238E27FC236}">
                <a16:creationId xmlns:a16="http://schemas.microsoft.com/office/drawing/2014/main" xmlns="" id="{C2EBA81A-11C4-8341-8F23-752257CB71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75213C0-34A4-EF4A-AABC-FDF956DC5038}"/>
              </a:ext>
            </a:extLst>
          </p:cNvPr>
          <p:cNvSpPr>
            <a:spLocks noGrp="1"/>
          </p:cNvSpPr>
          <p:nvPr>
            <p:ph type="sldNum" sz="quarter" idx="12"/>
          </p:nvPr>
        </p:nvSpPr>
        <p:spPr/>
        <p:txBody>
          <a:bodyPr/>
          <a:lstStyle/>
          <a:p>
            <a:fld id="{0E7FA5E9-BEA1-4943-9455-956F1A421107}" type="slidenum">
              <a:rPr lang="en-GB" smtClean="0"/>
              <a:t>‹#›</a:t>
            </a:fld>
            <a:endParaRPr lang="en-GB"/>
          </a:p>
        </p:txBody>
      </p:sp>
    </p:spTree>
    <p:extLst>
      <p:ext uri="{BB962C8B-B14F-4D97-AF65-F5344CB8AC3E}">
        <p14:creationId xmlns:p14="http://schemas.microsoft.com/office/powerpoint/2010/main" val="322757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BD675D-085C-D448-B74C-0C18008B50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059E6DE-991D-8846-A0B4-5392C15913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9D40F27A-38B6-9349-9C93-2081A4DA746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D159D6F2-2E65-0E48-8623-5781060971DC}"/>
              </a:ext>
            </a:extLst>
          </p:cNvPr>
          <p:cNvSpPr>
            <a:spLocks noGrp="1"/>
          </p:cNvSpPr>
          <p:nvPr>
            <p:ph type="dt" sz="half" idx="10"/>
          </p:nvPr>
        </p:nvSpPr>
        <p:spPr/>
        <p:txBody>
          <a:bodyPr/>
          <a:lstStyle/>
          <a:p>
            <a:fld id="{ECBADD56-C716-9641-8F05-A5A9727818DD}" type="datetimeFigureOut">
              <a:rPr lang="en-GB" smtClean="0"/>
              <a:t>20/11/2020</a:t>
            </a:fld>
            <a:endParaRPr lang="en-GB"/>
          </a:p>
        </p:txBody>
      </p:sp>
      <p:sp>
        <p:nvSpPr>
          <p:cNvPr id="6" name="Footer Placeholder 5">
            <a:extLst>
              <a:ext uri="{FF2B5EF4-FFF2-40B4-BE49-F238E27FC236}">
                <a16:creationId xmlns:a16="http://schemas.microsoft.com/office/drawing/2014/main" xmlns="" id="{E6263060-6359-4F4F-8079-9A92198125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B82DC27D-6978-B242-9AA4-B19DFA340DEE}"/>
              </a:ext>
            </a:extLst>
          </p:cNvPr>
          <p:cNvSpPr>
            <a:spLocks noGrp="1"/>
          </p:cNvSpPr>
          <p:nvPr>
            <p:ph type="sldNum" sz="quarter" idx="12"/>
          </p:nvPr>
        </p:nvSpPr>
        <p:spPr/>
        <p:txBody>
          <a:bodyPr/>
          <a:lstStyle/>
          <a:p>
            <a:fld id="{0E7FA5E9-BEA1-4943-9455-956F1A421107}" type="slidenum">
              <a:rPr lang="en-GB" smtClean="0"/>
              <a:t>‹#›</a:t>
            </a:fld>
            <a:endParaRPr lang="en-GB"/>
          </a:p>
        </p:txBody>
      </p:sp>
    </p:spTree>
    <p:extLst>
      <p:ext uri="{BB962C8B-B14F-4D97-AF65-F5344CB8AC3E}">
        <p14:creationId xmlns:p14="http://schemas.microsoft.com/office/powerpoint/2010/main" val="393941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961C48-3A59-F44D-AC8C-3E10898B86A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79B488E-78B9-004F-95F2-EDE559905C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737C47A-6BB7-7F4A-AC04-7C921303B98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13624D34-800F-7543-BFF6-A2FBC1FF65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623F68C6-3D16-5342-A318-EA9AEE31F9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E527E58A-13DD-754C-B4BF-97F46DC68297}"/>
              </a:ext>
            </a:extLst>
          </p:cNvPr>
          <p:cNvSpPr>
            <a:spLocks noGrp="1"/>
          </p:cNvSpPr>
          <p:nvPr>
            <p:ph type="dt" sz="half" idx="10"/>
          </p:nvPr>
        </p:nvSpPr>
        <p:spPr/>
        <p:txBody>
          <a:bodyPr/>
          <a:lstStyle/>
          <a:p>
            <a:fld id="{ECBADD56-C716-9641-8F05-A5A9727818DD}" type="datetimeFigureOut">
              <a:rPr lang="en-GB" smtClean="0"/>
              <a:t>20/11/2020</a:t>
            </a:fld>
            <a:endParaRPr lang="en-GB"/>
          </a:p>
        </p:txBody>
      </p:sp>
      <p:sp>
        <p:nvSpPr>
          <p:cNvPr id="8" name="Footer Placeholder 7">
            <a:extLst>
              <a:ext uri="{FF2B5EF4-FFF2-40B4-BE49-F238E27FC236}">
                <a16:creationId xmlns:a16="http://schemas.microsoft.com/office/drawing/2014/main" xmlns="" id="{32C95599-25D5-A84E-97BC-D89201C719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226EB766-0594-FC45-9138-82EED1C4A24C}"/>
              </a:ext>
            </a:extLst>
          </p:cNvPr>
          <p:cNvSpPr>
            <a:spLocks noGrp="1"/>
          </p:cNvSpPr>
          <p:nvPr>
            <p:ph type="sldNum" sz="quarter" idx="12"/>
          </p:nvPr>
        </p:nvSpPr>
        <p:spPr/>
        <p:txBody>
          <a:bodyPr/>
          <a:lstStyle/>
          <a:p>
            <a:fld id="{0E7FA5E9-BEA1-4943-9455-956F1A421107}" type="slidenum">
              <a:rPr lang="en-GB" smtClean="0"/>
              <a:t>‹#›</a:t>
            </a:fld>
            <a:endParaRPr lang="en-GB"/>
          </a:p>
        </p:txBody>
      </p:sp>
    </p:spTree>
    <p:extLst>
      <p:ext uri="{BB962C8B-B14F-4D97-AF65-F5344CB8AC3E}">
        <p14:creationId xmlns:p14="http://schemas.microsoft.com/office/powerpoint/2010/main" val="736588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98E365-9AFB-6A45-8BF5-89AF084ABDF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24ADFA6F-13A9-514F-A600-343ABFF5271A}"/>
              </a:ext>
            </a:extLst>
          </p:cNvPr>
          <p:cNvSpPr>
            <a:spLocks noGrp="1"/>
          </p:cNvSpPr>
          <p:nvPr>
            <p:ph type="dt" sz="half" idx="10"/>
          </p:nvPr>
        </p:nvSpPr>
        <p:spPr/>
        <p:txBody>
          <a:bodyPr/>
          <a:lstStyle/>
          <a:p>
            <a:fld id="{ECBADD56-C716-9641-8F05-A5A9727818DD}" type="datetimeFigureOut">
              <a:rPr lang="en-GB" smtClean="0"/>
              <a:t>20/11/2020</a:t>
            </a:fld>
            <a:endParaRPr lang="en-GB"/>
          </a:p>
        </p:txBody>
      </p:sp>
      <p:sp>
        <p:nvSpPr>
          <p:cNvPr id="4" name="Footer Placeholder 3">
            <a:extLst>
              <a:ext uri="{FF2B5EF4-FFF2-40B4-BE49-F238E27FC236}">
                <a16:creationId xmlns:a16="http://schemas.microsoft.com/office/drawing/2014/main" xmlns="" id="{6E8A6C49-FBFE-F146-9FDF-3372D8A1504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2D97E88D-2E05-FE48-B764-920A5414BD6A}"/>
              </a:ext>
            </a:extLst>
          </p:cNvPr>
          <p:cNvSpPr>
            <a:spLocks noGrp="1"/>
          </p:cNvSpPr>
          <p:nvPr>
            <p:ph type="sldNum" sz="quarter" idx="12"/>
          </p:nvPr>
        </p:nvSpPr>
        <p:spPr/>
        <p:txBody>
          <a:bodyPr/>
          <a:lstStyle/>
          <a:p>
            <a:fld id="{0E7FA5E9-BEA1-4943-9455-956F1A421107}" type="slidenum">
              <a:rPr lang="en-GB" smtClean="0"/>
              <a:t>‹#›</a:t>
            </a:fld>
            <a:endParaRPr lang="en-GB"/>
          </a:p>
        </p:txBody>
      </p:sp>
    </p:spTree>
    <p:extLst>
      <p:ext uri="{BB962C8B-B14F-4D97-AF65-F5344CB8AC3E}">
        <p14:creationId xmlns:p14="http://schemas.microsoft.com/office/powerpoint/2010/main" val="187664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C827CF9-8B7C-9846-A788-A1D01388A188}"/>
              </a:ext>
            </a:extLst>
          </p:cNvPr>
          <p:cNvSpPr>
            <a:spLocks noGrp="1"/>
          </p:cNvSpPr>
          <p:nvPr>
            <p:ph type="dt" sz="half" idx="10"/>
          </p:nvPr>
        </p:nvSpPr>
        <p:spPr/>
        <p:txBody>
          <a:bodyPr/>
          <a:lstStyle/>
          <a:p>
            <a:fld id="{ECBADD56-C716-9641-8F05-A5A9727818DD}" type="datetimeFigureOut">
              <a:rPr lang="en-GB" smtClean="0"/>
              <a:t>20/11/2020</a:t>
            </a:fld>
            <a:endParaRPr lang="en-GB"/>
          </a:p>
        </p:txBody>
      </p:sp>
      <p:sp>
        <p:nvSpPr>
          <p:cNvPr id="3" name="Footer Placeholder 2">
            <a:extLst>
              <a:ext uri="{FF2B5EF4-FFF2-40B4-BE49-F238E27FC236}">
                <a16:creationId xmlns:a16="http://schemas.microsoft.com/office/drawing/2014/main" xmlns="" id="{0D29B920-F922-B547-AC38-56FEF1DF6C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B59A52A6-BC03-4643-9D4A-8CF10F52412D}"/>
              </a:ext>
            </a:extLst>
          </p:cNvPr>
          <p:cNvSpPr>
            <a:spLocks noGrp="1"/>
          </p:cNvSpPr>
          <p:nvPr>
            <p:ph type="sldNum" sz="quarter" idx="12"/>
          </p:nvPr>
        </p:nvSpPr>
        <p:spPr/>
        <p:txBody>
          <a:bodyPr/>
          <a:lstStyle/>
          <a:p>
            <a:fld id="{0E7FA5E9-BEA1-4943-9455-956F1A421107}" type="slidenum">
              <a:rPr lang="en-GB" smtClean="0"/>
              <a:t>‹#›</a:t>
            </a:fld>
            <a:endParaRPr lang="en-GB"/>
          </a:p>
        </p:txBody>
      </p:sp>
    </p:spTree>
    <p:extLst>
      <p:ext uri="{BB962C8B-B14F-4D97-AF65-F5344CB8AC3E}">
        <p14:creationId xmlns:p14="http://schemas.microsoft.com/office/powerpoint/2010/main" val="3084175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5D5499-5830-954B-8481-4AD08A6B89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41E3A33-2F31-7247-9B75-E4F14A83E1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646CD4F4-8780-644F-B934-8645F4380A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A148F11-CA22-B241-87BA-E1909249D758}"/>
              </a:ext>
            </a:extLst>
          </p:cNvPr>
          <p:cNvSpPr>
            <a:spLocks noGrp="1"/>
          </p:cNvSpPr>
          <p:nvPr>
            <p:ph type="dt" sz="half" idx="10"/>
          </p:nvPr>
        </p:nvSpPr>
        <p:spPr/>
        <p:txBody>
          <a:bodyPr/>
          <a:lstStyle/>
          <a:p>
            <a:fld id="{ECBADD56-C716-9641-8F05-A5A9727818DD}" type="datetimeFigureOut">
              <a:rPr lang="en-GB" smtClean="0"/>
              <a:t>20/11/2020</a:t>
            </a:fld>
            <a:endParaRPr lang="en-GB"/>
          </a:p>
        </p:txBody>
      </p:sp>
      <p:sp>
        <p:nvSpPr>
          <p:cNvPr id="6" name="Footer Placeholder 5">
            <a:extLst>
              <a:ext uri="{FF2B5EF4-FFF2-40B4-BE49-F238E27FC236}">
                <a16:creationId xmlns:a16="http://schemas.microsoft.com/office/drawing/2014/main" xmlns="" id="{188E3992-9CB9-0147-A927-F25B9149E9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69346C5-C913-E34D-A14E-B7989F5C9F7C}"/>
              </a:ext>
            </a:extLst>
          </p:cNvPr>
          <p:cNvSpPr>
            <a:spLocks noGrp="1"/>
          </p:cNvSpPr>
          <p:nvPr>
            <p:ph type="sldNum" sz="quarter" idx="12"/>
          </p:nvPr>
        </p:nvSpPr>
        <p:spPr/>
        <p:txBody>
          <a:bodyPr/>
          <a:lstStyle/>
          <a:p>
            <a:fld id="{0E7FA5E9-BEA1-4943-9455-956F1A421107}" type="slidenum">
              <a:rPr lang="en-GB" smtClean="0"/>
              <a:t>‹#›</a:t>
            </a:fld>
            <a:endParaRPr lang="en-GB"/>
          </a:p>
        </p:txBody>
      </p:sp>
    </p:spTree>
    <p:extLst>
      <p:ext uri="{BB962C8B-B14F-4D97-AF65-F5344CB8AC3E}">
        <p14:creationId xmlns:p14="http://schemas.microsoft.com/office/powerpoint/2010/main" val="275408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8EF446-8271-164D-AC84-524DA98159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58BFF6C2-04D0-F641-AED7-679DF432F0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C3D69C89-9F7D-2440-8D6A-F68AFA2B89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6627056-4596-C547-BC08-3FD73C3F20A8}"/>
              </a:ext>
            </a:extLst>
          </p:cNvPr>
          <p:cNvSpPr>
            <a:spLocks noGrp="1"/>
          </p:cNvSpPr>
          <p:nvPr>
            <p:ph type="dt" sz="half" idx="10"/>
          </p:nvPr>
        </p:nvSpPr>
        <p:spPr/>
        <p:txBody>
          <a:bodyPr/>
          <a:lstStyle/>
          <a:p>
            <a:fld id="{ECBADD56-C716-9641-8F05-A5A9727818DD}" type="datetimeFigureOut">
              <a:rPr lang="en-GB" smtClean="0"/>
              <a:t>20/11/2020</a:t>
            </a:fld>
            <a:endParaRPr lang="en-GB"/>
          </a:p>
        </p:txBody>
      </p:sp>
      <p:sp>
        <p:nvSpPr>
          <p:cNvPr id="6" name="Footer Placeholder 5">
            <a:extLst>
              <a:ext uri="{FF2B5EF4-FFF2-40B4-BE49-F238E27FC236}">
                <a16:creationId xmlns:a16="http://schemas.microsoft.com/office/drawing/2014/main" xmlns="" id="{75C8230F-B5EB-974B-A72E-C1A17B2BA1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B4DCE967-058B-4A4F-B12D-EBB134BA3D0D}"/>
              </a:ext>
            </a:extLst>
          </p:cNvPr>
          <p:cNvSpPr>
            <a:spLocks noGrp="1"/>
          </p:cNvSpPr>
          <p:nvPr>
            <p:ph type="sldNum" sz="quarter" idx="12"/>
          </p:nvPr>
        </p:nvSpPr>
        <p:spPr/>
        <p:txBody>
          <a:bodyPr/>
          <a:lstStyle/>
          <a:p>
            <a:fld id="{0E7FA5E9-BEA1-4943-9455-956F1A421107}" type="slidenum">
              <a:rPr lang="en-GB" smtClean="0"/>
              <a:t>‹#›</a:t>
            </a:fld>
            <a:endParaRPr lang="en-GB"/>
          </a:p>
        </p:txBody>
      </p:sp>
    </p:spTree>
    <p:extLst>
      <p:ext uri="{BB962C8B-B14F-4D97-AF65-F5344CB8AC3E}">
        <p14:creationId xmlns:p14="http://schemas.microsoft.com/office/powerpoint/2010/main" val="67578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6FF8C19-9F1E-D145-90ED-0149F7E5B6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9BBBEA0A-4ADE-2A48-93FC-78CECA09C4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B9C5762-530A-9E49-8A17-6E3672A7E2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ADD56-C716-9641-8F05-A5A9727818DD}" type="datetimeFigureOut">
              <a:rPr lang="en-GB" smtClean="0"/>
              <a:t>20/11/2020</a:t>
            </a:fld>
            <a:endParaRPr lang="en-GB"/>
          </a:p>
        </p:txBody>
      </p:sp>
      <p:sp>
        <p:nvSpPr>
          <p:cNvPr id="5" name="Footer Placeholder 4">
            <a:extLst>
              <a:ext uri="{FF2B5EF4-FFF2-40B4-BE49-F238E27FC236}">
                <a16:creationId xmlns:a16="http://schemas.microsoft.com/office/drawing/2014/main" xmlns="" id="{5E408186-48A6-5741-87E1-3DDE7F069B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EAF24CFB-5897-0344-A6A2-8CCA00BBB7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FA5E9-BEA1-4943-9455-956F1A421107}" type="slidenum">
              <a:rPr lang="en-GB" smtClean="0"/>
              <a:t>‹#›</a:t>
            </a:fld>
            <a:endParaRPr lang="en-GB"/>
          </a:p>
        </p:txBody>
      </p:sp>
    </p:spTree>
    <p:extLst>
      <p:ext uri="{BB962C8B-B14F-4D97-AF65-F5344CB8AC3E}">
        <p14:creationId xmlns:p14="http://schemas.microsoft.com/office/powerpoint/2010/main" val="3611820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m.Hewitt@warwick.ac.uk"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xmlns="" id="{A7895A40-19A4-42D6-9D30-DBC1E8002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xmlns="" id="{02F429C4-ABC9-46FC-818A-B5429CDE4A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2CEF98E4-3709-4952-8F42-2305CCE34F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xmlns="" id="{F10BCCF5-D685-47FF-B675-647EAEB72C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86B7A6E-A530-8444-9214-A828531147B4}"/>
              </a:ext>
            </a:extLst>
          </p:cNvPr>
          <p:cNvSpPr>
            <a:spLocks noGrp="1"/>
          </p:cNvSpPr>
          <p:nvPr>
            <p:ph type="title"/>
          </p:nvPr>
        </p:nvSpPr>
        <p:spPr>
          <a:xfrm>
            <a:off x="987689" y="3071183"/>
            <a:ext cx="9910296" cy="2590027"/>
          </a:xfrm>
        </p:spPr>
        <p:txBody>
          <a:bodyPr vert="horz" lIns="91440" tIns="45720" rIns="91440" bIns="45720" rtlCol="0" anchor="t">
            <a:normAutofit/>
          </a:bodyPr>
          <a:lstStyle/>
          <a:p>
            <a:r>
              <a:rPr lang="en-US" sz="5600" b="1" kern="1200">
                <a:solidFill>
                  <a:schemeClr val="tx1"/>
                </a:solidFill>
                <a:latin typeface="+mj-lt"/>
                <a:ea typeface="+mj-ea"/>
                <a:cs typeface="+mj-cs"/>
              </a:rPr>
              <a:t>Quality Assurance, Enhancement and Risk Management</a:t>
            </a:r>
          </a:p>
        </p:txBody>
      </p:sp>
      <p:sp>
        <p:nvSpPr>
          <p:cNvPr id="3" name="Text Placeholder 2">
            <a:extLst>
              <a:ext uri="{FF2B5EF4-FFF2-40B4-BE49-F238E27FC236}">
                <a16:creationId xmlns:a16="http://schemas.microsoft.com/office/drawing/2014/main" xmlns="" id="{2A802D4B-F410-0747-8CD1-F024F5C497D7}"/>
              </a:ext>
            </a:extLst>
          </p:cNvPr>
          <p:cNvSpPr>
            <a:spLocks noGrp="1"/>
          </p:cNvSpPr>
          <p:nvPr>
            <p:ph type="body" idx="1"/>
          </p:nvPr>
        </p:nvSpPr>
        <p:spPr>
          <a:xfrm>
            <a:off x="987688" y="1553518"/>
            <a:ext cx="9910295" cy="1281733"/>
          </a:xfrm>
        </p:spPr>
        <p:txBody>
          <a:bodyPr vert="horz" lIns="91440" tIns="45720" rIns="91440" bIns="45720" rtlCol="0" anchor="b">
            <a:normAutofit lnSpcReduction="10000"/>
          </a:bodyPr>
          <a:lstStyle/>
          <a:p>
            <a:r>
              <a:rPr lang="en-US" kern="1200" dirty="0">
                <a:solidFill>
                  <a:schemeClr val="tx1"/>
                </a:solidFill>
                <a:latin typeface="+mn-lt"/>
                <a:ea typeface="+mn-ea"/>
                <a:cs typeface="+mn-cs"/>
              </a:rPr>
              <a:t>Prof Des Hewitt, Centre for Teacher Education, Warwick</a:t>
            </a:r>
          </a:p>
          <a:p>
            <a:r>
              <a:rPr lang="en-US" kern="1200" dirty="0">
                <a:solidFill>
                  <a:schemeClr val="tx1"/>
                </a:solidFill>
                <a:latin typeface="+mn-lt"/>
                <a:ea typeface="+mn-ea"/>
                <a:cs typeface="+mn-cs"/>
                <a:hlinkClick r:id="rId3"/>
              </a:rPr>
              <a:t>d.m.Hewitt@warwick.ac.uk</a:t>
            </a:r>
            <a:r>
              <a:rPr lang="en-US" kern="1200" dirty="0">
                <a:solidFill>
                  <a:schemeClr val="tx1"/>
                </a:solidFill>
                <a:latin typeface="+mn-lt"/>
                <a:ea typeface="+mn-ea"/>
                <a:cs typeface="+mn-cs"/>
              </a:rPr>
              <a:t> </a:t>
            </a:r>
          </a:p>
          <a:p>
            <a:r>
              <a:rPr lang="en-US" kern="1200" dirty="0">
                <a:solidFill>
                  <a:schemeClr val="tx1"/>
                </a:solidFill>
                <a:latin typeface="+mn-lt"/>
                <a:ea typeface="+mn-ea"/>
                <a:cs typeface="+mn-cs"/>
              </a:rPr>
              <a:t>UCET November 2020</a:t>
            </a:r>
          </a:p>
          <a:p>
            <a:endParaRPr lang="en-US" kern="1200" dirty="0">
              <a:solidFill>
                <a:schemeClr val="tx1"/>
              </a:solidFill>
              <a:latin typeface="+mn-lt"/>
              <a:ea typeface="+mn-ea"/>
              <a:cs typeface="+mn-cs"/>
            </a:endParaRPr>
          </a:p>
        </p:txBody>
      </p:sp>
      <p:sp>
        <p:nvSpPr>
          <p:cNvPr id="27" name="Rectangle 26">
            <a:extLst>
              <a:ext uri="{FF2B5EF4-FFF2-40B4-BE49-F238E27FC236}">
                <a16:creationId xmlns:a16="http://schemas.microsoft.com/office/drawing/2014/main" xmlns="" id="{B0EE8A42-107A-4D4C-8D56-BBAE95C7FC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9873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414DAF0-B74E-024F-A229-1E14882301BB}"/>
              </a:ext>
            </a:extLst>
          </p:cNvPr>
          <p:cNvSpPr>
            <a:spLocks noGrp="1"/>
          </p:cNvSpPr>
          <p:nvPr>
            <p:ph type="title"/>
          </p:nvPr>
        </p:nvSpPr>
        <p:spPr>
          <a:xfrm>
            <a:off x="1075767" y="1188637"/>
            <a:ext cx="2988234" cy="4480726"/>
          </a:xfrm>
        </p:spPr>
        <p:txBody>
          <a:bodyPr>
            <a:normAutofit/>
          </a:bodyPr>
          <a:lstStyle/>
          <a:p>
            <a:pPr algn="r"/>
            <a:r>
              <a:rPr lang="en-GB" sz="5100"/>
              <a:t>Additional Questions</a:t>
            </a:r>
          </a:p>
        </p:txBody>
      </p:sp>
      <p:cxnSp>
        <p:nvCxnSpPr>
          <p:cNvPr id="23" name="Straight Connector 22">
            <a:extLst>
              <a:ext uri="{FF2B5EF4-FFF2-40B4-BE49-F238E27FC236}">
                <a16:creationId xmlns:a16="http://schemas.microsoft.com/office/drawing/2014/main" xmlns=""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EC245875-63D6-2A42-8841-7C8A871F2983}"/>
              </a:ext>
            </a:extLst>
          </p:cNvPr>
          <p:cNvSpPr>
            <a:spLocks noGrp="1"/>
          </p:cNvSpPr>
          <p:nvPr>
            <p:ph idx="1"/>
          </p:nvPr>
        </p:nvSpPr>
        <p:spPr>
          <a:xfrm>
            <a:off x="5255260" y="1648870"/>
            <a:ext cx="4702848" cy="3560260"/>
          </a:xfrm>
        </p:spPr>
        <p:txBody>
          <a:bodyPr anchor="ctr">
            <a:normAutofit/>
          </a:bodyPr>
          <a:lstStyle/>
          <a:p>
            <a:pPr marL="0" indent="0">
              <a:buNone/>
            </a:pPr>
            <a:r>
              <a:rPr lang="en-GB" sz="1900" dirty="0"/>
              <a:t>11. How does the university ensure the</a:t>
            </a:r>
            <a:r>
              <a:rPr lang="en-GB" sz="1900" b="1" dirty="0"/>
              <a:t> quality</a:t>
            </a:r>
            <a:r>
              <a:rPr lang="en-GB" sz="1900" dirty="0"/>
              <a:t> of ITE provision across the partnership with schools?</a:t>
            </a:r>
          </a:p>
          <a:p>
            <a:pPr marL="0" indent="0">
              <a:buNone/>
            </a:pPr>
            <a:endParaRPr lang="en-GB" sz="1900" dirty="0"/>
          </a:p>
          <a:p>
            <a:pPr marL="0" indent="0">
              <a:buNone/>
            </a:pPr>
            <a:r>
              <a:rPr lang="en-GB" sz="1900" b="1" dirty="0"/>
              <a:t>Impact of COVID</a:t>
            </a:r>
          </a:p>
          <a:p>
            <a:pPr marL="514350" indent="-514350">
              <a:buFont typeface="+mj-lt"/>
              <a:buAutoNum type="arabicPeriod"/>
            </a:pPr>
            <a:r>
              <a:rPr lang="en-GB" sz="1900" dirty="0"/>
              <a:t>Evaluation of the ITT changes to any of the above and their impact arising linked to Covid-19</a:t>
            </a:r>
          </a:p>
          <a:p>
            <a:pPr marL="514350" indent="-514350">
              <a:buFont typeface="+mj-lt"/>
              <a:buAutoNum type="arabicPeriod"/>
            </a:pPr>
            <a:r>
              <a:rPr lang="en-GB" sz="1900" dirty="0"/>
              <a:t>Evaluation of additional measures to ensure </a:t>
            </a:r>
            <a:r>
              <a:rPr lang="en-GB" sz="1900" b="1" dirty="0"/>
              <a:t>quality, consistency and parity of training </a:t>
            </a:r>
            <a:r>
              <a:rPr lang="en-GB" sz="1900" dirty="0"/>
              <a:t>during COVID-19</a:t>
            </a:r>
          </a:p>
          <a:p>
            <a:pPr marL="0" indent="0">
              <a:buNone/>
            </a:pPr>
            <a:endParaRPr lang="en-GB" sz="1900" dirty="0"/>
          </a:p>
        </p:txBody>
      </p:sp>
    </p:spTree>
    <p:extLst>
      <p:ext uri="{BB962C8B-B14F-4D97-AF65-F5344CB8AC3E}">
        <p14:creationId xmlns:p14="http://schemas.microsoft.com/office/powerpoint/2010/main" val="2787320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7">
            <a:extLst>
              <a:ext uri="{FF2B5EF4-FFF2-40B4-BE49-F238E27FC236}">
                <a16:creationId xmlns:a16="http://schemas.microsoft.com/office/drawing/2014/main" xmlns=""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xmlns="" id="{6EA954F3-00BC-5C40-8CA2-87DB1C0B38B1}"/>
              </a:ext>
            </a:extLst>
          </p:cNvPr>
          <p:cNvSpPr>
            <a:spLocks noGrp="1"/>
          </p:cNvSpPr>
          <p:nvPr>
            <p:ph type="title"/>
          </p:nvPr>
        </p:nvSpPr>
        <p:spPr>
          <a:xfrm>
            <a:off x="808638" y="386930"/>
            <a:ext cx="9236700" cy="1188950"/>
          </a:xfrm>
        </p:spPr>
        <p:txBody>
          <a:bodyPr anchor="b">
            <a:normAutofit/>
          </a:bodyPr>
          <a:lstStyle/>
          <a:p>
            <a:r>
              <a:rPr lang="en-GB" sz="5400"/>
              <a:t>Next steps</a:t>
            </a:r>
          </a:p>
        </p:txBody>
      </p:sp>
      <p:grpSp>
        <p:nvGrpSpPr>
          <p:cNvPr id="29" name="Group 19">
            <a:extLst>
              <a:ext uri="{FF2B5EF4-FFF2-40B4-BE49-F238E27FC236}">
                <a16:creationId xmlns:a16="http://schemas.microsoft.com/office/drawing/2014/main" xmlns=""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 y="1998368"/>
            <a:ext cx="11695083" cy="782176"/>
            <a:chOff x="-2" y="1998368"/>
            <a:chExt cx="11695083" cy="782176"/>
          </a:xfrm>
        </p:grpSpPr>
        <p:sp>
          <p:nvSpPr>
            <p:cNvPr id="30" name="Rectangle 20">
              <a:extLst>
                <a:ext uri="{FF2B5EF4-FFF2-40B4-BE49-F238E27FC236}">
                  <a16:creationId xmlns:a16="http://schemas.microsoft.com/office/drawing/2014/main" xmlns=""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23">
            <a:extLst>
              <a:ext uri="{FF2B5EF4-FFF2-40B4-BE49-F238E27FC236}">
                <a16:creationId xmlns:a16="http://schemas.microsoft.com/office/drawing/2014/main" xmlns=""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xmlns="" id="{6A5A1384-F3DB-C84F-BC60-6D891C238C41}"/>
              </a:ext>
            </a:extLst>
          </p:cNvPr>
          <p:cNvSpPr>
            <a:spLocks noGrp="1"/>
          </p:cNvSpPr>
          <p:nvPr>
            <p:ph idx="1"/>
          </p:nvPr>
        </p:nvSpPr>
        <p:spPr>
          <a:xfrm>
            <a:off x="793660" y="2599509"/>
            <a:ext cx="10143668" cy="3435531"/>
          </a:xfrm>
        </p:spPr>
        <p:txBody>
          <a:bodyPr anchor="ctr">
            <a:normAutofit/>
          </a:bodyPr>
          <a:lstStyle/>
          <a:p>
            <a:endParaRPr lang="en-GB" sz="2200" dirty="0"/>
          </a:p>
          <a:p>
            <a:r>
              <a:rPr lang="en-GB" sz="2200" dirty="0"/>
              <a:t>Update on OFSTED/ Core Content Framework</a:t>
            </a:r>
          </a:p>
          <a:p>
            <a:r>
              <a:rPr lang="en-GB" sz="2200" dirty="0"/>
              <a:t>Priorities				</a:t>
            </a:r>
          </a:p>
          <a:p>
            <a:pPr lvl="1">
              <a:buFont typeface="Courier New" panose="02070309020205020404" pitchFamily="49" charset="0"/>
              <a:buChar char="o"/>
            </a:pPr>
            <a:r>
              <a:rPr lang="en-GB" sz="2200" dirty="0"/>
              <a:t>What can we achieve in the time we have?</a:t>
            </a:r>
          </a:p>
          <a:p>
            <a:pPr lvl="1">
              <a:buFont typeface="Courier New" panose="02070309020205020404" pitchFamily="49" charset="0"/>
              <a:buChar char="o"/>
            </a:pPr>
            <a:r>
              <a:rPr lang="en-GB" sz="2200" dirty="0"/>
              <a:t>What do we have to do between now and </a:t>
            </a:r>
            <a:r>
              <a:rPr lang="en-GB" sz="2200" b="1" dirty="0"/>
              <a:t>January</a:t>
            </a:r>
            <a:r>
              <a:rPr lang="en-GB" sz="2200" dirty="0"/>
              <a:t>?</a:t>
            </a:r>
          </a:p>
          <a:p>
            <a:pPr lvl="1">
              <a:buFont typeface="Courier New" panose="02070309020205020404" pitchFamily="49" charset="0"/>
              <a:buChar char="o"/>
            </a:pPr>
            <a:r>
              <a:rPr lang="en-GB" sz="2200" dirty="0"/>
              <a:t>How can we </a:t>
            </a:r>
            <a:r>
              <a:rPr lang="en-GB" sz="2200" b="1" dirty="0"/>
              <a:t>use existing structures </a:t>
            </a:r>
            <a:r>
              <a:rPr lang="en-GB" sz="2200" dirty="0"/>
              <a:t>(meetings etc)?</a:t>
            </a:r>
          </a:p>
          <a:p>
            <a:pPr lvl="1">
              <a:buFont typeface="Courier New" panose="02070309020205020404" pitchFamily="49" charset="0"/>
              <a:buChar char="o"/>
            </a:pPr>
            <a:r>
              <a:rPr lang="en-GB" sz="2200" dirty="0"/>
              <a:t>How can we </a:t>
            </a:r>
            <a:r>
              <a:rPr lang="en-GB" sz="2200" b="1" dirty="0"/>
              <a:t>effectively communicate </a:t>
            </a:r>
            <a:r>
              <a:rPr lang="en-GB" sz="2200" dirty="0"/>
              <a:t>details with staff, students and schools given the current situation?</a:t>
            </a:r>
          </a:p>
          <a:p>
            <a:pPr lvl="1">
              <a:buFont typeface="Courier New" panose="02070309020205020404" pitchFamily="49" charset="0"/>
              <a:buChar char="o"/>
            </a:pPr>
            <a:r>
              <a:rPr lang="en-GB" sz="2200" dirty="0"/>
              <a:t>What is the impact of continuing issues with </a:t>
            </a:r>
            <a:r>
              <a:rPr lang="en-GB" sz="2200" b="1" dirty="0"/>
              <a:t>Covid-19 into Spring</a:t>
            </a:r>
            <a:r>
              <a:rPr lang="en-GB" sz="2200" dirty="0"/>
              <a:t>?</a:t>
            </a:r>
          </a:p>
          <a:p>
            <a:pPr lvl="1"/>
            <a:endParaRPr lang="en-GB" sz="2200" dirty="0"/>
          </a:p>
          <a:p>
            <a:endParaRPr lang="en-GB" sz="2200" dirty="0"/>
          </a:p>
          <a:p>
            <a:endParaRPr lang="en-GB" sz="2200" dirty="0"/>
          </a:p>
        </p:txBody>
      </p:sp>
    </p:spTree>
    <p:extLst>
      <p:ext uri="{BB962C8B-B14F-4D97-AF65-F5344CB8AC3E}">
        <p14:creationId xmlns:p14="http://schemas.microsoft.com/office/powerpoint/2010/main" val="236271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6D6306C-ED4F-4AAE-B4A5-EEA6AFAD7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xmlns="" id="{128F0440-8D37-B14D-A168-0F3F07BA6EE0}"/>
              </a:ext>
            </a:extLst>
          </p:cNvPr>
          <p:cNvSpPr>
            <a:spLocks noGrp="1"/>
          </p:cNvSpPr>
          <p:nvPr>
            <p:ph type="title"/>
          </p:nvPr>
        </p:nvSpPr>
        <p:spPr>
          <a:xfrm>
            <a:off x="643467" y="1698171"/>
            <a:ext cx="3962061" cy="4516360"/>
          </a:xfrm>
        </p:spPr>
        <p:txBody>
          <a:bodyPr anchor="t">
            <a:normAutofit/>
          </a:bodyPr>
          <a:lstStyle/>
          <a:p>
            <a:r>
              <a:rPr lang="en-GB" sz="3600"/>
              <a:t>Principles of QA/ E and Risk Management</a:t>
            </a:r>
          </a:p>
        </p:txBody>
      </p:sp>
      <p:sp>
        <p:nvSpPr>
          <p:cNvPr id="12" name="Rectangle 11">
            <a:extLst>
              <a:ext uri="{FF2B5EF4-FFF2-40B4-BE49-F238E27FC236}">
                <a16:creationId xmlns:a16="http://schemas.microsoft.com/office/drawing/2014/main" xmlns="" id="{0EC5361D-F897-4856-B945-0455A365EB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xmlns="" id="{4508C0C5-2268-42B5-B3C8-4D0899E05F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xmlns="" id="{141ACBDB-38F8-4B34-8183-BD95B4E55A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Rectangle 17">
            <a:extLst>
              <a:ext uri="{FF2B5EF4-FFF2-40B4-BE49-F238E27FC236}">
                <a16:creationId xmlns:a16="http://schemas.microsoft.com/office/drawing/2014/main" xmlns="" id="{DE00DB52-3455-4E2F-867B-A6D0516E17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Content Placeholder 4">
            <a:extLst>
              <a:ext uri="{FF2B5EF4-FFF2-40B4-BE49-F238E27FC236}">
                <a16:creationId xmlns:a16="http://schemas.microsoft.com/office/drawing/2014/main" xmlns="" id="{DD63FC0B-968D-C844-BC96-4144BAEDD82F}"/>
              </a:ext>
            </a:extLst>
          </p:cNvPr>
          <p:cNvSpPr>
            <a:spLocks noGrp="1"/>
          </p:cNvSpPr>
          <p:nvPr>
            <p:ph idx="1"/>
          </p:nvPr>
        </p:nvSpPr>
        <p:spPr>
          <a:xfrm>
            <a:off x="5070020" y="1698170"/>
            <a:ext cx="6478513" cy="4516361"/>
          </a:xfrm>
        </p:spPr>
        <p:txBody>
          <a:bodyPr>
            <a:normAutofit/>
          </a:bodyPr>
          <a:lstStyle/>
          <a:p>
            <a:pPr marL="0" indent="0">
              <a:buNone/>
            </a:pPr>
            <a:r>
              <a:rPr lang="en-GB" sz="1700"/>
              <a:t>Despite the context, mode of delivery and local conditions, the key questions are: </a:t>
            </a:r>
          </a:p>
          <a:p>
            <a:r>
              <a:rPr lang="en-GB" sz="1700"/>
              <a:t>Is the quality of the academic and professional outcomes (and provision) at least as good as other providers?</a:t>
            </a:r>
          </a:p>
          <a:p>
            <a:r>
              <a:rPr lang="en-GB" sz="1700"/>
              <a:t>Are we delivering our programmes (LOs with assessment opportunities)?</a:t>
            </a:r>
          </a:p>
          <a:p>
            <a:r>
              <a:rPr lang="en-GB" sz="1700"/>
              <a:t>Are we meeting statutory requirements (H&amp;S, Equality, ITT Criteria, OFSTED [CCF] etc)</a:t>
            </a:r>
          </a:p>
          <a:p>
            <a:endParaRPr lang="en-GB" sz="1700"/>
          </a:p>
          <a:p>
            <a:pPr marL="0" indent="0">
              <a:buNone/>
            </a:pPr>
            <a:r>
              <a:rPr lang="en-GB" sz="1700"/>
              <a:t>How do we know that?</a:t>
            </a:r>
          </a:p>
          <a:p>
            <a:r>
              <a:rPr lang="en-GB" sz="1700"/>
              <a:t>Evaluation of student and school data/ information</a:t>
            </a:r>
          </a:p>
          <a:p>
            <a:r>
              <a:rPr lang="en-GB" sz="1700"/>
              <a:t>Evaluations by students, schools, tutors (all online);</a:t>
            </a:r>
          </a:p>
          <a:p>
            <a:r>
              <a:rPr lang="en-GB" sz="1700"/>
              <a:t>Internal moderation by mentors (face to face)</a:t>
            </a:r>
          </a:p>
          <a:p>
            <a:r>
              <a:rPr lang="en-GB" sz="1700"/>
              <a:t>External moderation by Examiners (online)</a:t>
            </a:r>
          </a:p>
          <a:p>
            <a:pPr marL="0" indent="0">
              <a:buNone/>
            </a:pPr>
            <a:endParaRPr lang="en-GB" sz="1700"/>
          </a:p>
          <a:p>
            <a:pPr marL="0" indent="0">
              <a:buNone/>
            </a:pPr>
            <a:endParaRPr lang="en-GB" sz="1700"/>
          </a:p>
          <a:p>
            <a:endParaRPr lang="en-GB" sz="1700"/>
          </a:p>
          <a:p>
            <a:endParaRPr lang="en-GB" sz="1700"/>
          </a:p>
        </p:txBody>
      </p:sp>
      <p:sp>
        <p:nvSpPr>
          <p:cNvPr id="20" name="Isosceles Triangle 19">
            <a:extLst>
              <a:ext uri="{FF2B5EF4-FFF2-40B4-BE49-F238E27FC236}">
                <a16:creationId xmlns:a16="http://schemas.microsoft.com/office/drawing/2014/main" xmlns="" id="{9E914C83-E0D8-4953-92D5-169D28CB43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Isosceles Triangle 21">
            <a:extLst>
              <a:ext uri="{FF2B5EF4-FFF2-40B4-BE49-F238E27FC236}">
                <a16:creationId xmlns:a16="http://schemas.microsoft.com/office/drawing/2014/main" xmlns="" id="{3512E083-F550-46AF-8490-767ECFD00C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58462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6D6306C-ED4F-4AAE-B4A5-EEA6AFAD7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9DE2B795-E1F1-9541-918F-38AE6BC7168F}"/>
              </a:ext>
            </a:extLst>
          </p:cNvPr>
          <p:cNvSpPr>
            <a:spLocks noGrp="1"/>
          </p:cNvSpPr>
          <p:nvPr>
            <p:ph type="title"/>
          </p:nvPr>
        </p:nvSpPr>
        <p:spPr>
          <a:xfrm>
            <a:off x="643467" y="1698171"/>
            <a:ext cx="3962061" cy="4516360"/>
          </a:xfrm>
        </p:spPr>
        <p:txBody>
          <a:bodyPr anchor="t">
            <a:normAutofit/>
          </a:bodyPr>
          <a:lstStyle/>
          <a:p>
            <a:r>
              <a:rPr lang="en-GB" sz="3600"/>
              <a:t>Promoting quality, addressing risk</a:t>
            </a:r>
          </a:p>
        </p:txBody>
      </p:sp>
      <p:sp>
        <p:nvSpPr>
          <p:cNvPr id="10" name="Rectangle 9">
            <a:extLst>
              <a:ext uri="{FF2B5EF4-FFF2-40B4-BE49-F238E27FC236}">
                <a16:creationId xmlns:a16="http://schemas.microsoft.com/office/drawing/2014/main" xmlns="" id="{0EC5361D-F897-4856-B945-0455A365EB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4508C0C5-2268-42B5-B3C8-4D0899E05F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xmlns="" id="{141ACBDB-38F8-4B34-8183-BD95B4E55A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xmlns="" id="{DE00DB52-3455-4E2F-867B-A6D0516E17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xmlns="" id="{2D55EA9E-4029-4541-A527-1585B06EF780}"/>
              </a:ext>
            </a:extLst>
          </p:cNvPr>
          <p:cNvSpPr>
            <a:spLocks noGrp="1"/>
          </p:cNvSpPr>
          <p:nvPr>
            <p:ph idx="1"/>
          </p:nvPr>
        </p:nvSpPr>
        <p:spPr>
          <a:xfrm>
            <a:off x="5070020" y="1698170"/>
            <a:ext cx="6478513" cy="4516361"/>
          </a:xfrm>
        </p:spPr>
        <p:txBody>
          <a:bodyPr>
            <a:normAutofit/>
          </a:bodyPr>
          <a:lstStyle/>
          <a:p>
            <a:r>
              <a:rPr lang="en-GB" sz="2000" dirty="0"/>
              <a:t>A ‘Quality First’ approach to teacher education;</a:t>
            </a:r>
          </a:p>
          <a:p>
            <a:r>
              <a:rPr lang="en-GB" sz="2000" dirty="0"/>
              <a:t>Building capacity: in SLT, oversight (committees), partnership; for instance, through training;</a:t>
            </a:r>
          </a:p>
          <a:p>
            <a:r>
              <a:rPr lang="en-GB" sz="2000" dirty="0"/>
              <a:t>360 degree (regular) communication strategy (students, staff, partners, University);</a:t>
            </a:r>
          </a:p>
          <a:p>
            <a:r>
              <a:rPr lang="en-GB" sz="2000" dirty="0"/>
              <a:t>A measured but decisive response to national and local Covid-19 circumstances;</a:t>
            </a:r>
          </a:p>
          <a:p>
            <a:r>
              <a:rPr lang="en-GB" sz="2000" dirty="0"/>
              <a:t>Balancing risks: understanding the cost/ benefits of activities/ actions</a:t>
            </a:r>
          </a:p>
          <a:p>
            <a:r>
              <a:rPr lang="en-GB" sz="2000" dirty="0"/>
              <a:t>So how has QA changes as a result of Covid-19?</a:t>
            </a:r>
          </a:p>
          <a:p>
            <a:r>
              <a:rPr lang="en-GB" sz="2000" dirty="0"/>
              <a:t>Don’t over complicate</a:t>
            </a:r>
          </a:p>
        </p:txBody>
      </p:sp>
      <p:sp>
        <p:nvSpPr>
          <p:cNvPr id="18" name="Isosceles Triangle 17">
            <a:extLst>
              <a:ext uri="{FF2B5EF4-FFF2-40B4-BE49-F238E27FC236}">
                <a16:creationId xmlns:a16="http://schemas.microsoft.com/office/drawing/2014/main" xmlns="" id="{9E914C83-E0D8-4953-92D5-169D28CB43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xmlns="" id="{3512E083-F550-46AF-8490-767ECFD00C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02427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4C608BEB-860E-4094-8511-78603564A75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xmlns="" id="{BCAF1037-506B-9048-B68A-915B196F0DAC}"/>
              </a:ext>
            </a:extLst>
          </p:cNvPr>
          <p:cNvSpPr>
            <a:spLocks noGrp="1"/>
          </p:cNvSpPr>
          <p:nvPr>
            <p:ph type="title"/>
          </p:nvPr>
        </p:nvSpPr>
        <p:spPr>
          <a:xfrm>
            <a:off x="838200" y="1412488"/>
            <a:ext cx="2899189" cy="4363844"/>
          </a:xfrm>
        </p:spPr>
        <p:txBody>
          <a:bodyPr anchor="t">
            <a:normAutofit/>
          </a:bodyPr>
          <a:lstStyle/>
          <a:p>
            <a:r>
              <a:rPr lang="en-GB" sz="4000" b="1" dirty="0">
                <a:solidFill>
                  <a:srgbClr val="FFFFFF"/>
                </a:solidFill>
              </a:rPr>
              <a:t>Online School-based Moderation in Autumn term</a:t>
            </a:r>
          </a:p>
        </p:txBody>
      </p:sp>
      <p:sp>
        <p:nvSpPr>
          <p:cNvPr id="5" name="Content Placeholder 4">
            <a:extLst>
              <a:ext uri="{FF2B5EF4-FFF2-40B4-BE49-F238E27FC236}">
                <a16:creationId xmlns:a16="http://schemas.microsoft.com/office/drawing/2014/main" xmlns="" id="{AB85C74C-81B4-4745-83D5-271BC0B99352}"/>
              </a:ext>
            </a:extLst>
          </p:cNvPr>
          <p:cNvSpPr>
            <a:spLocks noGrp="1"/>
          </p:cNvSpPr>
          <p:nvPr>
            <p:ph sz="half" idx="1"/>
          </p:nvPr>
        </p:nvSpPr>
        <p:spPr>
          <a:xfrm>
            <a:off x="4380781" y="435458"/>
            <a:ext cx="3749041" cy="5890186"/>
          </a:xfrm>
        </p:spPr>
        <p:txBody>
          <a:bodyPr>
            <a:normAutofit fontScale="92500"/>
          </a:bodyPr>
          <a:lstStyle/>
          <a:p>
            <a:pPr>
              <a:buFont typeface="Wingdings" pitchFamily="2" charset="2"/>
              <a:buChar char="§"/>
            </a:pPr>
            <a:r>
              <a:rPr lang="en-GB" sz="1400" dirty="0"/>
              <a:t>Up to 4 hours per student</a:t>
            </a:r>
          </a:p>
          <a:p>
            <a:pPr>
              <a:buFont typeface="Wingdings" pitchFamily="2" charset="2"/>
              <a:buChar char="§"/>
            </a:pPr>
            <a:r>
              <a:rPr lang="en-GB" sz="1400" dirty="0"/>
              <a:t>All online communication up to Xmas (by University Link tutors)</a:t>
            </a:r>
          </a:p>
          <a:p>
            <a:pPr>
              <a:buFont typeface="Wingdings" pitchFamily="2" charset="2"/>
              <a:buChar char="§"/>
            </a:pPr>
            <a:r>
              <a:rPr lang="en-GB" sz="1400" dirty="0"/>
              <a:t>We’ll make a decision in November about a return to face to face/ school visits</a:t>
            </a:r>
          </a:p>
          <a:p>
            <a:pPr>
              <a:buFont typeface="Wingdings" pitchFamily="2" charset="2"/>
              <a:buChar char="§"/>
            </a:pPr>
            <a:r>
              <a:rPr lang="en-GB" sz="1400" dirty="0"/>
              <a:t>Personal tutor/ Moderating Link Tutor</a:t>
            </a:r>
          </a:p>
          <a:p>
            <a:pPr>
              <a:buFont typeface="Wingdings" pitchFamily="2" charset="2"/>
              <a:buChar char="§"/>
            </a:pPr>
            <a:r>
              <a:rPr lang="en-GB" sz="1400" dirty="0"/>
              <a:t>Some ideas for using this time:</a:t>
            </a:r>
          </a:p>
          <a:p>
            <a:pPr marL="0" indent="0">
              <a:buNone/>
            </a:pPr>
            <a:endParaRPr lang="en-GB" sz="1400" dirty="0"/>
          </a:p>
          <a:p>
            <a:pPr marL="0" indent="0">
              <a:buNone/>
            </a:pPr>
            <a:r>
              <a:rPr lang="en-GB" sz="1400" b="1" dirty="0"/>
              <a:t>Online meeting with student</a:t>
            </a:r>
            <a:endParaRPr lang="en-GB" sz="1400" dirty="0"/>
          </a:p>
          <a:p>
            <a:pPr>
              <a:buFont typeface="Wingdings" pitchFamily="2" charset="2"/>
              <a:buChar char="§"/>
            </a:pPr>
            <a:r>
              <a:rPr lang="en-GB" sz="1400" dirty="0"/>
              <a:t>Student to explain/ discuss: </a:t>
            </a:r>
          </a:p>
          <a:p>
            <a:pPr>
              <a:buFont typeface="Wingdings" pitchFamily="2" charset="2"/>
              <a:buChar char="§"/>
            </a:pPr>
            <a:r>
              <a:rPr lang="en-GB" sz="1400" b="1" dirty="0"/>
              <a:t>the context</a:t>
            </a:r>
            <a:r>
              <a:rPr lang="en-GB" sz="1400" dirty="0"/>
              <a:t> (physical environment, range of needs, the broad and balanced curriculum);</a:t>
            </a:r>
          </a:p>
          <a:p>
            <a:pPr>
              <a:buFont typeface="Wingdings" pitchFamily="2" charset="2"/>
              <a:buChar char="§"/>
            </a:pPr>
            <a:r>
              <a:rPr lang="en-GB" sz="1400" dirty="0"/>
              <a:t>A </a:t>
            </a:r>
            <a:r>
              <a:rPr lang="en-GB" sz="1400" b="1" dirty="0"/>
              <a:t>lesson they have taught</a:t>
            </a:r>
            <a:r>
              <a:rPr lang="en-GB" sz="1400" dirty="0"/>
              <a:t> which has been observed and evaluated by the mentor;</a:t>
            </a:r>
          </a:p>
          <a:p>
            <a:pPr>
              <a:buFont typeface="Wingdings" pitchFamily="2" charset="2"/>
              <a:buChar char="§"/>
            </a:pPr>
            <a:r>
              <a:rPr lang="en-GB" sz="1400" dirty="0"/>
              <a:t>Share copies of </a:t>
            </a:r>
            <a:r>
              <a:rPr lang="en-GB" sz="1400" b="1" dirty="0"/>
              <a:t>mentor evaluations.</a:t>
            </a:r>
            <a:endParaRPr lang="en-GB" sz="1400" dirty="0"/>
          </a:p>
          <a:p>
            <a:pPr marL="0" indent="0">
              <a:buNone/>
            </a:pPr>
            <a:endParaRPr lang="en-GB" sz="1400" dirty="0"/>
          </a:p>
          <a:p>
            <a:endParaRPr lang="en-GB" sz="1400" dirty="0"/>
          </a:p>
        </p:txBody>
      </p:sp>
      <p:cxnSp>
        <p:nvCxnSpPr>
          <p:cNvPr id="13" name="Straight Connector 12">
            <a:extLst>
              <a:ext uri="{FF2B5EF4-FFF2-40B4-BE49-F238E27FC236}">
                <a16:creationId xmlns:a16="http://schemas.microsoft.com/office/drawing/2014/main" xmlns="" id="{1F16A8D4-FE87-4604-88B2-394B5D1EB4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xmlns="" id="{A329CB14-C12C-C040-A4BC-590BE6D770C7}"/>
              </a:ext>
            </a:extLst>
          </p:cNvPr>
          <p:cNvSpPr>
            <a:spLocks noGrp="1"/>
          </p:cNvSpPr>
          <p:nvPr>
            <p:ph sz="half" idx="2"/>
          </p:nvPr>
        </p:nvSpPr>
        <p:spPr>
          <a:xfrm>
            <a:off x="8451553" y="528622"/>
            <a:ext cx="3636004" cy="5263884"/>
          </a:xfrm>
        </p:spPr>
        <p:txBody>
          <a:bodyPr>
            <a:normAutofit fontScale="92500"/>
          </a:bodyPr>
          <a:lstStyle/>
          <a:p>
            <a:pPr marL="0" indent="0">
              <a:buNone/>
            </a:pPr>
            <a:r>
              <a:rPr lang="en-GB" sz="1400" b="1" dirty="0"/>
              <a:t>Online meeting with mentor and/ or class teacher</a:t>
            </a:r>
            <a:endParaRPr lang="en-GB" sz="1400" dirty="0"/>
          </a:p>
          <a:p>
            <a:pPr>
              <a:buFont typeface="Wingdings" pitchFamily="2" charset="2"/>
              <a:buChar char="§"/>
            </a:pPr>
            <a:r>
              <a:rPr lang="en-GB" sz="1400" b="1" dirty="0"/>
              <a:t>General progress</a:t>
            </a:r>
            <a:endParaRPr lang="en-GB" sz="1400" dirty="0"/>
          </a:p>
          <a:p>
            <a:pPr>
              <a:buFont typeface="Wingdings" pitchFamily="2" charset="2"/>
              <a:buChar char="§"/>
            </a:pPr>
            <a:r>
              <a:rPr lang="en-GB" sz="1400" b="1" dirty="0"/>
              <a:t>School-based training</a:t>
            </a:r>
            <a:r>
              <a:rPr lang="en-GB" sz="1400" dirty="0"/>
              <a:t> (Observation by trainee, any CPD in school etc)</a:t>
            </a:r>
          </a:p>
          <a:p>
            <a:pPr>
              <a:buFont typeface="Wingdings" pitchFamily="2" charset="2"/>
              <a:buChar char="§"/>
            </a:pPr>
            <a:r>
              <a:rPr lang="en-GB" sz="1400" dirty="0"/>
              <a:t>Workload and trainee’s response (is it manageable and in line with  expectation);</a:t>
            </a:r>
          </a:p>
          <a:p>
            <a:pPr>
              <a:buFont typeface="Wingdings" pitchFamily="2" charset="2"/>
              <a:buChar char="§"/>
            </a:pPr>
            <a:r>
              <a:rPr lang="en-GB" sz="1400" dirty="0"/>
              <a:t>Discuss the above lesson the student has taught and the mentor’s evaluation/ observation;</a:t>
            </a:r>
          </a:p>
          <a:p>
            <a:pPr marL="0" indent="0">
              <a:buNone/>
            </a:pPr>
            <a:endParaRPr lang="en-GB" sz="1400" dirty="0"/>
          </a:p>
          <a:p>
            <a:pPr>
              <a:buFont typeface="Wingdings" pitchFamily="2" charset="2"/>
              <a:buChar char="§"/>
            </a:pPr>
            <a:r>
              <a:rPr lang="en-GB" sz="1400" b="1" dirty="0"/>
              <a:t>Targets/ actions:</a:t>
            </a:r>
            <a:r>
              <a:rPr lang="en-GB" sz="1400" dirty="0"/>
              <a:t> identified in above to be discussed with mentor and trainee, preferably together, but that may depend on availability</a:t>
            </a:r>
          </a:p>
          <a:p>
            <a:pPr>
              <a:buFont typeface="Wingdings" pitchFamily="2" charset="2"/>
              <a:buChar char="§"/>
            </a:pPr>
            <a:endParaRPr lang="en-GB" sz="1400" dirty="0"/>
          </a:p>
          <a:p>
            <a:pPr marL="0" indent="0">
              <a:buNone/>
            </a:pPr>
            <a:r>
              <a:rPr lang="en-GB" sz="1400" b="1" dirty="0"/>
              <a:t>Purpose</a:t>
            </a:r>
          </a:p>
          <a:p>
            <a:r>
              <a:rPr lang="en-GB" sz="1400" dirty="0"/>
              <a:t>Moderation of </a:t>
            </a:r>
            <a:r>
              <a:rPr lang="en-GB" sz="1400" b="1" dirty="0"/>
              <a:t>quality of training and impact on trainee</a:t>
            </a:r>
          </a:p>
          <a:p>
            <a:r>
              <a:rPr lang="en-GB" sz="1400" b="1" dirty="0"/>
              <a:t>Formative: </a:t>
            </a:r>
            <a:r>
              <a:rPr lang="en-GB" sz="1400" dirty="0"/>
              <a:t>Refocus on training and away from outcomes</a:t>
            </a:r>
          </a:p>
          <a:p>
            <a:r>
              <a:rPr lang="en-GB" sz="1400" b="1" dirty="0"/>
              <a:t>Summative: </a:t>
            </a:r>
            <a:r>
              <a:rPr lang="en-GB" sz="1400" dirty="0"/>
              <a:t>Refocus on outcomes and the quality of the training/ curriculum experience</a:t>
            </a:r>
          </a:p>
          <a:p>
            <a:endParaRPr lang="en-GB" sz="1400" dirty="0"/>
          </a:p>
        </p:txBody>
      </p:sp>
    </p:spTree>
    <p:extLst>
      <p:ext uri="{BB962C8B-B14F-4D97-AF65-F5344CB8AC3E}">
        <p14:creationId xmlns:p14="http://schemas.microsoft.com/office/powerpoint/2010/main" val="1328300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117AB3D3-3C9C-4DED-809A-78734805B8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6D29F8E-0DEC-9A49-B625-7E0D24EDB4BC}"/>
              </a:ext>
            </a:extLst>
          </p:cNvPr>
          <p:cNvSpPr>
            <a:spLocks noGrp="1"/>
          </p:cNvSpPr>
          <p:nvPr>
            <p:ph type="title"/>
          </p:nvPr>
        </p:nvSpPr>
        <p:spPr>
          <a:xfrm>
            <a:off x="793662" y="386930"/>
            <a:ext cx="10066122" cy="1298448"/>
          </a:xfrm>
        </p:spPr>
        <p:txBody>
          <a:bodyPr anchor="b">
            <a:normAutofit/>
          </a:bodyPr>
          <a:lstStyle/>
          <a:p>
            <a:r>
              <a:rPr lang="en-GB" sz="4800" b="1"/>
              <a:t>Focus for OFSTED ITE Inspection</a:t>
            </a:r>
          </a:p>
        </p:txBody>
      </p:sp>
      <p:sp>
        <p:nvSpPr>
          <p:cNvPr id="12" name="Rectangle 11">
            <a:extLst>
              <a:ext uri="{FF2B5EF4-FFF2-40B4-BE49-F238E27FC236}">
                <a16:creationId xmlns:a16="http://schemas.microsoft.com/office/drawing/2014/main" xmlns="" id="{3A9A4357-BD1D-4622-A4FE-766E6AB8DE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xmlns="" id="{80D6CBB8-9649-714D-9035-824E549A74BA}"/>
              </a:ext>
            </a:extLst>
          </p:cNvPr>
          <p:cNvSpPr>
            <a:spLocks noGrp="1"/>
          </p:cNvSpPr>
          <p:nvPr>
            <p:ph idx="1"/>
          </p:nvPr>
        </p:nvSpPr>
        <p:spPr>
          <a:xfrm>
            <a:off x="793660" y="2599509"/>
            <a:ext cx="5743063" cy="3880166"/>
          </a:xfrm>
        </p:spPr>
        <p:txBody>
          <a:bodyPr anchor="ctr">
            <a:normAutofit/>
          </a:bodyPr>
          <a:lstStyle/>
          <a:p>
            <a:pPr marL="0" indent="0">
              <a:buNone/>
            </a:pPr>
            <a:r>
              <a:rPr lang="en-GB" sz="1400" b="1" dirty="0"/>
              <a:t>Are trainees receiving their minimum entitlement to the Core Content Framework?</a:t>
            </a:r>
          </a:p>
          <a:p>
            <a:pPr marL="0" indent="0">
              <a:buNone/>
            </a:pPr>
            <a:endParaRPr lang="en-GB" sz="1400" b="1" dirty="0"/>
          </a:p>
          <a:p>
            <a:pPr marL="0" indent="0">
              <a:buNone/>
            </a:pPr>
            <a:r>
              <a:rPr lang="en-GB" sz="1400" b="1" dirty="0"/>
              <a:t>COVID-19 (coronavirus)</a:t>
            </a:r>
            <a:r>
              <a:rPr lang="en-GB" sz="1400" dirty="0"/>
              <a:t/>
            </a:r>
            <a:br>
              <a:rPr lang="en-GB" sz="1400" dirty="0"/>
            </a:br>
            <a:r>
              <a:rPr lang="en-GB" sz="1400" dirty="0"/>
              <a:t/>
            </a:r>
            <a:br>
              <a:rPr lang="en-GB" sz="1400" dirty="0"/>
            </a:br>
            <a:r>
              <a:rPr lang="en-GB" sz="1400" dirty="0"/>
              <a:t>As schools and educational settings return to a new form of reality, those in ITE will be looking to provide an ambitious curriculum that can be flexibly adapted to meet the ever-changing landscape.</a:t>
            </a:r>
            <a:br>
              <a:rPr lang="en-GB" sz="1400" dirty="0"/>
            </a:br>
            <a:r>
              <a:rPr lang="en-GB" sz="1400" dirty="0"/>
              <a:t/>
            </a:r>
            <a:br>
              <a:rPr lang="en-GB" sz="1400" dirty="0"/>
            </a:br>
            <a:r>
              <a:rPr lang="en-GB" sz="1400" dirty="0"/>
              <a:t>We introduced a transition statement in the good criteria of our handbook, for the education and training judgement, so that partnerships who can demonstrate that they have an ambitious and compliant curriculum, will not be unfairly penalised if they are not able to deliver it in its entirety.</a:t>
            </a:r>
          </a:p>
          <a:p>
            <a:endParaRPr lang="en-GB" sz="1400" dirty="0"/>
          </a:p>
        </p:txBody>
      </p:sp>
      <p:pic>
        <p:nvPicPr>
          <p:cNvPr id="3" name="Picture 2">
            <a:extLst>
              <a:ext uri="{FF2B5EF4-FFF2-40B4-BE49-F238E27FC236}">
                <a16:creationId xmlns:a16="http://schemas.microsoft.com/office/drawing/2014/main" xmlns="" id="{41F63A5B-8D67-0F42-9A43-EE6E6A14C538}"/>
              </a:ext>
            </a:extLst>
          </p:cNvPr>
          <p:cNvPicPr>
            <a:picLocks noChangeAspect="1"/>
          </p:cNvPicPr>
          <p:nvPr/>
        </p:nvPicPr>
        <p:blipFill rotWithShape="1">
          <a:blip r:embed="rId2"/>
          <a:srcRect l="20857" r="14658"/>
          <a:stretch/>
        </p:blipFill>
        <p:spPr>
          <a:xfrm>
            <a:off x="6637403" y="2599509"/>
            <a:ext cx="5150277" cy="3714244"/>
          </a:xfrm>
          <a:prstGeom prst="rect">
            <a:avLst/>
          </a:prstGeom>
        </p:spPr>
      </p:pic>
      <p:sp>
        <p:nvSpPr>
          <p:cNvPr id="16" name="Rectangle 15">
            <a:extLst>
              <a:ext uri="{FF2B5EF4-FFF2-40B4-BE49-F238E27FC236}">
                <a16:creationId xmlns:a16="http://schemas.microsoft.com/office/drawing/2014/main" xmlns="" id="{E6995CE5-F890-4ABA-82A2-26507CE8D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7188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19">
            <a:extLst>
              <a:ext uri="{FF2B5EF4-FFF2-40B4-BE49-F238E27FC236}">
                <a16:creationId xmlns:a16="http://schemas.microsoft.com/office/drawing/2014/main" xmlns="" id="{C7FA33FF-088D-4F16-95A2-2C64D353DE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1">
            <a:extLst>
              <a:ext uri="{FF2B5EF4-FFF2-40B4-BE49-F238E27FC236}">
                <a16:creationId xmlns:a16="http://schemas.microsoft.com/office/drawing/2014/main" xmlns="" id="{A376EFB1-01CF-419F-ABF1-2AF02BBFC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3">
            <a:extLst>
              <a:ext uri="{FF2B5EF4-FFF2-40B4-BE49-F238E27FC236}">
                <a16:creationId xmlns:a16="http://schemas.microsoft.com/office/drawing/2014/main" xmlns="" id="{FF9DEA15-78BD-4750-AA18-B9F28A6D5A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xmlns="" id="{D753A7B4-CBA8-4A43-BFE1-07E1BB489851}"/>
              </a:ext>
            </a:extLst>
          </p:cNvPr>
          <p:cNvSpPr>
            <a:spLocks noGrp="1"/>
          </p:cNvSpPr>
          <p:nvPr>
            <p:ph type="title"/>
          </p:nvPr>
        </p:nvSpPr>
        <p:spPr>
          <a:xfrm>
            <a:off x="804671" y="640263"/>
            <a:ext cx="3284331" cy="5254510"/>
          </a:xfrm>
        </p:spPr>
        <p:txBody>
          <a:bodyPr>
            <a:normAutofit/>
          </a:bodyPr>
          <a:lstStyle/>
          <a:p>
            <a:r>
              <a:rPr lang="en-GB" b="1"/>
              <a:t>Centre, Alliance and School-based provision/ ITT Core Content</a:t>
            </a:r>
          </a:p>
        </p:txBody>
      </p:sp>
      <p:sp>
        <p:nvSpPr>
          <p:cNvPr id="6" name="Content Placeholder 5">
            <a:extLst>
              <a:ext uri="{FF2B5EF4-FFF2-40B4-BE49-F238E27FC236}">
                <a16:creationId xmlns:a16="http://schemas.microsoft.com/office/drawing/2014/main" xmlns="" id="{3F197C97-E86F-714C-B8DB-F3F0B0C21D34}"/>
              </a:ext>
            </a:extLst>
          </p:cNvPr>
          <p:cNvSpPr>
            <a:spLocks noGrp="1"/>
          </p:cNvSpPr>
          <p:nvPr>
            <p:ph idx="1"/>
          </p:nvPr>
        </p:nvSpPr>
        <p:spPr>
          <a:xfrm>
            <a:off x="5358384" y="640263"/>
            <a:ext cx="6028944" cy="5254510"/>
          </a:xfrm>
        </p:spPr>
        <p:txBody>
          <a:bodyPr anchor="ctr">
            <a:normAutofit/>
          </a:bodyPr>
          <a:lstStyle/>
          <a:p>
            <a:pPr marL="0" indent="0">
              <a:buNone/>
            </a:pPr>
            <a:r>
              <a:rPr lang="en-GB" sz="2200" dirty="0">
                <a:solidFill>
                  <a:schemeClr val="bg1"/>
                </a:solidFill>
              </a:rPr>
              <a:t>Do we provide our students/ trainees with the knowledge they need?</a:t>
            </a:r>
          </a:p>
          <a:p>
            <a:pPr marL="0" indent="0">
              <a:buNone/>
            </a:pPr>
            <a:r>
              <a:rPr lang="en-GB" sz="2200" b="1" dirty="0">
                <a:solidFill>
                  <a:schemeClr val="bg1"/>
                </a:solidFill>
              </a:rPr>
              <a:t>Procedural Knowledge: ITT Core Content</a:t>
            </a:r>
          </a:p>
          <a:p>
            <a:pPr>
              <a:buFont typeface="Wingdings" pitchFamily="2" charset="2"/>
              <a:buChar char="§"/>
            </a:pPr>
            <a:r>
              <a:rPr lang="en-GB" sz="2200" dirty="0">
                <a:solidFill>
                  <a:schemeClr val="bg1"/>
                </a:solidFill>
              </a:rPr>
              <a:t>Knowing how…. to plan, teach and assess</a:t>
            </a:r>
          </a:p>
          <a:p>
            <a:pPr marL="0" indent="0">
              <a:buNone/>
            </a:pPr>
            <a:endParaRPr lang="en-GB" sz="2200" dirty="0">
              <a:solidFill>
                <a:schemeClr val="bg1"/>
              </a:solidFill>
            </a:endParaRPr>
          </a:p>
          <a:p>
            <a:pPr marL="0" indent="0">
              <a:buNone/>
            </a:pPr>
            <a:r>
              <a:rPr lang="en-GB" sz="2200" b="1" dirty="0">
                <a:solidFill>
                  <a:schemeClr val="bg1"/>
                </a:solidFill>
              </a:rPr>
              <a:t>Declarative knowledge: ITT Core Content</a:t>
            </a:r>
          </a:p>
          <a:p>
            <a:pPr>
              <a:buFont typeface="Wingdings" pitchFamily="2" charset="2"/>
              <a:buChar char="§"/>
            </a:pPr>
            <a:r>
              <a:rPr lang="en-GB" sz="2200" dirty="0">
                <a:solidFill>
                  <a:schemeClr val="bg1"/>
                </a:solidFill>
              </a:rPr>
              <a:t>Knowing that… (content / knowledge per se)</a:t>
            </a:r>
          </a:p>
          <a:p>
            <a:pPr marL="0" indent="0">
              <a:buNone/>
            </a:pPr>
            <a:endParaRPr lang="en-GB" sz="2200" dirty="0">
              <a:solidFill>
                <a:schemeClr val="bg1"/>
              </a:solidFill>
            </a:endParaRPr>
          </a:p>
          <a:p>
            <a:pPr marL="0" indent="0">
              <a:buNone/>
            </a:pPr>
            <a:r>
              <a:rPr lang="en-GB" sz="2200" b="1" dirty="0">
                <a:solidFill>
                  <a:schemeClr val="bg1"/>
                </a:solidFill>
              </a:rPr>
              <a:t>Critical knowledge: HE Level 4-7 assessment criteria</a:t>
            </a:r>
          </a:p>
          <a:p>
            <a:pPr>
              <a:buFont typeface="Wingdings" pitchFamily="2" charset="2"/>
              <a:buChar char="§"/>
            </a:pPr>
            <a:r>
              <a:rPr lang="en-GB" sz="2200" dirty="0">
                <a:solidFill>
                  <a:schemeClr val="bg1"/>
                </a:solidFill>
              </a:rPr>
              <a:t>Knowing why… (principles and theory underpinning professional approaches)</a:t>
            </a:r>
          </a:p>
          <a:p>
            <a:pPr>
              <a:buFont typeface="Wingdings" pitchFamily="2" charset="2"/>
              <a:buChar char="§"/>
            </a:pPr>
            <a:r>
              <a:rPr lang="en-GB" sz="2200" dirty="0">
                <a:solidFill>
                  <a:schemeClr val="bg1"/>
                </a:solidFill>
              </a:rPr>
              <a:t>Knowing why… (ethical stance of teacher)</a:t>
            </a:r>
          </a:p>
          <a:p>
            <a:endParaRPr lang="en-GB" sz="2200" dirty="0">
              <a:solidFill>
                <a:schemeClr val="bg1"/>
              </a:solidFill>
            </a:endParaRPr>
          </a:p>
        </p:txBody>
      </p:sp>
    </p:spTree>
    <p:extLst>
      <p:ext uri="{BB962C8B-B14F-4D97-AF65-F5344CB8AC3E}">
        <p14:creationId xmlns:p14="http://schemas.microsoft.com/office/powerpoint/2010/main" val="371975262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1D70F963-FE0C-964C-848C-C8A366BA9C46}"/>
              </a:ext>
            </a:extLst>
          </p:cNvPr>
          <p:cNvPicPr>
            <a:picLocks noChangeAspect="1"/>
          </p:cNvPicPr>
          <p:nvPr/>
        </p:nvPicPr>
        <p:blipFill>
          <a:blip r:embed="rId2"/>
          <a:stretch>
            <a:fillRect/>
          </a:stretch>
        </p:blipFill>
        <p:spPr>
          <a:xfrm>
            <a:off x="0" y="359833"/>
            <a:ext cx="12192000" cy="6138333"/>
          </a:xfrm>
          <a:prstGeom prst="rect">
            <a:avLst/>
          </a:prstGeom>
        </p:spPr>
      </p:pic>
    </p:spTree>
    <p:extLst>
      <p:ext uri="{BB962C8B-B14F-4D97-AF65-F5344CB8AC3E}">
        <p14:creationId xmlns:p14="http://schemas.microsoft.com/office/powerpoint/2010/main" val="4287441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F55D17-C799-024F-8588-A7CBD38E8EDF}"/>
              </a:ext>
            </a:extLst>
          </p:cNvPr>
          <p:cNvSpPr>
            <a:spLocks noGrp="1"/>
          </p:cNvSpPr>
          <p:nvPr>
            <p:ph type="title"/>
          </p:nvPr>
        </p:nvSpPr>
        <p:spPr>
          <a:xfrm>
            <a:off x="838200" y="150637"/>
            <a:ext cx="10515600" cy="1325563"/>
          </a:xfrm>
        </p:spPr>
        <p:txBody>
          <a:bodyPr>
            <a:normAutofit/>
          </a:bodyPr>
          <a:lstStyle/>
          <a:p>
            <a:r>
              <a:rPr lang="en-GB" sz="3200" b="1"/>
              <a:t>OFSTED ITT Inspection Grade 2 criteria (extracts)</a:t>
            </a:r>
            <a:r>
              <a:rPr lang="en-GB" sz="3200"/>
              <a:t/>
            </a:r>
            <a:br>
              <a:rPr lang="en-GB" sz="3200"/>
            </a:br>
            <a:r>
              <a:rPr lang="en-GB" sz="3200" b="1"/>
              <a:t>Intent: principles informing the ITE curriculum </a:t>
            </a:r>
            <a:endParaRPr lang="en-GB" sz="3200" dirty="0"/>
          </a:p>
        </p:txBody>
      </p:sp>
      <p:sp>
        <p:nvSpPr>
          <p:cNvPr id="3" name="Content Placeholder 2">
            <a:extLst>
              <a:ext uri="{FF2B5EF4-FFF2-40B4-BE49-F238E27FC236}">
                <a16:creationId xmlns:a16="http://schemas.microsoft.com/office/drawing/2014/main" xmlns="" id="{C539D997-4709-6245-95DB-45843E18EA1D}"/>
              </a:ext>
            </a:extLst>
          </p:cNvPr>
          <p:cNvSpPr>
            <a:spLocks noGrp="1"/>
          </p:cNvSpPr>
          <p:nvPr>
            <p:ph idx="1"/>
          </p:nvPr>
        </p:nvSpPr>
        <p:spPr>
          <a:xfrm>
            <a:off x="327378" y="1374068"/>
            <a:ext cx="11864622" cy="5150909"/>
          </a:xfrm>
        </p:spPr>
        <p:txBody>
          <a:bodyPr>
            <a:normAutofit fontScale="70000" lnSpcReduction="20000"/>
          </a:bodyPr>
          <a:lstStyle/>
          <a:p>
            <a:pPr marL="0" indent="0" algn="just">
              <a:buNone/>
            </a:pPr>
            <a:r>
              <a:rPr lang="en-GB" b="1" dirty="0"/>
              <a:t>Ambitious </a:t>
            </a:r>
            <a:endParaRPr lang="en-GB" dirty="0"/>
          </a:p>
          <a:p>
            <a:pPr lvl="0" algn="just"/>
            <a:r>
              <a:rPr lang="en-GB" dirty="0"/>
              <a:t>In primary and secondary programmes, the </a:t>
            </a:r>
            <a:r>
              <a:rPr lang="en-GB" b="1" dirty="0"/>
              <a:t>ITT core content framework </a:t>
            </a:r>
            <a:r>
              <a:rPr lang="en-GB" dirty="0"/>
              <a:t>defines in detail </a:t>
            </a:r>
            <a:r>
              <a:rPr lang="en-GB" b="1" dirty="0"/>
              <a:t>the minimum entitlement of all trainee teachers</a:t>
            </a:r>
            <a:r>
              <a:rPr lang="en-GB" dirty="0"/>
              <a:t>, which all ITT partnerships must incorporate – in full – within their curriculums. The ITE curriculum covers the full entitlement described in the ITT core content framework, including all ‘learn that’ and ‘learn how to’ statements. </a:t>
            </a:r>
          </a:p>
          <a:p>
            <a:pPr marL="0" indent="0" algn="just">
              <a:buNone/>
            </a:pPr>
            <a:r>
              <a:rPr lang="en-GB" b="1" dirty="0"/>
              <a:t>Designed around subject and phase </a:t>
            </a:r>
            <a:endParaRPr lang="en-GB" dirty="0"/>
          </a:p>
          <a:p>
            <a:pPr lvl="0" algn="just"/>
            <a:r>
              <a:rPr lang="en-GB" dirty="0"/>
              <a:t>The course structure is designed around </a:t>
            </a:r>
            <a:r>
              <a:rPr lang="en-GB" b="1" dirty="0"/>
              <a:t>subject- and/or phase-specific dimensions</a:t>
            </a:r>
            <a:r>
              <a:rPr lang="en-GB" dirty="0"/>
              <a:t>. The </a:t>
            </a:r>
            <a:r>
              <a:rPr lang="en-GB" b="1" dirty="0"/>
              <a:t>application</a:t>
            </a:r>
            <a:r>
              <a:rPr lang="en-GB" dirty="0"/>
              <a:t> of any generic principles is </a:t>
            </a:r>
            <a:r>
              <a:rPr lang="en-GB" b="1" dirty="0"/>
              <a:t>taught </a:t>
            </a:r>
            <a:r>
              <a:rPr lang="en-GB" dirty="0"/>
              <a:t>and </a:t>
            </a:r>
            <a:r>
              <a:rPr lang="en-GB" b="1" dirty="0"/>
              <a:t>practised</a:t>
            </a:r>
            <a:r>
              <a:rPr lang="en-GB" dirty="0"/>
              <a:t> as and when appropriate. </a:t>
            </a:r>
          </a:p>
          <a:p>
            <a:pPr marL="0" indent="0" algn="just">
              <a:buNone/>
            </a:pPr>
            <a:r>
              <a:rPr lang="en-GB" b="1" dirty="0"/>
              <a:t>Purposefully integrated </a:t>
            </a:r>
            <a:endParaRPr lang="en-GB" dirty="0"/>
          </a:p>
          <a:p>
            <a:pPr lvl="0" algn="just"/>
            <a:r>
              <a:rPr lang="en-GB" dirty="0"/>
              <a:t>The ITE curriculum is </a:t>
            </a:r>
            <a:r>
              <a:rPr lang="en-GB" b="1" dirty="0"/>
              <a:t>purposefully integrated </a:t>
            </a:r>
            <a:r>
              <a:rPr lang="en-GB" dirty="0"/>
              <a:t>across its </a:t>
            </a:r>
            <a:r>
              <a:rPr lang="en-GB" b="1" dirty="0"/>
              <a:t>different partnership settings</a:t>
            </a:r>
            <a:r>
              <a:rPr lang="en-GB" dirty="0"/>
              <a:t>. </a:t>
            </a:r>
          </a:p>
          <a:p>
            <a:pPr lvl="0" algn="just"/>
            <a:r>
              <a:rPr lang="en-GB" dirty="0"/>
              <a:t>Inclusion and teaching pupils with </a:t>
            </a:r>
            <a:r>
              <a:rPr lang="en-GB" b="1" dirty="0"/>
              <a:t>SEND are meaningfully integrated</a:t>
            </a:r>
            <a:r>
              <a:rPr lang="en-GB" dirty="0"/>
              <a:t> into all aspects of the training programme. </a:t>
            </a:r>
          </a:p>
          <a:p>
            <a:pPr marL="0" indent="0" algn="just">
              <a:buNone/>
            </a:pPr>
            <a:r>
              <a:rPr lang="en-GB" b="1" dirty="0"/>
              <a:t>Informed by up-to-date or pertinent research </a:t>
            </a:r>
            <a:endParaRPr lang="en-GB" dirty="0"/>
          </a:p>
          <a:p>
            <a:pPr lvl="0" algn="just"/>
            <a:r>
              <a:rPr lang="en-GB" dirty="0"/>
              <a:t>The ITE curriculum is designed to ensure that trainees engage with </a:t>
            </a:r>
            <a:r>
              <a:rPr lang="en-GB" b="1" dirty="0"/>
              <a:t>up-to- date or pertinent research findings</a:t>
            </a:r>
            <a:r>
              <a:rPr lang="en-GB" dirty="0"/>
              <a:t>, for example the research informing the ITT core content framework (for primary and secondary phase trainees). </a:t>
            </a:r>
          </a:p>
          <a:p>
            <a:pPr lvl="0" algn="just"/>
            <a:r>
              <a:rPr lang="en-GB" dirty="0"/>
              <a:t>Trainees know about up-to-date </a:t>
            </a:r>
            <a:r>
              <a:rPr lang="en-GB" b="1" dirty="0"/>
              <a:t>research for promoting inclusion and teaching pupils with SEND, and those who speak EAL. </a:t>
            </a:r>
            <a:r>
              <a:rPr lang="en-GB" dirty="0"/>
              <a:t>They are able to apply this knowledge in their subject and phase. </a:t>
            </a:r>
          </a:p>
          <a:p>
            <a:pPr algn="just"/>
            <a:endParaRPr lang="en-GB" dirty="0"/>
          </a:p>
          <a:p>
            <a:pPr marL="0" indent="0" algn="just">
              <a:buNone/>
            </a:pPr>
            <a:endParaRPr lang="en-GB" dirty="0"/>
          </a:p>
        </p:txBody>
      </p:sp>
    </p:spTree>
    <p:extLst>
      <p:ext uri="{BB962C8B-B14F-4D97-AF65-F5344CB8AC3E}">
        <p14:creationId xmlns:p14="http://schemas.microsoft.com/office/powerpoint/2010/main" val="1512636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4B0040-590A-8841-A62F-0B86D2E2B5C2}"/>
              </a:ext>
            </a:extLst>
          </p:cNvPr>
          <p:cNvSpPr>
            <a:spLocks noGrp="1"/>
          </p:cNvSpPr>
          <p:nvPr>
            <p:ph type="title"/>
          </p:nvPr>
        </p:nvSpPr>
        <p:spPr>
          <a:xfrm>
            <a:off x="838200" y="-193675"/>
            <a:ext cx="10515600" cy="1325563"/>
          </a:xfrm>
        </p:spPr>
        <p:txBody>
          <a:bodyPr>
            <a:normAutofit/>
          </a:bodyPr>
          <a:lstStyle/>
          <a:p>
            <a:r>
              <a:rPr lang="en-GB" sz="3200" b="1" dirty="0"/>
              <a:t>Self evaluation / Pre-inspection phone calls with inspectors</a:t>
            </a:r>
            <a:endParaRPr lang="en-GB" sz="3200" dirty="0"/>
          </a:p>
        </p:txBody>
      </p:sp>
      <p:sp>
        <p:nvSpPr>
          <p:cNvPr id="3" name="Content Placeholder 2">
            <a:extLst>
              <a:ext uri="{FF2B5EF4-FFF2-40B4-BE49-F238E27FC236}">
                <a16:creationId xmlns:a16="http://schemas.microsoft.com/office/drawing/2014/main" xmlns="" id="{37E25C11-53BB-E842-AD12-15CDB06EA5B0}"/>
              </a:ext>
            </a:extLst>
          </p:cNvPr>
          <p:cNvSpPr>
            <a:spLocks noGrp="1"/>
          </p:cNvSpPr>
          <p:nvPr>
            <p:ph idx="1"/>
          </p:nvPr>
        </p:nvSpPr>
        <p:spPr>
          <a:xfrm>
            <a:off x="177800" y="898524"/>
            <a:ext cx="11836400" cy="5768976"/>
          </a:xfrm>
        </p:spPr>
        <p:txBody>
          <a:bodyPr>
            <a:normAutofit lnSpcReduction="10000"/>
          </a:bodyPr>
          <a:lstStyle/>
          <a:p>
            <a:pPr marL="342900" lvl="0" indent="-342900" algn="just">
              <a:buFont typeface="+mj-lt"/>
              <a:buAutoNum type="arabicPeriod"/>
            </a:pPr>
            <a:r>
              <a:rPr lang="en-GB" sz="1600" dirty="0"/>
              <a:t>the partnership’s </a:t>
            </a:r>
            <a:r>
              <a:rPr lang="en-GB" sz="1600" b="1" dirty="0"/>
              <a:t>context</a:t>
            </a:r>
            <a:r>
              <a:rPr lang="en-GB" sz="1600" dirty="0"/>
              <a:t>, and the </a:t>
            </a:r>
            <a:r>
              <a:rPr lang="en-GB" sz="1600" b="1" dirty="0"/>
              <a:t>progress it has made since the previous inspection</a:t>
            </a:r>
            <a:r>
              <a:rPr lang="en-GB" sz="1600" dirty="0"/>
              <a:t>, including assessment of the partnership’s current </a:t>
            </a:r>
            <a:r>
              <a:rPr lang="en-GB" sz="1600" b="1" dirty="0"/>
              <a:t>strengths and weaknesses</a:t>
            </a:r>
            <a:r>
              <a:rPr lang="en-GB" sz="1600" dirty="0"/>
              <a:t>, and any specific progress made on areas for improvement identified at previous inspections that remain relevant under the current inspection framework </a:t>
            </a:r>
          </a:p>
          <a:p>
            <a:pPr marL="342900" lvl="0" indent="-342900" algn="just">
              <a:buFont typeface="+mj-lt"/>
              <a:buAutoNum type="arabicPeriod"/>
            </a:pPr>
            <a:r>
              <a:rPr lang="en-GB" sz="1600" dirty="0"/>
              <a:t>how </a:t>
            </a:r>
            <a:r>
              <a:rPr lang="en-GB" sz="1600" b="1" dirty="0"/>
              <a:t>leaders ensure, and assure themselves of, the ambition of the ITE curriculum</a:t>
            </a:r>
            <a:r>
              <a:rPr lang="en-GB" sz="1600" dirty="0"/>
              <a:t>, that it is designed around subject and phase dimensions, and that it is </a:t>
            </a:r>
            <a:r>
              <a:rPr lang="en-GB" sz="1600" b="1" dirty="0"/>
              <a:t>coherently planned and sequenced</a:t>
            </a:r>
            <a:r>
              <a:rPr lang="en-GB" sz="1600" dirty="0"/>
              <a:t> towards cumulatively sufficient knowledge and skills for future learning and employment </a:t>
            </a:r>
          </a:p>
          <a:p>
            <a:pPr marL="342900" lvl="0" indent="-342900" algn="just">
              <a:buFont typeface="+mj-lt"/>
              <a:buAutoNum type="arabicPeriod"/>
            </a:pPr>
            <a:r>
              <a:rPr lang="en-GB" sz="1600" dirty="0"/>
              <a:t>for partnerships that include primary and secondary trainees, the way in which leaders have translated the </a:t>
            </a:r>
            <a:r>
              <a:rPr lang="en-GB" sz="1600" b="1" dirty="0"/>
              <a:t>ITT core content framework </a:t>
            </a:r>
            <a:r>
              <a:rPr lang="en-GB" sz="1600" dirty="0"/>
              <a:t>into a carefully sequenced curriculum for trainees and how they have ensured that all aspects of that framework are covered. Inspectors will also discuss aspects of the programme that go beyond that framework. The discussion will explore how and why leaders have </a:t>
            </a:r>
            <a:r>
              <a:rPr lang="en-GB" sz="1600" b="1" dirty="0"/>
              <a:t>prioritised particular aspects of the programme </a:t>
            </a:r>
          </a:p>
          <a:p>
            <a:pPr marL="342900" lvl="0" indent="-342900" algn="just">
              <a:buFont typeface="+mj-lt"/>
              <a:buAutoNum type="arabicPeriod"/>
            </a:pPr>
            <a:r>
              <a:rPr lang="en-GB" sz="1600" dirty="0"/>
              <a:t>how the partnership </a:t>
            </a:r>
            <a:r>
              <a:rPr lang="en-GB" sz="1600" b="1" dirty="0"/>
              <a:t>assesses trainees formatively </a:t>
            </a:r>
            <a:r>
              <a:rPr lang="en-GB" sz="1600" dirty="0"/>
              <a:t>throughout the course (and </a:t>
            </a:r>
            <a:r>
              <a:rPr lang="en-GB" sz="1600" b="1" dirty="0" err="1"/>
              <a:t>summatively</a:t>
            </a:r>
            <a:r>
              <a:rPr lang="en-GB" sz="1600" dirty="0"/>
              <a:t> against the teachers’ standards for primary and secondary trainees, including those on the assessment only route and the early years teachers’ standards for early years trainees) </a:t>
            </a:r>
          </a:p>
          <a:p>
            <a:pPr marL="342900" lvl="0" indent="-342900" algn="just">
              <a:buFont typeface="+mj-lt"/>
              <a:buAutoNum type="arabicPeriod"/>
            </a:pPr>
            <a:r>
              <a:rPr lang="en-GB" sz="1600" dirty="0"/>
              <a:t>how trainees are taught to promote </a:t>
            </a:r>
            <a:r>
              <a:rPr lang="en-GB" sz="1600" b="1" dirty="0"/>
              <a:t>pupils’ positive behaviour and attitudes</a:t>
            </a:r>
            <a:r>
              <a:rPr lang="en-GB" sz="1600" dirty="0"/>
              <a:t>, and how their practice in meeting the needs of pupils who speak </a:t>
            </a:r>
            <a:r>
              <a:rPr lang="en-GB" sz="1600" b="1" dirty="0"/>
              <a:t>English as an additional language (EAL) </a:t>
            </a:r>
            <a:r>
              <a:rPr lang="en-GB" sz="1600" dirty="0"/>
              <a:t>and pupils with </a:t>
            </a:r>
            <a:r>
              <a:rPr lang="en-GB" sz="1600" b="1" dirty="0"/>
              <a:t>special educational needs and/or disabilities (SEND</a:t>
            </a:r>
            <a:r>
              <a:rPr lang="en-GB" sz="1600" dirty="0"/>
              <a:t>) is developed throughout the ITE curriculums offered </a:t>
            </a:r>
          </a:p>
          <a:p>
            <a:pPr marL="342900" lvl="0" indent="-342900" algn="just">
              <a:buFont typeface="+mj-lt"/>
              <a:buAutoNum type="arabicPeriod"/>
            </a:pPr>
            <a:r>
              <a:rPr lang="en-GB" sz="1600" dirty="0"/>
              <a:t>how leaders have ensured that the partnership is contributing to and </a:t>
            </a:r>
            <a:r>
              <a:rPr lang="en-GB" sz="1600" b="1" dirty="0"/>
              <a:t>meeting the local demand for teachers </a:t>
            </a:r>
          </a:p>
          <a:p>
            <a:pPr marL="342900" lvl="0" indent="-342900" algn="just">
              <a:buFont typeface="+mj-lt"/>
              <a:buAutoNum type="arabicPeriod"/>
            </a:pPr>
            <a:r>
              <a:rPr lang="en-GB" sz="1600" dirty="0"/>
              <a:t>any enhancements and adaptations to the programme to meet the </a:t>
            </a:r>
            <a:r>
              <a:rPr lang="en-GB" sz="1600" b="1" dirty="0"/>
              <a:t>needs of current trainees and local/national priorities </a:t>
            </a:r>
          </a:p>
          <a:p>
            <a:pPr marL="342900" lvl="0" indent="-342900" algn="just">
              <a:buFont typeface="+mj-lt"/>
              <a:buAutoNum type="arabicPeriod"/>
            </a:pPr>
            <a:r>
              <a:rPr lang="en-GB" sz="1600" dirty="0"/>
              <a:t>how leaders ensure (where applicable) that </a:t>
            </a:r>
            <a:r>
              <a:rPr lang="en-GB" sz="1600" b="1" dirty="0"/>
              <a:t>the centre-based and placement-based ITE curriculums are integrated </a:t>
            </a:r>
            <a:r>
              <a:rPr lang="en-GB" sz="1600" dirty="0"/>
              <a:t>to ensure that trainees make the best possible progress in their teaching </a:t>
            </a:r>
          </a:p>
          <a:p>
            <a:pPr marL="342900" lvl="0" indent="-342900" algn="just">
              <a:buFont typeface="+mj-lt"/>
              <a:buAutoNum type="arabicPeriod"/>
            </a:pPr>
            <a:r>
              <a:rPr lang="en-GB" sz="1600" dirty="0"/>
              <a:t>how leaders ensure, and assure themselves, that </a:t>
            </a:r>
            <a:r>
              <a:rPr lang="en-GB" sz="1600" b="1" dirty="0"/>
              <a:t>trainees receive clear, consistent and effective training and mentoring </a:t>
            </a:r>
          </a:p>
          <a:p>
            <a:pPr marL="342900" lvl="0" indent="-342900" algn="just">
              <a:buFont typeface="+mj-lt"/>
              <a:buAutoNum type="arabicPeriod"/>
            </a:pPr>
            <a:r>
              <a:rPr lang="en-GB" sz="1600" dirty="0"/>
              <a:t>how leaders ensure formative and summative assessment of trainees’ progress in mastering the components of the ITE curriculum, </a:t>
            </a:r>
            <a:r>
              <a:rPr lang="en-GB" sz="1600" b="1" dirty="0"/>
              <a:t>without creating an unnecessary burden</a:t>
            </a:r>
            <a:r>
              <a:rPr lang="en-GB" sz="1600" dirty="0"/>
              <a:t>. </a:t>
            </a:r>
          </a:p>
          <a:p>
            <a:pPr marL="0" indent="0" algn="just">
              <a:buNone/>
            </a:pPr>
            <a:endParaRPr lang="en-GB" sz="1200" dirty="0"/>
          </a:p>
        </p:txBody>
      </p:sp>
    </p:spTree>
    <p:extLst>
      <p:ext uri="{BB962C8B-B14F-4D97-AF65-F5344CB8AC3E}">
        <p14:creationId xmlns:p14="http://schemas.microsoft.com/office/powerpoint/2010/main" val="2531259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1054</Words>
  <Application>Microsoft Office PowerPoint</Application>
  <PresentationFormat>Widescreen</PresentationFormat>
  <Paragraphs>104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Wingdings</vt:lpstr>
      <vt:lpstr>Office Theme</vt:lpstr>
      <vt:lpstr>Quality Assurance, Enhancement and Risk Management</vt:lpstr>
      <vt:lpstr>Principles of QA/ E and Risk Management</vt:lpstr>
      <vt:lpstr>Promoting quality, addressing risk</vt:lpstr>
      <vt:lpstr>Online School-based Moderation in Autumn term</vt:lpstr>
      <vt:lpstr>Focus for OFSTED ITE Inspection</vt:lpstr>
      <vt:lpstr>Centre, Alliance and School-based provision/ ITT Core Content</vt:lpstr>
      <vt:lpstr>PowerPoint Presentation</vt:lpstr>
      <vt:lpstr>OFSTED ITT Inspection Grade 2 criteria (extracts) Intent: principles informing the ITE curriculum </vt:lpstr>
      <vt:lpstr>Self evaluation / Pre-inspection phone calls with inspectors</vt:lpstr>
      <vt:lpstr>Additional Questions</vt:lpstr>
      <vt:lpstr>Next steps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Assurance, Enhancement and Risk Management</dc:title>
  <dc:creator>Hewitt, Des</dc:creator>
  <cp:lastModifiedBy>Max Fincher</cp:lastModifiedBy>
  <cp:revision>2</cp:revision>
  <dcterms:created xsi:type="dcterms:W3CDTF">2020-11-17T08:53:30Z</dcterms:created>
  <dcterms:modified xsi:type="dcterms:W3CDTF">2020-11-20T12:19:15Z</dcterms:modified>
</cp:coreProperties>
</file>